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77" r:id="rId3"/>
    <p:sldId id="278" r:id="rId4"/>
    <p:sldId id="646" r:id="rId5"/>
    <p:sldId id="647" r:id="rId6"/>
    <p:sldId id="656" r:id="rId7"/>
    <p:sldId id="591" r:id="rId8"/>
    <p:sldId id="596" r:id="rId9"/>
    <p:sldId id="682" r:id="rId10"/>
    <p:sldId id="668" r:id="rId11"/>
    <p:sldId id="598" r:id="rId12"/>
    <p:sldId id="683" r:id="rId13"/>
    <p:sldId id="654" r:id="rId14"/>
    <p:sldId id="363" r:id="rId15"/>
    <p:sldId id="684" r:id="rId16"/>
    <p:sldId id="657" r:id="rId17"/>
    <p:sldId id="653" r:id="rId18"/>
    <p:sldId id="666" r:id="rId19"/>
    <p:sldId id="329" r:id="rId20"/>
    <p:sldId id="685" r:id="rId21"/>
    <p:sldId id="658" r:id="rId22"/>
    <p:sldId id="392" r:id="rId23"/>
    <p:sldId id="686" r:id="rId24"/>
    <p:sldId id="662" r:id="rId25"/>
    <p:sldId id="667" r:id="rId26"/>
    <p:sldId id="345" r:id="rId27"/>
    <p:sldId id="687" r:id="rId28"/>
    <p:sldId id="660" r:id="rId29"/>
    <p:sldId id="347" r:id="rId30"/>
    <p:sldId id="688" r:id="rId31"/>
    <p:sldId id="661" r:id="rId32"/>
    <p:sldId id="659" r:id="rId33"/>
    <p:sldId id="663" r:id="rId34"/>
    <p:sldId id="648" r:id="rId35"/>
    <p:sldId id="651" r:id="rId36"/>
    <p:sldId id="652" r:id="rId37"/>
    <p:sldId id="645" r:id="rId38"/>
    <p:sldId id="664" r:id="rId39"/>
    <p:sldId id="649" r:id="rId40"/>
    <p:sldId id="665" r:id="rId41"/>
    <p:sldId id="262" r:id="rId42"/>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mitt, Melanie" initials="SM" lastIdx="1" clrIdx="0">
    <p:extLst>
      <p:ext uri="{19B8F6BF-5375-455C-9EA6-DF929625EA0E}">
        <p15:presenceInfo xmlns:p15="http://schemas.microsoft.com/office/powerpoint/2012/main" userId="S-1-5-21-1644758697-150128365-4257268962-1128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14E"/>
    <a:srgbClr val="B0D199"/>
    <a:srgbClr val="A0D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53" autoAdjust="0"/>
  </p:normalViewPr>
  <p:slideViewPr>
    <p:cSldViewPr>
      <p:cViewPr varScale="1">
        <p:scale>
          <a:sx n="81" d="100"/>
          <a:sy n="81" d="100"/>
        </p:scale>
        <p:origin x="126" y="468"/>
      </p:cViewPr>
      <p:guideLst>
        <p:guide orient="horz" pos="2880"/>
        <p:guide pos="2160"/>
      </p:guideLst>
    </p:cSldViewPr>
  </p:slideViewPr>
  <p:outlineViewPr>
    <p:cViewPr>
      <p:scale>
        <a:sx n="33" d="100"/>
        <a:sy n="33" d="100"/>
      </p:scale>
      <p:origin x="0" y="-432"/>
    </p:cViewPr>
  </p:outlineViewPr>
  <p:notesTextViewPr>
    <p:cViewPr>
      <p:scale>
        <a:sx n="200" d="100"/>
        <a:sy n="200" d="100"/>
      </p:scale>
      <p:origin x="0" y="0"/>
    </p:cViewPr>
  </p:notesTextViewPr>
  <p:sorterViewPr>
    <p:cViewPr>
      <p:scale>
        <a:sx n="100" d="100"/>
        <a:sy n="100" d="100"/>
      </p:scale>
      <p:origin x="0" y="-41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B1C69C1-8014-4CFB-ACAC-D0D28F3F9C46}" type="datetimeFigureOut">
              <a:rPr lang="de-DE" smtClean="0"/>
              <a:t>15.04.2026</a:t>
            </a:fld>
            <a:endParaRPr lang="de-DE"/>
          </a:p>
        </p:txBody>
      </p:sp>
      <p:sp>
        <p:nvSpPr>
          <p:cNvPr id="4" name="Folienbildplatzhalt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C4D9B56-AACA-46E6-8278-8097CE781EA2}" type="slidenum">
              <a:rPr lang="de-DE" smtClean="0"/>
              <a:t>‹Nr.›</a:t>
            </a:fld>
            <a:endParaRPr lang="de-DE"/>
          </a:p>
        </p:txBody>
      </p:sp>
    </p:spTree>
    <p:extLst>
      <p:ext uri="{BB962C8B-B14F-4D97-AF65-F5344CB8AC3E}">
        <p14:creationId xmlns:p14="http://schemas.microsoft.com/office/powerpoint/2010/main" val="245703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ertelsmann-stiftung.de/de/unsere-projekte/aufstieg-durch-kompetenzen/projektthemen/kompetenz-und-berufekarten-neu"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bertelsmann-stiftung.de/de/unsere-projekte/aufstieg-durch-kompetenzen/projektthemen/kompetenz-und-berufekarten-neu"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www.ausbildungspark.com/einstellungstest/alle-online-tests" TargetMode="External"/><Relationship Id="rId4" Type="http://schemas.openxmlformats.org/officeDocument/2006/relationships/hyperlink" Target="https://blogs.uni-bremen.de/leaonline/"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otulea.lealernen.de/willkommen"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ausbildungspark.com/einstellungstest/alle-online-tests"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ausbildungspark.com/einstellungstest/alle-online-test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a:t>
            </a:fld>
            <a:endParaRPr lang="de-DE"/>
          </a:p>
        </p:txBody>
      </p:sp>
    </p:spTree>
    <p:extLst>
      <p:ext uri="{BB962C8B-B14F-4D97-AF65-F5344CB8AC3E}">
        <p14:creationId xmlns:p14="http://schemas.microsoft.com/office/powerpoint/2010/main" val="4207395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a:t>
            </a:fld>
            <a:endParaRPr lang="de-DE"/>
          </a:p>
        </p:txBody>
      </p:sp>
    </p:spTree>
    <p:extLst>
      <p:ext uri="{BB962C8B-B14F-4D97-AF65-F5344CB8AC3E}">
        <p14:creationId xmlns:p14="http://schemas.microsoft.com/office/powerpoint/2010/main" val="2302096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a:t>
            </a:fld>
            <a:endParaRPr lang="de-DE"/>
          </a:p>
        </p:txBody>
      </p:sp>
    </p:spTree>
    <p:extLst>
      <p:ext uri="{BB962C8B-B14F-4D97-AF65-F5344CB8AC3E}">
        <p14:creationId xmlns:p14="http://schemas.microsoft.com/office/powerpoint/2010/main" val="2829401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tabLst>
                <a:tab pos="1157605" algn="l"/>
              </a:tabLst>
            </a:pPr>
            <a:r>
              <a:rPr lang="de-DE" sz="1200" kern="100" dirty="0">
                <a:effectLst/>
                <a:latin typeface="Aptos"/>
                <a:ea typeface="PMingLiU" panose="02020500000000000000" pitchFamily="18" charset="-120"/>
                <a:cs typeface="Times New Roman" panose="02020603050405020304" pitchFamily="18" charset="0"/>
              </a:rPr>
              <a:t>Die </a:t>
            </a:r>
            <a:r>
              <a:rPr lang="de-DE" sz="1200" b="1" kern="100" dirty="0">
                <a:effectLst/>
                <a:latin typeface="Aptos"/>
                <a:ea typeface="PMingLiU" panose="02020500000000000000" pitchFamily="18" charset="-120"/>
                <a:cs typeface="Times New Roman" panose="02020603050405020304" pitchFamily="18" charset="0"/>
              </a:rPr>
              <a:t>Kompetenz- und </a:t>
            </a:r>
            <a:r>
              <a:rPr lang="de-DE" sz="1200" b="1" kern="100" dirty="0" err="1">
                <a:effectLst/>
                <a:latin typeface="Aptos"/>
                <a:ea typeface="PMingLiU" panose="02020500000000000000" pitchFamily="18" charset="-120"/>
                <a:cs typeface="Times New Roman" panose="02020603050405020304" pitchFamily="18" charset="0"/>
              </a:rPr>
              <a:t>Berufekarten</a:t>
            </a:r>
            <a:r>
              <a:rPr lang="de-DE" sz="1200" b="1" kern="100" dirty="0">
                <a:effectLst/>
                <a:latin typeface="Aptos"/>
                <a:ea typeface="PMingLiU" panose="02020500000000000000" pitchFamily="18" charset="-120"/>
                <a:cs typeface="Times New Roman" panose="02020603050405020304" pitchFamily="18" charset="0"/>
              </a:rPr>
              <a:t> der Bertelsmann Stiftung </a:t>
            </a:r>
            <a:r>
              <a:rPr lang="de-DE" sz="1200" kern="100" dirty="0">
                <a:effectLst/>
                <a:latin typeface="Aptos"/>
                <a:ea typeface="PMingLiU" panose="02020500000000000000" pitchFamily="18" charset="-120"/>
                <a:cs typeface="Times New Roman" panose="02020603050405020304" pitchFamily="18" charset="0"/>
              </a:rPr>
              <a:t>sind ein erprobtes Verfahren aus der Berufs- und Migrationsberatung. Sie sind in einfacher Sprache verfasst und bebildert. Dadurch sollten sie sich auch bei Personen mit Grundbildungsbedarf gut einsetzen lassen. Mithilfe der </a:t>
            </a:r>
            <a:r>
              <a:rPr lang="de-DE" sz="1200" kern="100" dirty="0" err="1">
                <a:effectLst/>
                <a:latin typeface="Aptos"/>
                <a:ea typeface="PMingLiU" panose="02020500000000000000" pitchFamily="18" charset="-120"/>
                <a:cs typeface="Times New Roman" panose="02020603050405020304" pitchFamily="18" charset="0"/>
              </a:rPr>
              <a:t>Berufekarten</a:t>
            </a:r>
            <a:r>
              <a:rPr lang="de-DE" sz="1200" kern="100" dirty="0">
                <a:effectLst/>
                <a:latin typeface="Aptos"/>
                <a:ea typeface="PMingLiU" panose="02020500000000000000" pitchFamily="18" charset="-120"/>
                <a:cs typeface="Times New Roman" panose="02020603050405020304" pitchFamily="18" charset="0"/>
              </a:rPr>
              <a:t> können Kursteilenehmende ihre beruflichen Kenntnisse, Erfahrungen und Präferenzen reflektieren. Die Kompetenzkarten helfen ihnen dabei ihr eigenes Kompetenzprofil zu erstellen. </a:t>
            </a:r>
          </a:p>
          <a:p>
            <a:pPr>
              <a:lnSpc>
                <a:spcPct val="115000"/>
              </a:lnSpc>
              <a:spcAft>
                <a:spcPts val="800"/>
              </a:spcAft>
              <a:tabLst>
                <a:tab pos="1157605" algn="l"/>
              </a:tabLst>
            </a:pPr>
            <a:endParaRPr lang="de-DE" sz="1200" b="1" u="none" kern="100" dirty="0">
              <a:effectLst/>
              <a:latin typeface="Aptos"/>
              <a:ea typeface="PMingLiU" panose="02020500000000000000" pitchFamily="18" charset="-120"/>
              <a:cs typeface="Times New Roman" panose="02020603050405020304" pitchFamily="18" charset="0"/>
            </a:endParaRPr>
          </a:p>
          <a:p>
            <a:pPr>
              <a:lnSpc>
                <a:spcPct val="115000"/>
              </a:lnSpc>
              <a:spcAft>
                <a:spcPts val="800"/>
              </a:spcAft>
              <a:tabLst>
                <a:tab pos="1157605" algn="l"/>
              </a:tabLst>
            </a:pPr>
            <a:r>
              <a:rPr lang="de-DE" sz="1200" b="1" u="none" kern="100" dirty="0">
                <a:effectLst/>
                <a:latin typeface="Aptos"/>
                <a:ea typeface="PMingLiU" panose="02020500000000000000" pitchFamily="18" charset="-120"/>
                <a:cs typeface="Times New Roman" panose="02020603050405020304" pitchFamily="18" charset="0"/>
              </a:rPr>
              <a:t>-&gt; Link zum kostenfreien Download: </a:t>
            </a:r>
            <a:r>
              <a:rPr lang="de-DE" sz="1200" u="sng" kern="100" dirty="0">
                <a:solidFill>
                  <a:srgbClr val="467886"/>
                </a:solidFill>
                <a:effectLst/>
                <a:latin typeface="Aptos"/>
                <a:ea typeface="PMingLiU" panose="02020500000000000000" pitchFamily="18" charset="-120"/>
                <a:cs typeface="Times New Roman" panose="02020603050405020304" pitchFamily="18" charset="0"/>
                <a:hlinkClick r:id="rId3"/>
              </a:rPr>
              <a:t>https://www.bertelsmann-stiftung.de/de/unsere-projekte/aufstieg-durch-kompetenzen/projektthemen/kompetenz-und-berufekarten-neu</a:t>
            </a:r>
            <a:endParaRPr lang="de-DE" sz="1200" kern="100" dirty="0">
              <a:effectLst/>
              <a:latin typeface="Aptos"/>
              <a:ea typeface="PMingLiU" panose="02020500000000000000" pitchFamily="18" charset="-120"/>
              <a:cs typeface="Times New Roman" panose="02020603050405020304" pitchFamily="18" charset="0"/>
            </a:endParaRPr>
          </a:p>
          <a:p>
            <a:endParaRPr lang="de-DE" dirty="0"/>
          </a:p>
          <a:p>
            <a:r>
              <a:rPr lang="de-DE" dirty="0"/>
              <a:t>Anregungen zur Gestaltung von Beispielaufgaben für die genannten Kompetenzbereiche auf unterschiedlichem Kompetenzniveau erhalten Lernbegleitende über die </a:t>
            </a:r>
            <a:r>
              <a:rPr lang="de-DE" b="1" dirty="0"/>
              <a:t>grundbildungssensiblen </a:t>
            </a:r>
            <a:r>
              <a:rPr lang="de-DE" sz="1800" b="1" dirty="0">
                <a:effectLst/>
                <a:latin typeface="Palatino Linotype" panose="02040502050505030304" pitchFamily="18" charset="0"/>
                <a:ea typeface="Calibri" panose="020F0502020204030204" pitchFamily="34" charset="0"/>
                <a:cs typeface="Arial" panose="020B0604020202020204" pitchFamily="34" charset="0"/>
              </a:rPr>
              <a:t>Evaluationstools des Projekts „</a:t>
            </a:r>
            <a:r>
              <a:rPr lang="de-DE" sz="1800" b="1" dirty="0" err="1">
                <a:effectLst/>
                <a:latin typeface="Palatino Linotype" panose="02040502050505030304" pitchFamily="18" charset="0"/>
                <a:ea typeface="Calibri" panose="020F0502020204030204" pitchFamily="34" charset="0"/>
                <a:cs typeface="Arial" panose="020B0604020202020204" pitchFamily="34" charset="0"/>
              </a:rPr>
              <a:t>AoG</a:t>
            </a:r>
            <a:r>
              <a:rPr lang="de-DE" sz="1800" b="1" dirty="0">
                <a:effectLst/>
                <a:latin typeface="Palatino Linotype" panose="02040502050505030304" pitchFamily="18" charset="0"/>
                <a:ea typeface="Calibri" panose="020F0502020204030204" pitchFamily="34" charset="0"/>
                <a:cs typeface="Arial" panose="020B0604020202020204" pitchFamily="34" charset="0"/>
              </a:rPr>
              <a:t> Köln“ der Lernende Region Netzwerk Köln e. V. </a:t>
            </a:r>
          </a:p>
          <a:p>
            <a:endParaRPr lang="de-DE" sz="1800" dirty="0">
              <a:effectLst/>
              <a:latin typeface="Palatino Linotype" panose="02040502050505030304" pitchFamily="18" charset="0"/>
              <a:cs typeface="Arial" panose="020B0604020202020204" pitchFamily="34" charset="0"/>
            </a:endParaRPr>
          </a:p>
          <a:p>
            <a:r>
              <a:rPr lang="de-DE" sz="1800" b="1" u="none" kern="100" dirty="0">
                <a:effectLst/>
                <a:latin typeface="Aptos"/>
                <a:ea typeface="PMingLiU" panose="02020500000000000000" pitchFamily="18" charset="-120"/>
                <a:cs typeface="Times New Roman" panose="02020603050405020304" pitchFamily="18" charset="0"/>
              </a:rPr>
              <a:t>-&gt; </a:t>
            </a:r>
            <a:r>
              <a:rPr lang="de-DE" sz="1800" b="1" dirty="0">
                <a:effectLst/>
                <a:latin typeface="Palatino Linotype" panose="02040502050505030304" pitchFamily="18" charset="0"/>
                <a:cs typeface="Arial" panose="020B0604020202020204" pitchFamily="34" charset="0"/>
              </a:rPr>
              <a:t>Link zum kostenfreien Download: </a:t>
            </a:r>
            <a:r>
              <a:rPr lang="de-DE" sz="1800" dirty="0">
                <a:effectLst/>
                <a:latin typeface="Palatino Linotype" panose="02040502050505030304" pitchFamily="18" charset="0"/>
                <a:cs typeface="Arial" panose="020B0604020202020204" pitchFamily="34" charset="0"/>
              </a:rPr>
              <a:t>https://www.grundbildung-wirkt.de/grundbildungssensible-evaluationstools/ </a:t>
            </a:r>
          </a:p>
          <a:p>
            <a:endParaRPr lang="de-DE" sz="1800" dirty="0">
              <a:effectLst/>
              <a:latin typeface="Palatino Linotype" panose="02040502050505030304" pitchFamily="18" charset="0"/>
              <a:cs typeface="Arial" panose="020B0604020202020204" pitchFamily="34" charset="0"/>
            </a:endParaRPr>
          </a:p>
          <a:p>
            <a:r>
              <a:rPr lang="de-DE" sz="1800" dirty="0">
                <a:effectLst/>
                <a:latin typeface="Palatino Linotype" panose="02040502050505030304" pitchFamily="18" charset="0"/>
                <a:cs typeface="Arial" panose="020B0604020202020204" pitchFamily="34" charset="0"/>
              </a:rPr>
              <a:t> </a:t>
            </a:r>
          </a:p>
          <a:p>
            <a:endParaRPr lang="de-DE" sz="1800" dirty="0">
              <a:effectLst/>
              <a:latin typeface="Palatino Linotype" panose="02040502050505030304" pitchFamily="18" charset="0"/>
              <a:cs typeface="Arial" panose="020B0604020202020204" pitchFamily="34" charset="0"/>
            </a:endParaRPr>
          </a:p>
          <a:p>
            <a:r>
              <a:rPr lang="de-DE" sz="1800" dirty="0">
                <a:effectLst/>
                <a:latin typeface="Palatino Linotype" panose="02040502050505030304" pitchFamily="18" charset="0"/>
                <a:cs typeface="Arial" panose="020B0604020202020204" pitchFamily="34" charset="0"/>
              </a:rPr>
              <a:t> </a:t>
            </a: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a:t>
            </a:fld>
            <a:endParaRPr lang="de-DE"/>
          </a:p>
        </p:txBody>
      </p:sp>
    </p:spTree>
    <p:extLst>
      <p:ext uri="{BB962C8B-B14F-4D97-AF65-F5344CB8AC3E}">
        <p14:creationId xmlns:p14="http://schemas.microsoft.com/office/powerpoint/2010/main" val="3481972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6</a:t>
            </a:fld>
            <a:endParaRPr lang="de-DE"/>
          </a:p>
        </p:txBody>
      </p:sp>
    </p:spTree>
    <p:extLst>
      <p:ext uri="{BB962C8B-B14F-4D97-AF65-F5344CB8AC3E}">
        <p14:creationId xmlns:p14="http://schemas.microsoft.com/office/powerpoint/2010/main" val="3254337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7</a:t>
            </a:fld>
            <a:endParaRPr lang="de-DE"/>
          </a:p>
        </p:txBody>
      </p:sp>
    </p:spTree>
    <p:extLst>
      <p:ext uri="{BB962C8B-B14F-4D97-AF65-F5344CB8AC3E}">
        <p14:creationId xmlns:p14="http://schemas.microsoft.com/office/powerpoint/2010/main" val="135012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Zusammenhang mit der Kompetenz Wissensmanagement (03_19).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kern="100" dirty="0">
                <a:latin typeface="Aptos"/>
                <a:ea typeface="PMingLiU" panose="02020500000000000000" pitchFamily="18" charset="-120"/>
                <a:cs typeface="Times New Roman" panose="02020603050405020304" pitchFamily="18" charset="0"/>
              </a:rPr>
              <a:t>Weiterführende Materialien zum Arbeiten am PC vorhanden (W_01 Arbeiten am PC). </a:t>
            </a:r>
          </a:p>
        </p:txBody>
      </p:sp>
      <p:sp>
        <p:nvSpPr>
          <p:cNvPr id="4" name="Foliennummernplatzhalter 3"/>
          <p:cNvSpPr>
            <a:spLocks noGrp="1"/>
          </p:cNvSpPr>
          <p:nvPr>
            <p:ph type="sldNum" sz="quarter" idx="5"/>
          </p:nvPr>
        </p:nvSpPr>
        <p:spPr/>
        <p:txBody>
          <a:bodyPr/>
          <a:lstStyle/>
          <a:p>
            <a:fld id="{3C4D9B56-AACA-46E6-8278-8097CE781EA2}" type="slidenum">
              <a:rPr lang="de-DE" smtClean="0"/>
              <a:t>9</a:t>
            </a:fld>
            <a:endParaRPr lang="de-DE"/>
          </a:p>
        </p:txBody>
      </p:sp>
    </p:spTree>
    <p:extLst>
      <p:ext uri="{BB962C8B-B14F-4D97-AF65-F5344CB8AC3E}">
        <p14:creationId xmlns:p14="http://schemas.microsoft.com/office/powerpoint/2010/main" val="546225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Schritte zum Versenden der E-Mail:</a:t>
            </a:r>
            <a:endParaRPr lang="de-DE" dirty="0"/>
          </a:p>
          <a:p>
            <a:pPr>
              <a:buFont typeface="Arial" panose="020B0604020202020204" pitchFamily="34" charset="0"/>
              <a:buChar char="•"/>
            </a:pPr>
            <a:r>
              <a:rPr lang="de-DE" dirty="0"/>
              <a:t> E-Mail-Programm öffnen (z. B. Outlook, Gmail)</a:t>
            </a:r>
          </a:p>
          <a:p>
            <a:pPr>
              <a:buFont typeface="Arial" panose="020B0604020202020204" pitchFamily="34" charset="0"/>
              <a:buChar char="•"/>
            </a:pPr>
            <a:r>
              <a:rPr lang="de-DE" dirty="0"/>
              <a:t> Neue E-Mail erstellen</a:t>
            </a:r>
          </a:p>
          <a:p>
            <a:pPr>
              <a:buFont typeface="Arial" panose="020B0604020202020204" pitchFamily="34" charset="0"/>
              <a:buChar char="•"/>
            </a:pPr>
            <a:r>
              <a:rPr lang="de-DE" dirty="0"/>
              <a:t> Empfängeradresse eingeben</a:t>
            </a:r>
          </a:p>
          <a:p>
            <a:pPr>
              <a:buFont typeface="Arial" panose="020B0604020202020204" pitchFamily="34" charset="0"/>
              <a:buChar char="•"/>
            </a:pPr>
            <a:r>
              <a:rPr lang="de-DE" dirty="0"/>
              <a:t> Betreff eingeben (z. B. „Lieferschein zur Bestellung vom 14.10.2025“)</a:t>
            </a:r>
          </a:p>
          <a:p>
            <a:pPr>
              <a:buFont typeface="Arial" panose="020B0604020202020204" pitchFamily="34" charset="0"/>
              <a:buChar char="•"/>
            </a:pPr>
            <a:r>
              <a:rPr lang="de-DE" dirty="0"/>
              <a:t> Nachricht schreiben (z. B. „Sehr geehrte Frau Müller, anbei erhalten Sie den Lieferschein. Mit freundlichen Grüßen …“)</a:t>
            </a:r>
          </a:p>
          <a:p>
            <a:pPr>
              <a:buFont typeface="Arial" panose="020B0604020202020204" pitchFamily="34" charset="0"/>
              <a:buChar char="•"/>
            </a:pPr>
            <a:r>
              <a:rPr lang="de-DE" dirty="0"/>
              <a:t> Auf „Datei anhängen“ klicken und die PDF-Datei auswählen</a:t>
            </a:r>
          </a:p>
          <a:p>
            <a:pPr>
              <a:buFont typeface="Arial" panose="020B0604020202020204" pitchFamily="34" charset="0"/>
              <a:buChar char="•"/>
            </a:pPr>
            <a:r>
              <a:rPr lang="de-DE" dirty="0"/>
              <a:t> E-Mail überprüfen und auf „Senden“ klicken</a:t>
            </a:r>
          </a:p>
          <a:p>
            <a:endParaRPr lang="de-DE" b="1" dirty="0"/>
          </a:p>
          <a:p>
            <a:r>
              <a:rPr lang="de-DE" b="1" dirty="0"/>
              <a:t>Wichtige Punkte vor dem Abschicken:</a:t>
            </a:r>
            <a:endParaRPr lang="de-DE" dirty="0"/>
          </a:p>
          <a:p>
            <a:pPr>
              <a:buFont typeface="Arial" panose="020B0604020202020204" pitchFamily="34" charset="0"/>
              <a:buChar char="•"/>
            </a:pPr>
            <a:r>
              <a:rPr lang="de-DE" dirty="0"/>
              <a:t> Ist die richtige Datei angehängt?</a:t>
            </a:r>
          </a:p>
          <a:p>
            <a:pPr>
              <a:buFont typeface="Arial" panose="020B0604020202020204" pitchFamily="34" charset="0"/>
              <a:buChar char="•"/>
            </a:pPr>
            <a:r>
              <a:rPr lang="de-DE" dirty="0"/>
              <a:t> Ist die Empfängeradresse korrekt?</a:t>
            </a:r>
          </a:p>
          <a:p>
            <a:pPr>
              <a:buFont typeface="Arial" panose="020B0604020202020204" pitchFamily="34" charset="0"/>
              <a:buChar char="•"/>
            </a:pPr>
            <a:r>
              <a:rPr lang="de-DE" dirty="0"/>
              <a:t> Ist die Sprache höflich und verständlich?</a:t>
            </a:r>
          </a:p>
          <a:p>
            <a:pPr>
              <a:buFont typeface="Arial" panose="020B0604020202020204" pitchFamily="34" charset="0"/>
              <a:buChar char="•"/>
            </a:pPr>
            <a:r>
              <a:rPr lang="de-DE" dirty="0"/>
              <a:t> Sind alle wichtigen Informationen enthalten?</a:t>
            </a:r>
          </a:p>
          <a:p>
            <a:pPr>
              <a:buFont typeface="Arial" panose="020B0604020202020204" pitchFamily="34" charset="0"/>
              <a:buChar char="•"/>
            </a:pPr>
            <a:endParaRPr lang="de-DE" dirty="0"/>
          </a:p>
          <a:p>
            <a:pPr>
              <a:buFont typeface="Arial" panose="020B0604020202020204" pitchFamily="34" charset="0"/>
              <a:buNone/>
            </a:pPr>
            <a:r>
              <a:rPr lang="de-DE" b="1" dirty="0"/>
              <a:t>Kommentar:</a:t>
            </a:r>
          </a:p>
          <a:p>
            <a:pPr>
              <a:buFont typeface="Arial" panose="020B0604020202020204" pitchFamily="34" charset="0"/>
              <a:buNone/>
            </a:pPr>
            <a:r>
              <a:rPr lang="de-DE" dirty="0"/>
              <a:t>Der Umgang mit E-Mails und digitalen Dokumenten ist heute in fast jedem Beruf wichtig – egal ob im Lager, im Büro, im Hotel oder im Verkauf. Wer sicher mit digitalen Anwendungen umgehen kann, arbeitet effizienter und vermeidet Fehler.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10</a:t>
            </a:fld>
            <a:endParaRPr lang="de-DE"/>
          </a:p>
        </p:txBody>
      </p:sp>
    </p:spTree>
    <p:extLst>
      <p:ext uri="{BB962C8B-B14F-4D97-AF65-F5344CB8AC3E}">
        <p14:creationId xmlns:p14="http://schemas.microsoft.com/office/powerpoint/2010/main" val="2472028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Umgang mit Geld (02_16) und Analyse- und Problemlösefähigkeit (03_1).</a:t>
            </a:r>
          </a:p>
          <a:p>
            <a:endParaRPr lang="de-DE" dirty="0"/>
          </a:p>
          <a:p>
            <a:r>
              <a:rPr lang="de-DE" dirty="0"/>
              <a:t>Übungsaufgaben zur Feststellung der Mathematik- und Rechenfähigkeit vorhanden (W_06).</a:t>
            </a:r>
          </a:p>
        </p:txBody>
      </p:sp>
      <p:sp>
        <p:nvSpPr>
          <p:cNvPr id="4" name="Foliennummernplatzhalter 3"/>
          <p:cNvSpPr>
            <a:spLocks noGrp="1"/>
          </p:cNvSpPr>
          <p:nvPr>
            <p:ph type="sldNum" sz="quarter" idx="5"/>
          </p:nvPr>
        </p:nvSpPr>
        <p:spPr/>
        <p:txBody>
          <a:bodyPr/>
          <a:lstStyle/>
          <a:p>
            <a:fld id="{3C4D9B56-AACA-46E6-8278-8097CE781EA2}" type="slidenum">
              <a:rPr lang="de-DE" smtClean="0"/>
              <a:t>12</a:t>
            </a:fld>
            <a:endParaRPr lang="de-DE"/>
          </a:p>
        </p:txBody>
      </p:sp>
    </p:spTree>
    <p:extLst>
      <p:ext uri="{BB962C8B-B14F-4D97-AF65-F5344CB8AC3E}">
        <p14:creationId xmlns:p14="http://schemas.microsoft.com/office/powerpoint/2010/main" val="54152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a:t>
            </a:r>
          </a:p>
          <a:p>
            <a:pPr>
              <a:buFont typeface="+mj-lt"/>
              <a:buAutoNum type="arabicPeriod"/>
            </a:pPr>
            <a:r>
              <a:rPr lang="de-DE" b="0" dirty="0"/>
              <a:t> 12 Kartons × 8 Flaschen = 96 Flaschen</a:t>
            </a:r>
          </a:p>
          <a:p>
            <a:pPr>
              <a:buFont typeface="+mj-lt"/>
              <a:buAutoNum type="arabicPeriod"/>
            </a:pPr>
            <a:r>
              <a:rPr lang="de-DE" b="0" dirty="0"/>
              <a:t> 96 Flaschen × 1,25 kg = 120 kg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Aufgabe zeigt, wie wichtig es ist, Mengen und Gewichte richtig zu berechnen – z. B. beim Verpacken, beim Versand oder bei der Lagerung. Solche Rechenaufgaben helfen dabei, Überladungen zu vermeiden und Transportkosten richtig einzuschätzen.</a:t>
            </a: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13</a:t>
            </a:fld>
            <a:endParaRPr lang="de-DE"/>
          </a:p>
        </p:txBody>
      </p:sp>
    </p:spTree>
    <p:extLst>
      <p:ext uri="{BB962C8B-B14F-4D97-AF65-F5344CB8AC3E}">
        <p14:creationId xmlns:p14="http://schemas.microsoft.com/office/powerpoint/2010/main" val="3607496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Arbeiten am PC (03_2) und Sprachkenntnissen (03_15). </a:t>
            </a:r>
          </a:p>
        </p:txBody>
      </p:sp>
      <p:sp>
        <p:nvSpPr>
          <p:cNvPr id="4" name="Foliennummernplatzhalter 3"/>
          <p:cNvSpPr>
            <a:spLocks noGrp="1"/>
          </p:cNvSpPr>
          <p:nvPr>
            <p:ph type="sldNum" sz="quarter" idx="5"/>
          </p:nvPr>
        </p:nvSpPr>
        <p:spPr/>
        <p:txBody>
          <a:bodyPr/>
          <a:lstStyle/>
          <a:p>
            <a:fld id="{3C4D9B56-AACA-46E6-8278-8097CE781EA2}" type="slidenum">
              <a:rPr lang="de-DE" smtClean="0"/>
              <a:t>15</a:t>
            </a:fld>
            <a:endParaRPr lang="de-DE"/>
          </a:p>
        </p:txBody>
      </p:sp>
    </p:spTree>
    <p:extLst>
      <p:ext uri="{BB962C8B-B14F-4D97-AF65-F5344CB8AC3E}">
        <p14:creationId xmlns:p14="http://schemas.microsoft.com/office/powerpoint/2010/main" val="1880093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Lösungsvorschlag:</a:t>
            </a:r>
          </a:p>
          <a:p>
            <a:endParaRPr lang="de-DE" b="1" dirty="0"/>
          </a:p>
          <a:p>
            <a:r>
              <a:rPr lang="de-DE" b="1" dirty="0"/>
              <a:t>Betreff:</a:t>
            </a:r>
            <a:r>
              <a:rPr lang="de-DE" dirty="0"/>
              <a:t> Beschädigtes Paket – Lieferung vom 14.10.2025</a:t>
            </a:r>
          </a:p>
          <a:p>
            <a:endParaRPr lang="de-DE" dirty="0"/>
          </a:p>
          <a:p>
            <a:r>
              <a:rPr lang="de-DE" dirty="0"/>
              <a:t>Guten Morgen,</a:t>
            </a:r>
            <a:br>
              <a:rPr lang="de-DE" dirty="0"/>
            </a:br>
            <a:r>
              <a:rPr lang="de-DE" dirty="0"/>
              <a:t>das Paket kam heute um 9:30 Uhr an. Der Karton war stark eingedrückt, und zwei Glasflaschen sind zerbrochen. Ich habe Fotos gemacht und die beschädigte Ware zur Seite gestellt.</a:t>
            </a:r>
          </a:p>
          <a:p>
            <a:r>
              <a:rPr lang="de-DE" dirty="0"/>
              <a:t>Viele Grüße</a:t>
            </a:r>
            <a:br>
              <a:rPr lang="de-DE" dirty="0"/>
            </a:br>
            <a:r>
              <a:rPr lang="de-DE" dirty="0"/>
              <a:t>Name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Aufgabe zeigt, wie wichtig es ist, Informationen klar und sachlich zu übermitteln. Eine gute schriftliche Mitteilung hilft dabei, Probleme schnell zu klären und Missverständnisse zu vermeiden – egal ob im Lager, im Büro oder im Verkauf.</a:t>
            </a: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16</a:t>
            </a:fld>
            <a:endParaRPr lang="de-DE"/>
          </a:p>
        </p:txBody>
      </p:sp>
    </p:spTree>
    <p:extLst>
      <p:ext uri="{BB962C8B-B14F-4D97-AF65-F5344CB8AC3E}">
        <p14:creationId xmlns:p14="http://schemas.microsoft.com/office/powerpoint/2010/main" val="207625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a:t>
            </a:r>
          </a:p>
          <a:p>
            <a:pPr>
              <a:buFont typeface="+mj-lt"/>
              <a:buAutoNum type="arabicPeriod"/>
            </a:pPr>
            <a:r>
              <a:rPr lang="de-DE" b="0" dirty="0"/>
              <a:t> 9:30 Uhr</a:t>
            </a:r>
          </a:p>
          <a:p>
            <a:pPr>
              <a:buFont typeface="+mj-lt"/>
              <a:buAutoNum type="arabicPeriod"/>
            </a:pPr>
            <a:r>
              <a:rPr lang="de-DE" b="0" dirty="0"/>
              <a:t> Maximal 6 Personen</a:t>
            </a:r>
          </a:p>
          <a:p>
            <a:pPr>
              <a:buFont typeface="+mj-lt"/>
              <a:buAutoNum type="arabicPeriod"/>
            </a:pPr>
            <a:r>
              <a:rPr lang="de-DE" b="0" dirty="0"/>
              <a:t> Die Hygieneregeln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Aufgabe prüft, ob du wichtige Informationen aus einem kurzen Text herauslesen kannst – eine Fähigkeit, die in fast jedem Beruf gebraucht wird. Besonders bei Mitteilungen zu Arbeitszeiten, Regeln oder Sicherheit ist es wichtig, genau zu lesen und zu verstehen.</a:t>
            </a: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17</a:t>
            </a:fld>
            <a:endParaRPr lang="de-DE"/>
          </a:p>
        </p:txBody>
      </p:sp>
    </p:spTree>
    <p:extLst>
      <p:ext uri="{BB962C8B-B14F-4D97-AF65-F5344CB8AC3E}">
        <p14:creationId xmlns:p14="http://schemas.microsoft.com/office/powerpoint/2010/main" val="2400085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18</a:t>
            </a:fld>
            <a:endParaRPr lang="de-DE"/>
          </a:p>
        </p:txBody>
      </p:sp>
    </p:spTree>
    <p:extLst>
      <p:ext uri="{BB962C8B-B14F-4D97-AF65-F5344CB8AC3E}">
        <p14:creationId xmlns:p14="http://schemas.microsoft.com/office/powerpoint/2010/main" val="359560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Kontaktfähigkeit (01_7), Kundenorientierung (03_6), Sprachkenntnissen (03_15), Verhandlungsgeschick (03_17) und Referieren und Vortragstätigkeit (03_12).</a:t>
            </a:r>
          </a:p>
        </p:txBody>
      </p:sp>
      <p:sp>
        <p:nvSpPr>
          <p:cNvPr id="4" name="Foliennummernplatzhalter 3"/>
          <p:cNvSpPr>
            <a:spLocks noGrp="1"/>
          </p:cNvSpPr>
          <p:nvPr>
            <p:ph type="sldNum" sz="quarter" idx="5"/>
          </p:nvPr>
        </p:nvSpPr>
        <p:spPr/>
        <p:txBody>
          <a:bodyPr/>
          <a:lstStyle/>
          <a:p>
            <a:fld id="{3C4D9B56-AACA-46E6-8278-8097CE781EA2}" type="slidenum">
              <a:rPr lang="de-DE" smtClean="0"/>
              <a:t>20</a:t>
            </a:fld>
            <a:endParaRPr lang="de-DE"/>
          </a:p>
        </p:txBody>
      </p:sp>
    </p:spTree>
    <p:extLst>
      <p:ext uri="{BB962C8B-B14F-4D97-AF65-F5344CB8AC3E}">
        <p14:creationId xmlns:p14="http://schemas.microsoft.com/office/powerpoint/2010/main" val="3310494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Lösungsvorschlag:</a:t>
            </a:r>
          </a:p>
          <a:p>
            <a:r>
              <a:rPr lang="de-DE" dirty="0"/>
              <a:t>„Hey, mir ist aufgefallen, dass die Reinigungsmaschine öfter an bleibt. Könntest du bitte daran denken, sie auszuschalten? Danke dir!“</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Aufgabe zeigt, wie wichtig es ist, </a:t>
            </a:r>
            <a:r>
              <a:rPr lang="de-DE" b="1" dirty="0"/>
              <a:t>klar und respektvoll zu kommunizieren</a:t>
            </a:r>
            <a:r>
              <a:rPr lang="de-DE" dirty="0"/>
              <a:t>, besonders wenn es um Fehler oder Missverständnisse geht.</a:t>
            </a:r>
            <a:br>
              <a:rPr lang="de-DE" dirty="0"/>
            </a:br>
            <a:r>
              <a:rPr lang="de-DE" dirty="0"/>
              <a:t>Wer freundlich anspricht, statt zu kritisieren, sorgt für ein gutes Arbeitsklima und vermeidet Konflikte – eine wichtige Fähigkeit in jedem Beruf.</a:t>
            </a: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21</a:t>
            </a:fld>
            <a:endParaRPr lang="de-DE"/>
          </a:p>
        </p:txBody>
      </p:sp>
    </p:spTree>
    <p:extLst>
      <p:ext uri="{BB962C8B-B14F-4D97-AF65-F5344CB8AC3E}">
        <p14:creationId xmlns:p14="http://schemas.microsoft.com/office/powerpoint/2010/main" val="1464016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Kontaktfähigkeit (01_7) und Kritikfähigkeit (02_12).</a:t>
            </a:r>
          </a:p>
          <a:p>
            <a:endParaRPr lang="de-DE" dirty="0"/>
          </a:p>
          <a:p>
            <a:r>
              <a:rPr lang="de-DE" dirty="0"/>
              <a:t>Weiterführende Materialien vorhanden (W_09 </a:t>
            </a:r>
            <a:r>
              <a:rPr lang="de-DE" dirty="0" err="1"/>
              <a:t>ProfilPASS</a:t>
            </a:r>
            <a:r>
              <a:rPr lang="de-DE" dirty="0"/>
              <a:t>, S. 15, Meine Eigenschaften). </a:t>
            </a:r>
          </a:p>
        </p:txBody>
      </p:sp>
      <p:sp>
        <p:nvSpPr>
          <p:cNvPr id="4" name="Foliennummernplatzhalter 3"/>
          <p:cNvSpPr>
            <a:spLocks noGrp="1"/>
          </p:cNvSpPr>
          <p:nvPr>
            <p:ph type="sldNum" sz="quarter" idx="5"/>
          </p:nvPr>
        </p:nvSpPr>
        <p:spPr/>
        <p:txBody>
          <a:bodyPr/>
          <a:lstStyle/>
          <a:p>
            <a:fld id="{3C4D9B56-AACA-46E6-8278-8097CE781EA2}" type="slidenum">
              <a:rPr lang="de-DE" smtClean="0"/>
              <a:t>23</a:t>
            </a:fld>
            <a:endParaRPr lang="de-DE"/>
          </a:p>
        </p:txBody>
      </p:sp>
    </p:spTree>
    <p:extLst>
      <p:ext uri="{BB962C8B-B14F-4D97-AF65-F5344CB8AC3E}">
        <p14:creationId xmlns:p14="http://schemas.microsoft.com/office/powerpoint/2010/main" val="396435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Lösungsvorschlag:</a:t>
            </a:r>
          </a:p>
          <a:p>
            <a:endParaRPr lang="de-DE" b="1" dirty="0"/>
          </a:p>
          <a:p>
            <a:r>
              <a:rPr lang="de-DE" b="1" dirty="0"/>
              <a:t>Für gute Zusammenarbeit:</a:t>
            </a:r>
            <a:endParaRPr lang="de-DE" dirty="0"/>
          </a:p>
          <a:p>
            <a:pPr>
              <a:buFont typeface="Arial" panose="020B0604020202020204" pitchFamily="34" charset="0"/>
              <a:buChar char="•"/>
            </a:pPr>
            <a:r>
              <a:rPr lang="de-DE" dirty="0"/>
              <a:t> Absprechen, wer was übernimmt</a:t>
            </a:r>
          </a:p>
          <a:p>
            <a:pPr>
              <a:buFont typeface="Arial" panose="020B0604020202020204" pitchFamily="34" charset="0"/>
              <a:buChar char="•"/>
            </a:pPr>
            <a:r>
              <a:rPr lang="de-DE" dirty="0"/>
              <a:t> Zuhören und Vorschläge einbringen</a:t>
            </a:r>
          </a:p>
          <a:p>
            <a:pPr>
              <a:buFont typeface="Arial" panose="020B0604020202020204" pitchFamily="34" charset="0"/>
              <a:buChar char="•"/>
            </a:pPr>
            <a:r>
              <a:rPr lang="de-DE" dirty="0"/>
              <a:t> Hilfe anbieten, wenn jemand nicht weiterkommt</a:t>
            </a:r>
          </a:p>
          <a:p>
            <a:pPr>
              <a:buFont typeface="Arial" panose="020B0604020202020204" pitchFamily="34" charset="0"/>
              <a:buChar char="•"/>
            </a:pPr>
            <a:r>
              <a:rPr lang="de-DE" dirty="0"/>
              <a:t> Rücksicht nehmen und freundlich bleiben</a:t>
            </a:r>
          </a:p>
          <a:p>
            <a:endParaRPr lang="de-DE" b="1" dirty="0"/>
          </a:p>
          <a:p>
            <a:r>
              <a:rPr lang="de-DE" b="1" dirty="0"/>
              <a:t>Für gute Selbstorganisation:</a:t>
            </a:r>
            <a:endParaRPr lang="de-DE" dirty="0"/>
          </a:p>
          <a:p>
            <a:pPr>
              <a:buFont typeface="Arial" panose="020B0604020202020204" pitchFamily="34" charset="0"/>
              <a:buChar char="•"/>
            </a:pPr>
            <a:r>
              <a:rPr lang="de-DE" dirty="0"/>
              <a:t> Aufgaben aufschreiben und priorisieren</a:t>
            </a:r>
          </a:p>
          <a:p>
            <a:pPr>
              <a:buFont typeface="Arial" panose="020B0604020202020204" pitchFamily="34" charset="0"/>
              <a:buChar char="•"/>
            </a:pPr>
            <a:r>
              <a:rPr lang="de-DE" dirty="0"/>
              <a:t> Zeit im Blick behalten</a:t>
            </a:r>
          </a:p>
          <a:p>
            <a:pPr>
              <a:buFont typeface="Arial" panose="020B0604020202020204" pitchFamily="34" charset="0"/>
              <a:buChar char="•"/>
            </a:pPr>
            <a:r>
              <a:rPr lang="de-DE" dirty="0"/>
              <a:t> Erst die Kasse vorbereiten, dann Pausen planen</a:t>
            </a:r>
          </a:p>
          <a:p>
            <a:pPr>
              <a:buFont typeface="Arial" panose="020B0604020202020204" pitchFamily="34" charset="0"/>
              <a:buChar char="•"/>
            </a:pPr>
            <a:r>
              <a:rPr lang="de-DE" dirty="0"/>
              <a:t> Rückmeldung geben, wenn du fertig bist</a:t>
            </a:r>
          </a:p>
          <a:p>
            <a:pPr>
              <a:buFont typeface="Arial" panose="020B0604020202020204" pitchFamily="34" charset="0"/>
              <a:buNone/>
            </a:pPr>
            <a:endParaRPr lang="de-DE" dirty="0"/>
          </a:p>
          <a:p>
            <a:pPr>
              <a:buFont typeface="Arial" panose="020B0604020202020204" pitchFamily="34" charset="0"/>
              <a:buNone/>
            </a:pPr>
            <a:r>
              <a:rPr lang="de-DE" b="1" dirty="0"/>
              <a:t>Kommentar: </a:t>
            </a:r>
          </a:p>
          <a:p>
            <a:pPr>
              <a:buFont typeface="Arial" panose="020B0604020202020204" pitchFamily="34" charset="0"/>
              <a:buNone/>
            </a:pPr>
            <a:r>
              <a:rPr lang="de-DE" dirty="0"/>
              <a:t>Kooperation und Selbstorganisation sind Schlüsselkompetenzen im Arbeitsleben. Wer gut im Team arbeitet und seine Aufgaben selbstständig plant, trägt zum Erfolg bei. Besonders bei gemeinsamen Projekten ist es wichtig, klar zu kommunizieren und sich gut abzustimmen.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24</a:t>
            </a:fld>
            <a:endParaRPr lang="de-DE"/>
          </a:p>
        </p:txBody>
      </p:sp>
    </p:spTree>
    <p:extLst>
      <p:ext uri="{BB962C8B-B14F-4D97-AF65-F5344CB8AC3E}">
        <p14:creationId xmlns:p14="http://schemas.microsoft.com/office/powerpoint/2010/main" val="411776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25</a:t>
            </a:fld>
            <a:endParaRPr lang="de-DE"/>
          </a:p>
        </p:txBody>
      </p:sp>
    </p:spTree>
    <p:extLst>
      <p:ext uri="{BB962C8B-B14F-4D97-AF65-F5344CB8AC3E}">
        <p14:creationId xmlns:p14="http://schemas.microsoft.com/office/powerpoint/2010/main" val="2706474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Auffassungsfähigkeit bzw. Auffassungsgabe (02_2) und Wissenschaftliches Arbeiten (03_18).</a:t>
            </a:r>
          </a:p>
        </p:txBody>
      </p:sp>
      <p:sp>
        <p:nvSpPr>
          <p:cNvPr id="4" name="Foliennummernplatzhalter 3"/>
          <p:cNvSpPr>
            <a:spLocks noGrp="1"/>
          </p:cNvSpPr>
          <p:nvPr>
            <p:ph type="sldNum" sz="quarter" idx="5"/>
          </p:nvPr>
        </p:nvSpPr>
        <p:spPr/>
        <p:txBody>
          <a:bodyPr/>
          <a:lstStyle/>
          <a:p>
            <a:fld id="{3C4D9B56-AACA-46E6-8278-8097CE781EA2}" type="slidenum">
              <a:rPr lang="de-DE" smtClean="0"/>
              <a:t>27</a:t>
            </a:fld>
            <a:endParaRPr lang="de-DE"/>
          </a:p>
        </p:txBody>
      </p:sp>
    </p:spTree>
    <p:extLst>
      <p:ext uri="{BB962C8B-B14F-4D97-AF65-F5344CB8AC3E}">
        <p14:creationId xmlns:p14="http://schemas.microsoft.com/office/powerpoint/2010/main" val="3505693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Lösungsvorschlag:</a:t>
            </a:r>
          </a:p>
          <a:p>
            <a:endParaRPr lang="de-DE" dirty="0"/>
          </a:p>
          <a:p>
            <a:r>
              <a:rPr lang="de-DE" b="1" dirty="0"/>
              <a:t>Methode zum Einprägen:</a:t>
            </a:r>
            <a:endParaRPr lang="de-DE" dirty="0"/>
          </a:p>
          <a:p>
            <a:pPr>
              <a:buFont typeface="Arial" panose="020B0604020202020204" pitchFamily="34" charset="0"/>
              <a:buChar char="•"/>
            </a:pPr>
            <a:r>
              <a:rPr lang="de-DE" dirty="0"/>
              <a:t> Eine </a:t>
            </a:r>
            <a:r>
              <a:rPr lang="de-DE" b="1" dirty="0"/>
              <a:t>Stichwortliste</a:t>
            </a:r>
            <a:r>
              <a:rPr lang="de-DE" dirty="0"/>
              <a:t> schreiben</a:t>
            </a:r>
          </a:p>
          <a:p>
            <a:pPr>
              <a:buFont typeface="Arial" panose="020B0604020202020204" pitchFamily="34" charset="0"/>
              <a:buChar char="•"/>
            </a:pPr>
            <a:r>
              <a:rPr lang="de-DE" dirty="0"/>
              <a:t> Eine </a:t>
            </a:r>
            <a:r>
              <a:rPr lang="de-DE" b="1" dirty="0"/>
              <a:t>Checkliste</a:t>
            </a:r>
            <a:r>
              <a:rPr lang="de-DE" dirty="0"/>
              <a:t> erstellen</a:t>
            </a:r>
          </a:p>
          <a:p>
            <a:pPr>
              <a:buFont typeface="Arial" panose="020B0604020202020204" pitchFamily="34" charset="0"/>
              <a:buChar char="•"/>
            </a:pPr>
            <a:r>
              <a:rPr lang="de-DE" dirty="0"/>
              <a:t> Die Schritte </a:t>
            </a:r>
            <a:r>
              <a:rPr lang="de-DE" b="1" dirty="0"/>
              <a:t>mehrmals laut wiederholen</a:t>
            </a:r>
            <a:endParaRPr lang="de-DE" dirty="0"/>
          </a:p>
          <a:p>
            <a:pPr>
              <a:buFont typeface="Arial" panose="020B0604020202020204" pitchFamily="34" charset="0"/>
              <a:buChar char="•"/>
            </a:pPr>
            <a:r>
              <a:rPr lang="de-DE" dirty="0"/>
              <a:t> Eine </a:t>
            </a:r>
            <a:r>
              <a:rPr lang="de-DE" b="1" dirty="0"/>
              <a:t>Eselsbrücke</a:t>
            </a:r>
            <a:r>
              <a:rPr lang="de-DE" dirty="0"/>
              <a:t> bauen (z. B. Anfangsbuchstaben merken)</a:t>
            </a:r>
          </a:p>
          <a:p>
            <a:endParaRPr lang="de-DE" b="1" dirty="0"/>
          </a:p>
          <a:p>
            <a:r>
              <a:rPr lang="de-DE" b="1" dirty="0"/>
              <a:t>Sicherstellen, dass nichts vergessen wird:</a:t>
            </a:r>
            <a:endParaRPr lang="de-DE" dirty="0"/>
          </a:p>
          <a:p>
            <a:pPr>
              <a:buFont typeface="Arial" panose="020B0604020202020204" pitchFamily="34" charset="0"/>
              <a:buChar char="•"/>
            </a:pPr>
            <a:r>
              <a:rPr lang="de-DE" dirty="0"/>
              <a:t> Die Checkliste beim Arbeiten verwenden</a:t>
            </a:r>
          </a:p>
          <a:p>
            <a:pPr>
              <a:buFont typeface="Arial" panose="020B0604020202020204" pitchFamily="34" charset="0"/>
              <a:buChar char="•"/>
            </a:pPr>
            <a:r>
              <a:rPr lang="de-DE" dirty="0"/>
              <a:t> Die Schritte vorher noch einmal durchgehen</a:t>
            </a:r>
          </a:p>
          <a:p>
            <a:pPr>
              <a:buFont typeface="Arial" panose="020B0604020202020204" pitchFamily="34" charset="0"/>
              <a:buChar char="•"/>
            </a:pPr>
            <a:r>
              <a:rPr lang="de-DE" dirty="0"/>
              <a:t> Sich Notizen machen oder die Liste an den Arbeitsplatz hängen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Arbeitsalltag ist es oft nötig, sich Abläufe zu merken oder neue Aufgaben zu lernen. Wer einfache Lerntechniken nutzt, arbeitet sicherer und selbstständiger. Besonders hilfreich sind Checklisten, Wiederholungen und kleine Merkhilfen – sie unterstützen beim Lernen und helfen, Fehler zu vermeiden.</a:t>
            </a: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28</a:t>
            </a:fld>
            <a:endParaRPr lang="de-DE"/>
          </a:p>
        </p:txBody>
      </p:sp>
    </p:spTree>
    <p:extLst>
      <p:ext uri="{BB962C8B-B14F-4D97-AF65-F5344CB8AC3E}">
        <p14:creationId xmlns:p14="http://schemas.microsoft.com/office/powerpoint/2010/main" val="3994355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Begeisterungsfähigkeit (02_4).</a:t>
            </a:r>
          </a:p>
        </p:txBody>
      </p:sp>
      <p:sp>
        <p:nvSpPr>
          <p:cNvPr id="4" name="Foliennummernplatzhalter 3"/>
          <p:cNvSpPr>
            <a:spLocks noGrp="1"/>
          </p:cNvSpPr>
          <p:nvPr>
            <p:ph type="sldNum" sz="quarter" idx="5"/>
          </p:nvPr>
        </p:nvSpPr>
        <p:spPr/>
        <p:txBody>
          <a:bodyPr/>
          <a:lstStyle/>
          <a:p>
            <a:fld id="{3C4D9B56-AACA-46E6-8278-8097CE781EA2}" type="slidenum">
              <a:rPr lang="de-DE" smtClean="0"/>
              <a:t>30</a:t>
            </a:fld>
            <a:endParaRPr lang="de-DE"/>
          </a:p>
        </p:txBody>
      </p:sp>
    </p:spTree>
    <p:extLst>
      <p:ext uri="{BB962C8B-B14F-4D97-AF65-F5344CB8AC3E}">
        <p14:creationId xmlns:p14="http://schemas.microsoft.com/office/powerpoint/2010/main" val="222774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Lösungsvorschlag:</a:t>
            </a:r>
          </a:p>
          <a:p>
            <a:pPr>
              <a:buFont typeface="+mj-lt"/>
              <a:buNone/>
            </a:pPr>
            <a:endParaRPr lang="de-DE" b="1" dirty="0"/>
          </a:p>
          <a:p>
            <a:pPr>
              <a:buFont typeface="+mj-lt"/>
              <a:buNone/>
            </a:pPr>
            <a:r>
              <a:rPr lang="de-DE" b="1" dirty="0"/>
              <a:t>Motiviert bleiben:</a:t>
            </a:r>
            <a:endParaRPr lang="de-DE" dirty="0"/>
          </a:p>
          <a:p>
            <a:pPr marL="285750" lvl="0" indent="-285750">
              <a:buFont typeface="+mj-lt"/>
              <a:buAutoNum type="arabicPeriod"/>
            </a:pPr>
            <a:r>
              <a:rPr lang="de-DE" dirty="0"/>
              <a:t>Sich an positive Rückmeldungen erinnern</a:t>
            </a:r>
          </a:p>
          <a:p>
            <a:pPr marL="285750" lvl="0" indent="-285750">
              <a:buFont typeface="+mj-lt"/>
              <a:buAutoNum type="arabicPeriod"/>
            </a:pPr>
            <a:r>
              <a:rPr lang="de-DE" dirty="0"/>
              <a:t>Fragen stellen, wenn etwas unklar ist</a:t>
            </a:r>
          </a:p>
          <a:p>
            <a:pPr marL="285750" lvl="0" indent="-285750">
              <a:buFont typeface="+mj-lt"/>
              <a:buAutoNum type="arabicPeriod"/>
            </a:pPr>
            <a:r>
              <a:rPr lang="de-DE" dirty="0"/>
              <a:t>Schritt für Schritt arbeiten</a:t>
            </a:r>
          </a:p>
          <a:p>
            <a:pPr marL="285750" lvl="0" indent="-285750">
              <a:buFont typeface="+mj-lt"/>
              <a:buAutoNum type="arabicPeriod"/>
            </a:pPr>
            <a:r>
              <a:rPr lang="de-DE" dirty="0"/>
              <a:t>Sich kleine Ziele setzen und Erfolge wahrnehmen</a:t>
            </a:r>
          </a:p>
          <a:p>
            <a:pPr>
              <a:buFont typeface="+mj-lt"/>
              <a:buNone/>
            </a:pPr>
            <a:endParaRPr lang="de-DE" b="0" dirty="0"/>
          </a:p>
          <a:p>
            <a:pPr>
              <a:buFont typeface="+mj-lt"/>
              <a:buNone/>
            </a:pPr>
            <a:r>
              <a:rPr lang="de-DE" b="1" dirty="0"/>
              <a:t>Selbstvertrauen ist wichtig, weil:</a:t>
            </a:r>
            <a:endParaRPr lang="de-DE" dirty="0"/>
          </a:p>
          <a:p>
            <a:pPr marL="285750" lvl="0" indent="-285750">
              <a:buFont typeface="+mj-lt"/>
              <a:buAutoNum type="arabicPeriod"/>
            </a:pPr>
            <a:r>
              <a:rPr lang="de-DE" dirty="0"/>
              <a:t>Man sich eher traut, neue Aufgaben zu übernehmen</a:t>
            </a:r>
          </a:p>
          <a:p>
            <a:pPr marL="285750" lvl="0" indent="-285750">
              <a:buFont typeface="+mj-lt"/>
              <a:buAutoNum type="arabicPeriod"/>
            </a:pPr>
            <a:r>
              <a:rPr lang="de-DE" dirty="0"/>
              <a:t>Fehler als Teil des Lernens gesehen werden</a:t>
            </a:r>
          </a:p>
          <a:p>
            <a:pPr marL="285750" lvl="0" indent="-285750">
              <a:buFont typeface="+mj-lt"/>
              <a:buAutoNum type="arabicPeriod"/>
            </a:pPr>
            <a:r>
              <a:rPr lang="de-DE" dirty="0"/>
              <a:t>Man selbstständiger und sicherer arbeitet</a:t>
            </a:r>
          </a:p>
          <a:p>
            <a:pPr marL="285750" lvl="0" indent="-285750">
              <a:buFont typeface="+mj-lt"/>
              <a:buAutoNum type="arabicPeriod"/>
            </a:pPr>
            <a:r>
              <a:rPr lang="de-DE" dirty="0"/>
              <a:t>Man zeigt, dass man bereit ist, Verantwortung zu übernehmen</a:t>
            </a:r>
          </a:p>
          <a:p>
            <a:pPr marL="285750" lvl="0" indent="-285750">
              <a:buFont typeface="+mj-lt"/>
              <a:buAutoNum type="arabicPeriod"/>
            </a:pPr>
            <a:endParaRPr lang="de-DE"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b="1" dirty="0"/>
              <a:t>Kommentar: </a:t>
            </a:r>
          </a:p>
          <a:p>
            <a:pPr marL="0" lvl="0" indent="0">
              <a:buFont typeface="+mj-lt"/>
              <a:buNone/>
            </a:pPr>
            <a:r>
              <a:rPr lang="de-DE" dirty="0"/>
              <a:t>Motivation und Selbstvertrauen helfen dabei, Herausforderungen im Arbeitsleben zu meistern. Wer sich etwas zutraut und bei Unsicherheit Unterstützung sucht, entwickelt sich weiter und wird mit der Zeit sicherer. Besonders in neuen Aufgaben ist es wichtig, sich selbst zu ermutigen und Hilfe anzunehmen.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31</a:t>
            </a:fld>
            <a:endParaRPr lang="de-DE"/>
          </a:p>
        </p:txBody>
      </p:sp>
    </p:spTree>
    <p:extLst>
      <p:ext uri="{BB962C8B-B14F-4D97-AF65-F5344CB8AC3E}">
        <p14:creationId xmlns:p14="http://schemas.microsoft.com/office/powerpoint/2010/main" val="2114882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Lösung:</a:t>
            </a:r>
          </a:p>
          <a:p>
            <a:pPr>
              <a:buFont typeface="+mj-lt"/>
              <a:buAutoNum type="arabicPeriod"/>
            </a:pPr>
            <a:r>
              <a:rPr lang="de-DE" b="0" dirty="0"/>
              <a:t> Sicherheitsschuhe tragen</a:t>
            </a:r>
          </a:p>
          <a:p>
            <a:pPr>
              <a:buFont typeface="+mj-lt"/>
              <a:buAutoNum type="arabicPeriod"/>
            </a:pPr>
            <a:r>
              <a:rPr lang="de-DE" b="0" dirty="0"/>
              <a:t> Nur in den Pausen</a:t>
            </a:r>
          </a:p>
          <a:p>
            <a:pPr>
              <a:buFont typeface="+mj-lt"/>
              <a:buAutoNum type="arabicPeriod"/>
            </a:pPr>
            <a:r>
              <a:rPr lang="de-DE" b="0" dirty="0"/>
              <a:t> Bis spätestens 8:00 Uhr, telefonisch oder per E-Mail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kern="100" dirty="0">
                <a:latin typeface="Aptos"/>
                <a:ea typeface="PMingLiU" panose="02020500000000000000" pitchFamily="18" charset="-120"/>
                <a:cs typeface="Times New Roman" panose="02020603050405020304" pitchFamily="18" charset="0"/>
              </a:rPr>
              <a:t>Kommentar:</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Aufgabe zeigt, wie wichtig es ist, betriebliche Regeln zu kennen und einzuhalten. Sie sorgen für Sicherheit, einen reibungslosen Ablauf und ein gutes Miteinander im Team. Wer die Regeln versteht und beachtet, zeigt Zuverlässigkeit und Verantwortungsbewusstsein – wichtige Eigenschaften in jedem Beruf.</a:t>
            </a: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32</a:t>
            </a:fld>
            <a:endParaRPr lang="de-DE"/>
          </a:p>
        </p:txBody>
      </p:sp>
    </p:spTree>
    <p:extLst>
      <p:ext uri="{BB962C8B-B14F-4D97-AF65-F5344CB8AC3E}">
        <p14:creationId xmlns:p14="http://schemas.microsoft.com/office/powerpoint/2010/main" val="3739026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dirty="0">
                <a:effectLst/>
                <a:latin typeface="Franklin Gothic Book" panose="020B0503020102020204" pitchFamily="34" charset="0"/>
                <a:ea typeface="Calibri" panose="020F0502020204030204" pitchFamily="34" charset="0"/>
              </a:rPr>
              <a:t>Durch Eingabe des Prompts in einen kostenfreien KI-Chatbot (z.B. https://duckduckgo.com/duckduckgo-help-pages/duckai) können eigene Beispielaufgaben generiert werden. </a:t>
            </a:r>
            <a:endParaRPr lang="de-DE" sz="1800" dirty="0">
              <a:effectLst/>
              <a:latin typeface="Franklin Gothic Book" panose="020B0503020102020204" pitchFamily="34" charset="0"/>
            </a:endParaRP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33</a:t>
            </a:fld>
            <a:endParaRPr lang="de-DE"/>
          </a:p>
        </p:txBody>
      </p:sp>
    </p:spTree>
    <p:extLst>
      <p:ext uri="{BB962C8B-B14F-4D97-AF65-F5344CB8AC3E}">
        <p14:creationId xmlns:p14="http://schemas.microsoft.com/office/powerpoint/2010/main" val="327513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dirty="0">
                <a:effectLst/>
                <a:latin typeface="Palatino Linotype" panose="02040502050505030304" pitchFamily="18" charset="0"/>
                <a:ea typeface="Calibri" panose="020F0502020204030204" pitchFamily="34" charset="0"/>
                <a:cs typeface="Arial" panose="020B0604020202020204" pitchFamily="34" charset="0"/>
              </a:rPr>
              <a:t>Nachdem die Kursteilnehmenden die Beispielaufgaben bearbeitet haben, können sie zur systematischen Selbsteinschätzung und -testung angeleitet werden. </a:t>
            </a:r>
          </a:p>
          <a:p>
            <a:endParaRPr lang="de-DE" sz="1800" dirty="0">
              <a:effectLst/>
              <a:latin typeface="Palatino Linotype" panose="02040502050505030304" pitchFamily="18" charset="0"/>
              <a:ea typeface="Calibri" panose="020F0502020204030204" pitchFamily="34" charset="0"/>
              <a:cs typeface="Arial" panose="020B0604020202020204" pitchFamily="34" charset="0"/>
            </a:endParaRPr>
          </a:p>
          <a:p>
            <a:pPr>
              <a:lnSpc>
                <a:spcPct val="115000"/>
              </a:lnSpc>
              <a:spcAft>
                <a:spcPts val="800"/>
              </a:spcAft>
              <a:tabLst>
                <a:tab pos="1157605" algn="l"/>
              </a:tabLst>
            </a:pPr>
            <a:r>
              <a:rPr lang="de-DE" sz="1800" kern="100" dirty="0">
                <a:effectLst/>
                <a:latin typeface="Aptos"/>
                <a:ea typeface="PMingLiU" panose="02020500000000000000" pitchFamily="18" charset="-120"/>
                <a:cs typeface="Times New Roman" panose="02020603050405020304" pitchFamily="18" charset="0"/>
              </a:rPr>
              <a:t>Die </a:t>
            </a:r>
            <a:r>
              <a:rPr lang="de-DE" sz="1800" b="1" kern="100" dirty="0">
                <a:effectLst/>
                <a:latin typeface="Aptos"/>
                <a:ea typeface="PMingLiU" panose="02020500000000000000" pitchFamily="18" charset="-120"/>
                <a:cs typeface="Times New Roman" panose="02020603050405020304" pitchFamily="18" charset="0"/>
              </a:rPr>
              <a:t>Kompetenz- und </a:t>
            </a:r>
            <a:r>
              <a:rPr lang="de-DE" sz="1800" b="1" kern="100" dirty="0" err="1">
                <a:effectLst/>
                <a:latin typeface="Aptos"/>
                <a:ea typeface="PMingLiU" panose="02020500000000000000" pitchFamily="18" charset="-120"/>
                <a:cs typeface="Times New Roman" panose="02020603050405020304" pitchFamily="18" charset="0"/>
              </a:rPr>
              <a:t>Berufekarten</a:t>
            </a:r>
            <a:r>
              <a:rPr lang="de-DE" sz="1800" b="1" kern="100" dirty="0">
                <a:effectLst/>
                <a:latin typeface="Aptos"/>
                <a:ea typeface="PMingLiU" panose="02020500000000000000" pitchFamily="18" charset="-120"/>
                <a:cs typeface="Times New Roman" panose="02020603050405020304" pitchFamily="18" charset="0"/>
              </a:rPr>
              <a:t> der Bertelsmann Stiftung </a:t>
            </a:r>
            <a:r>
              <a:rPr lang="de-DE" sz="1800" kern="100" dirty="0">
                <a:effectLst/>
                <a:latin typeface="Aptos"/>
                <a:ea typeface="PMingLiU" panose="02020500000000000000" pitchFamily="18" charset="-120"/>
                <a:cs typeface="Times New Roman" panose="02020603050405020304" pitchFamily="18" charset="0"/>
              </a:rPr>
              <a:t>sind ein erprobtes Verfahren aus der Berufs- und Migrationsberatung. Sie sind in einfacher Sprache verfasst und bebildert. Dadurch sollten sie sich auch bei Personen mit Grundbildungsbedarf gut einsetzen lassen. Mithilfe der </a:t>
            </a:r>
            <a:r>
              <a:rPr lang="de-DE" sz="1800" kern="100" dirty="0" err="1">
                <a:effectLst/>
                <a:latin typeface="Aptos"/>
                <a:ea typeface="PMingLiU" panose="02020500000000000000" pitchFamily="18" charset="-120"/>
                <a:cs typeface="Times New Roman" panose="02020603050405020304" pitchFamily="18" charset="0"/>
              </a:rPr>
              <a:t>Berufekarten</a:t>
            </a:r>
            <a:r>
              <a:rPr lang="de-DE" sz="1800" kern="100" dirty="0">
                <a:effectLst/>
                <a:latin typeface="Aptos"/>
                <a:ea typeface="PMingLiU" panose="02020500000000000000" pitchFamily="18" charset="-120"/>
                <a:cs typeface="Times New Roman" panose="02020603050405020304" pitchFamily="18" charset="0"/>
              </a:rPr>
              <a:t> können Kursteilenehmende ihre beruflichen Kenntnisse, Erfahrungen und Präferenzen reflektieren. Die Kompetenzkarten helfen ihnen dabei ihr eigenes Kompetenzprofil zu erstellen (vgl. </a:t>
            </a:r>
            <a:r>
              <a:rPr lang="de-DE" sz="1800" u="sng" kern="100" dirty="0">
                <a:solidFill>
                  <a:srgbClr val="467886"/>
                </a:solidFill>
                <a:effectLst/>
                <a:latin typeface="Aptos"/>
                <a:ea typeface="PMingLiU" panose="02020500000000000000" pitchFamily="18" charset="-120"/>
                <a:cs typeface="Times New Roman" panose="02020603050405020304" pitchFamily="18" charset="0"/>
                <a:hlinkClick r:id="rId3"/>
              </a:rPr>
              <a:t>https://www.bertelsmann-stiftung.de/de/unsere-projekte/aufstieg-durch-kompetenzen/projektthemen/kompetenz-und-berufekarten-neu</a:t>
            </a:r>
            <a:r>
              <a:rPr lang="de-DE" sz="1800" u="sng" kern="100" dirty="0">
                <a:solidFill>
                  <a:srgbClr val="467886"/>
                </a:solidFill>
                <a:effectLst/>
                <a:latin typeface="Aptos"/>
                <a:ea typeface="PMingLiU" panose="02020500000000000000" pitchFamily="18" charset="-120"/>
                <a:cs typeface="Times New Roman" panose="02020603050405020304" pitchFamily="18" charset="0"/>
              </a:rPr>
              <a:t>)</a:t>
            </a:r>
            <a:endParaRPr lang="de-DE" sz="1800" kern="100" dirty="0">
              <a:effectLst/>
              <a:latin typeface="Aptos"/>
              <a:ea typeface="PMingLiU" panose="02020500000000000000" pitchFamily="18" charset="-120"/>
              <a:cs typeface="Times New Roman" panose="02020603050405020304" pitchFamily="18" charset="0"/>
            </a:endParaRPr>
          </a:p>
          <a:p>
            <a:endParaRPr lang="de-DE" sz="1800" dirty="0"/>
          </a:p>
          <a:p>
            <a:r>
              <a:rPr lang="de-DE" sz="1800" dirty="0"/>
              <a:t>Die </a:t>
            </a:r>
            <a:r>
              <a:rPr lang="de-DE" sz="1800" b="1" dirty="0"/>
              <a:t>grundbildungssensiblen </a:t>
            </a:r>
            <a:r>
              <a:rPr lang="de-DE" sz="2800" b="1" dirty="0">
                <a:effectLst/>
                <a:latin typeface="Palatino Linotype" panose="02040502050505030304" pitchFamily="18" charset="0"/>
                <a:ea typeface="Calibri" panose="020F0502020204030204" pitchFamily="34" charset="0"/>
                <a:cs typeface="Arial" panose="020B0604020202020204" pitchFamily="34" charset="0"/>
              </a:rPr>
              <a:t>Evaluationstools des Projekts „</a:t>
            </a:r>
            <a:r>
              <a:rPr lang="de-DE" sz="2800" b="1" dirty="0" err="1">
                <a:effectLst/>
                <a:latin typeface="Palatino Linotype" panose="02040502050505030304" pitchFamily="18" charset="0"/>
                <a:ea typeface="Calibri" panose="020F0502020204030204" pitchFamily="34" charset="0"/>
                <a:cs typeface="Arial" panose="020B0604020202020204" pitchFamily="34" charset="0"/>
              </a:rPr>
              <a:t>AoG</a:t>
            </a:r>
            <a:r>
              <a:rPr lang="de-DE" sz="2800" b="1" dirty="0">
                <a:effectLst/>
                <a:latin typeface="Palatino Linotype" panose="02040502050505030304" pitchFamily="18" charset="0"/>
                <a:ea typeface="Calibri" panose="020F0502020204030204" pitchFamily="34" charset="0"/>
                <a:cs typeface="Arial" panose="020B0604020202020204" pitchFamily="34" charset="0"/>
              </a:rPr>
              <a:t> Köln“ der Lernende Region Netzwerk Köln e. V. </a:t>
            </a:r>
            <a:r>
              <a:rPr lang="de-DE" sz="2800" dirty="0">
                <a:effectLst/>
                <a:latin typeface="Palatino Linotype" panose="02040502050505030304" pitchFamily="18" charset="0"/>
                <a:ea typeface="Calibri" panose="020F0502020204030204" pitchFamily="34" charset="0"/>
                <a:cs typeface="Arial" panose="020B0604020202020204" pitchFamily="34" charset="0"/>
              </a:rPr>
              <a:t>bieten eine Reflexionshilfe zur Selbsteinschätzung (vgl. </a:t>
            </a:r>
            <a:r>
              <a:rPr lang="de-DE" sz="2800" dirty="0">
                <a:effectLst/>
                <a:latin typeface="Palatino Linotype" panose="02040502050505030304" pitchFamily="18" charset="0"/>
                <a:cs typeface="Arial" panose="020B0604020202020204" pitchFamily="34" charset="0"/>
              </a:rPr>
              <a:t>https://www.grundbildung-wirkt.de/grundbildungssensible-evaluationstools/)  </a:t>
            </a:r>
          </a:p>
          <a:p>
            <a:endParaRPr lang="de-DE" sz="1800" dirty="0">
              <a:effectLst/>
              <a:latin typeface="Palatino Linotype" panose="0204050205050503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2800" dirty="0"/>
              <a:t>Zur Feststellung allgemeiner berufsbezogener Grundkompetenzen empfiehlt sich die </a:t>
            </a:r>
            <a:r>
              <a:rPr lang="de-DE" sz="2800" b="1" dirty="0"/>
              <a:t>Online-Testumgebung </a:t>
            </a:r>
            <a:r>
              <a:rPr lang="de-DE" sz="2800" b="1" dirty="0" err="1"/>
              <a:t>otu.lea</a:t>
            </a:r>
            <a:r>
              <a:rPr lang="de-DE" sz="2800" b="0" dirty="0"/>
              <a:t> auf der </a:t>
            </a:r>
            <a:r>
              <a:rPr lang="de-DE" sz="1800" b="0" dirty="0"/>
              <a:t>P</a:t>
            </a:r>
            <a:r>
              <a:rPr lang="de-DE" sz="1800" dirty="0"/>
              <a:t>lattform </a:t>
            </a:r>
            <a:r>
              <a:rPr lang="de-DE" sz="1800" dirty="0" err="1"/>
              <a:t>lea.online</a:t>
            </a:r>
            <a:r>
              <a:rPr lang="de-DE" sz="1800" dirty="0"/>
              <a:t>: </a:t>
            </a:r>
            <a:r>
              <a:rPr lang="de-DE" sz="1800" dirty="0">
                <a:hlinkClick r:id="rId4"/>
              </a:rPr>
              <a:t>https://blogs.uni-bremen.de/leaonline/</a:t>
            </a:r>
            <a:endParaRPr lang="de-DE" sz="1800" dirty="0">
              <a:effectLst/>
              <a:latin typeface="Palatino Linotype" panose="02040502050505030304" pitchFamily="18" charset="0"/>
              <a:ea typeface="Calibri" panose="020F0502020204030204" pitchFamily="34" charset="0"/>
              <a:cs typeface="Arial" panose="020B0604020202020204" pitchFamily="34" charset="0"/>
            </a:endParaRPr>
          </a:p>
          <a:p>
            <a:endParaRPr lang="de-DE" sz="1800" dirty="0">
              <a:effectLst/>
              <a:latin typeface="Calibri" panose="020F0502020204030204" pitchFamily="34" charset="0"/>
              <a:ea typeface="Calibri" panose="020F0502020204030204" pitchFamily="34" charset="0"/>
            </a:endParaRPr>
          </a:p>
          <a:p>
            <a:r>
              <a:rPr lang="de-DE" sz="1200" dirty="0">
                <a:effectLst/>
                <a:latin typeface="Palatino Linotype" panose="02040502050505030304" pitchFamily="18" charset="0"/>
                <a:ea typeface="Calibri" panose="020F0502020204030204" pitchFamily="34" charset="0"/>
                <a:cs typeface="Arial" panose="020B0604020202020204" pitchFamily="34" charset="0"/>
              </a:rPr>
              <a:t>Zur Erhebung der Beschäftigungs- und Qualifizierungsfähigkeit können auch die Einstellungs- und Eignungstests von </a:t>
            </a:r>
            <a:r>
              <a:rPr lang="de-DE" sz="1200" b="1" dirty="0">
                <a:effectLst/>
                <a:latin typeface="Palatino Linotype" panose="02040502050505030304" pitchFamily="18" charset="0"/>
                <a:ea typeface="Calibri" panose="020F0502020204030204" pitchFamily="34" charset="0"/>
                <a:cs typeface="Arial" panose="020B0604020202020204" pitchFamily="34" charset="0"/>
              </a:rPr>
              <a:t>Ausbildungspark</a:t>
            </a:r>
            <a:r>
              <a:rPr lang="de-DE" sz="1200" dirty="0">
                <a:effectLst/>
                <a:latin typeface="Palatino Linotype" panose="02040502050505030304" pitchFamily="18" charset="0"/>
                <a:ea typeface="Calibri" panose="020F0502020204030204" pitchFamily="34" charset="0"/>
                <a:cs typeface="Arial" panose="020B0604020202020204" pitchFamily="34" charset="0"/>
              </a:rPr>
              <a:t>  genutzt werden (vgl. </a:t>
            </a:r>
            <a:r>
              <a:rPr lang="de-DE" sz="1200" u="sng" dirty="0">
                <a:solidFill>
                  <a:srgbClr val="0563C1"/>
                </a:solidFill>
                <a:effectLst/>
                <a:latin typeface="Palatino Linotype" panose="02040502050505030304" pitchFamily="18" charset="0"/>
                <a:ea typeface="Calibri" panose="020F0502020204030204" pitchFamily="34" charset="0"/>
                <a:cs typeface="Arial" panose="020B0604020202020204" pitchFamily="34" charset="0"/>
                <a:hlinkClick r:id="rId5"/>
              </a:rPr>
              <a:t>https://www.ausbildungspark.com/einstellungstest/alle-online-tests</a:t>
            </a:r>
            <a:r>
              <a:rPr lang="de-DE" dirty="0"/>
              <a:t>)</a:t>
            </a:r>
          </a:p>
        </p:txBody>
      </p:sp>
      <p:sp>
        <p:nvSpPr>
          <p:cNvPr id="4" name="Foliennummernplatzhalter 3"/>
          <p:cNvSpPr>
            <a:spLocks noGrp="1"/>
          </p:cNvSpPr>
          <p:nvPr>
            <p:ph type="sldNum" sz="quarter" idx="5"/>
          </p:nvPr>
        </p:nvSpPr>
        <p:spPr/>
        <p:txBody>
          <a:bodyPr/>
          <a:lstStyle/>
          <a:p>
            <a:fld id="{3C4D9B56-AACA-46E6-8278-8097CE781EA2}" type="slidenum">
              <a:rPr lang="de-DE" smtClean="0"/>
              <a:t>34</a:t>
            </a:fld>
            <a:endParaRPr lang="de-DE"/>
          </a:p>
        </p:txBody>
      </p:sp>
    </p:spTree>
    <p:extLst>
      <p:ext uri="{BB962C8B-B14F-4D97-AF65-F5344CB8AC3E}">
        <p14:creationId xmlns:p14="http://schemas.microsoft.com/office/powerpoint/2010/main" val="3658738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35</a:t>
            </a:fld>
            <a:endParaRPr lang="de-DE"/>
          </a:p>
        </p:txBody>
      </p:sp>
    </p:spTree>
    <p:extLst>
      <p:ext uri="{BB962C8B-B14F-4D97-AF65-F5344CB8AC3E}">
        <p14:creationId xmlns:p14="http://schemas.microsoft.com/office/powerpoint/2010/main" val="3688795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Franklin Gothic Book" panose="020B0503020102020204" pitchFamily="34" charset="0"/>
                <a:ea typeface="Calibri" panose="020F0502020204030204" pitchFamily="34" charset="0"/>
              </a:rPr>
              <a:t>Direktlink auf die Testumgebung: </a:t>
            </a:r>
            <a:r>
              <a:rPr lang="de-DE" sz="1200" u="sng" dirty="0">
                <a:solidFill>
                  <a:srgbClr val="0563C1"/>
                </a:solidFill>
                <a:effectLst/>
                <a:latin typeface="Franklin Gothic Book" panose="020B0503020102020204" pitchFamily="34" charset="0"/>
                <a:ea typeface="Calibri" panose="020F0502020204030204" pitchFamily="34" charset="0"/>
                <a:hlinkClick r:id="rId3"/>
              </a:rPr>
              <a:t>https://otulea.lealernen.de/willkommen</a:t>
            </a:r>
            <a:r>
              <a:rPr lang="de-DE" sz="1200" dirty="0">
                <a:effectLst/>
                <a:latin typeface="Franklin Gothic Book" panose="020B0503020102020204" pitchFamily="34" charset="0"/>
                <a:ea typeface="Calibri" panose="020F0502020204030204" pitchFamily="34" charset="0"/>
              </a:rPr>
              <a:t> </a:t>
            </a:r>
            <a:endParaRPr lang="de-DE"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36</a:t>
            </a:fld>
            <a:endParaRPr lang="de-DE"/>
          </a:p>
        </p:txBody>
      </p:sp>
    </p:spTree>
    <p:extLst>
      <p:ext uri="{BB962C8B-B14F-4D97-AF65-F5344CB8AC3E}">
        <p14:creationId xmlns:p14="http://schemas.microsoft.com/office/powerpoint/2010/main" val="1637784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Mit Hilfe des breiten Testangebots auf der Plattform Ausbildungspark können Kursteilenehmende selbst ihre berufsbezogenen Kompetenzen testen und werden gleichzeitig mit gängigen Einstellungstests von Unternehmen und Einrichtungen vertraut gemacht. Zur Auswahl stehen Einstellungstests für verschiedene Einsatzzwecke und Kompetenzniveaus (vgl. </a:t>
            </a:r>
            <a:r>
              <a:rPr lang="de-DE" sz="1200" u="sng" dirty="0">
                <a:solidFill>
                  <a:srgbClr val="0563C1"/>
                </a:solidFill>
                <a:effectLst/>
                <a:latin typeface="Palatino Linotype" panose="02040502050505030304" pitchFamily="18" charset="0"/>
                <a:ea typeface="Calibri" panose="020F0502020204030204" pitchFamily="34" charset="0"/>
                <a:cs typeface="Arial" panose="020B0604020202020204" pitchFamily="34" charset="0"/>
                <a:hlinkClick r:id="rId3"/>
              </a:rPr>
              <a:t>https://www.ausbildungspark.com/einstellungstest/alle-online-tests</a:t>
            </a:r>
            <a:r>
              <a:rPr lang="de-DE" sz="1200" dirty="0">
                <a:effectLst/>
                <a:latin typeface="Palatino Linotype" panose="02040502050505030304" pitchFamily="18"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Palatino Linotype" panose="0204050205050503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Tests zur Feststellung des berufsbezogenen Grundbildungsbedarfs (Beschäftigungsfähigkeit)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Allgemeinwissen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Alpha-Test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Deutsch</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Konzentrationstest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Logiktest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Mathetest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Merkfähigkeit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Prozentrechnung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Räumliches Denkvermögen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Technisches Verständnis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Visuelles Denkvermögen</a:t>
            </a:r>
            <a:endParaRPr lang="de-DE" sz="1200" dirty="0">
              <a:effectLst/>
              <a:latin typeface="Calibri" panose="020F0502020204030204" pitchFamily="34" charset="0"/>
              <a:ea typeface="Calibri" panose="020F0502020204030204" pitchFamily="34"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37</a:t>
            </a:fld>
            <a:endParaRPr lang="de-DE"/>
          </a:p>
        </p:txBody>
      </p:sp>
    </p:spTree>
    <p:extLst>
      <p:ext uri="{BB962C8B-B14F-4D97-AF65-F5344CB8AC3E}">
        <p14:creationId xmlns:p14="http://schemas.microsoft.com/office/powerpoint/2010/main" val="1578873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Mit Hilfe des breiten Testangebots auf der Plattform Ausbildungspark können Kursteilenehmende selbst ihre berufsbezogenen Kompetenzen testen und werden gleichzeitig mit gängigen Einstellungstests von Unternehmen und Einrichtungen vertraut gemacht. Zur Auswahl stehen Einstellungstests für verschiedene Einsatzzwecke und Kompetenzniveaus (vgl. </a:t>
            </a:r>
            <a:r>
              <a:rPr lang="de-DE" sz="1200" u="sng" dirty="0">
                <a:solidFill>
                  <a:srgbClr val="0563C1"/>
                </a:solidFill>
                <a:effectLst/>
                <a:latin typeface="Palatino Linotype" panose="02040502050505030304" pitchFamily="18" charset="0"/>
                <a:ea typeface="Calibri" panose="020F0502020204030204" pitchFamily="34" charset="0"/>
                <a:cs typeface="Arial" panose="020B0604020202020204" pitchFamily="34" charset="0"/>
                <a:hlinkClick r:id="rId3"/>
              </a:rPr>
              <a:t>https://www.ausbildungspark.com/einstellungstest/alle-online-tests</a:t>
            </a:r>
            <a:r>
              <a:rPr lang="de-DE" sz="1200" dirty="0">
                <a:effectLst/>
                <a:latin typeface="Palatino Linotype" panose="02040502050505030304" pitchFamily="18"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Palatino Linotype" panose="0204050205050503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Tests um festzustellen, ob Kursteilnehmende die Lernvoraussetzungen für eine berufliche (Teil-)Qualifizierung mitbringen (Qualifizierungsfähigkeit):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Eignungstest Umschulung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Potenzialanalyse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dirty="0">
                <a:effectLst/>
                <a:latin typeface="Palatino Linotype" panose="02040502050505030304" pitchFamily="18" charset="0"/>
                <a:ea typeface="Calibri" panose="020F0502020204030204" pitchFamily="34" charset="0"/>
                <a:cs typeface="Arial" panose="020B0604020202020204" pitchFamily="34" charset="0"/>
              </a:rPr>
              <a:t>Psychologischer Test der Arbeitsagentur</a:t>
            </a:r>
            <a:endParaRPr lang="de-DE" sz="1200" dirty="0">
              <a:effectLst/>
              <a:latin typeface="Calibri" panose="020F0502020204030204" pitchFamily="34" charset="0"/>
              <a:ea typeface="Calibri" panose="020F0502020204030204" pitchFamily="34" charset="0"/>
            </a:endParaRPr>
          </a:p>
        </p:txBody>
      </p:sp>
      <p:sp>
        <p:nvSpPr>
          <p:cNvPr id="4" name="Foliennummernplatzhalter 3"/>
          <p:cNvSpPr>
            <a:spLocks noGrp="1"/>
          </p:cNvSpPr>
          <p:nvPr>
            <p:ph type="sldNum" sz="quarter" idx="5"/>
          </p:nvPr>
        </p:nvSpPr>
        <p:spPr/>
        <p:txBody>
          <a:bodyPr/>
          <a:lstStyle/>
          <a:p>
            <a:fld id="{3C4D9B56-AACA-46E6-8278-8097CE781EA2}" type="slidenum">
              <a:rPr lang="de-DE" smtClean="0"/>
              <a:t>38</a:t>
            </a:fld>
            <a:endParaRPr lang="de-DE"/>
          </a:p>
        </p:txBody>
      </p:sp>
    </p:spTree>
    <p:extLst>
      <p:ext uri="{BB962C8B-B14F-4D97-AF65-F5344CB8AC3E}">
        <p14:creationId xmlns:p14="http://schemas.microsoft.com/office/powerpoint/2010/main" val="1805321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39</a:t>
            </a:fld>
            <a:endParaRPr lang="de-DE"/>
          </a:p>
        </p:txBody>
      </p:sp>
    </p:spTree>
    <p:extLst>
      <p:ext uri="{BB962C8B-B14F-4D97-AF65-F5344CB8AC3E}">
        <p14:creationId xmlns:p14="http://schemas.microsoft.com/office/powerpoint/2010/main" val="1297535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40</a:t>
            </a:fld>
            <a:endParaRPr lang="de-DE"/>
          </a:p>
        </p:txBody>
      </p:sp>
    </p:spTree>
    <p:extLst>
      <p:ext uri="{BB962C8B-B14F-4D97-AF65-F5344CB8AC3E}">
        <p14:creationId xmlns:p14="http://schemas.microsoft.com/office/powerpoint/2010/main" val="723992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76" y="2125980"/>
            <a:ext cx="10368598" cy="1440180"/>
          </a:xfrm>
          <a:prstGeom prst="rect">
            <a:avLst/>
          </a:prstGeom>
        </p:spPr>
        <p:txBody>
          <a:bodyPr wrap="square" lIns="0" tIns="0" rIns="0" bIns="0">
            <a:spAutoFit/>
          </a:bodyPr>
          <a:lstStyle>
            <a:lvl1pPr>
              <a:defRPr sz="3000" b="1" i="0">
                <a:solidFill>
                  <a:srgbClr val="231F20"/>
                </a:solidFill>
                <a:latin typeface="Arial"/>
                <a:cs typeface="Arial"/>
              </a:defRPr>
            </a:lvl1pPr>
          </a:lstStyle>
          <a:p>
            <a:endParaRPr dirty="0"/>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241003"/>
            <a:ext cx="12099925" cy="4617085"/>
          </a:xfrm>
          <a:custGeom>
            <a:avLst/>
            <a:gdLst/>
            <a:ahLst/>
            <a:cxnLst/>
            <a:rect l="l" t="t" r="r" b="b"/>
            <a:pathLst>
              <a:path w="12099925" h="4617084">
                <a:moveTo>
                  <a:pt x="12099607" y="0"/>
                </a:moveTo>
                <a:lnTo>
                  <a:pt x="0" y="0"/>
                </a:lnTo>
                <a:lnTo>
                  <a:pt x="0" y="4616996"/>
                </a:lnTo>
                <a:lnTo>
                  <a:pt x="12099607" y="4616996"/>
                </a:lnTo>
                <a:lnTo>
                  <a:pt x="12099607" y="0"/>
                </a:lnTo>
                <a:close/>
              </a:path>
            </a:pathLst>
          </a:custGeom>
          <a:solidFill>
            <a:srgbClr val="E2E3E4"/>
          </a:solidFill>
        </p:spPr>
        <p:txBody>
          <a:bodyPr wrap="square" lIns="0" tIns="0" rIns="0" bIns="0" rtlCol="0"/>
          <a:lstStyle/>
          <a:p>
            <a:endParaRPr/>
          </a:p>
        </p:txBody>
      </p:sp>
      <p:sp>
        <p:nvSpPr>
          <p:cNvPr id="2" name="Holder 2"/>
          <p:cNvSpPr>
            <a:spLocks noGrp="1"/>
          </p:cNvSpPr>
          <p:nvPr>
            <p:ph type="title"/>
          </p:nvPr>
        </p:nvSpPr>
        <p:spPr>
          <a:xfrm>
            <a:off x="5706341" y="1584678"/>
            <a:ext cx="781050" cy="461665"/>
          </a:xfrm>
        </p:spPr>
        <p:txBody>
          <a:bodyPr lIns="0" tIns="0" rIns="0" bIns="0"/>
          <a:lstStyle>
            <a:lvl1pPr algn="l">
              <a:defRPr sz="3000" b="1" i="0">
                <a:solidFill>
                  <a:srgbClr val="231F20"/>
                </a:solidFill>
                <a:latin typeface="Arial"/>
                <a:cs typeface="Arial"/>
              </a:defRPr>
            </a:lvl1pPr>
          </a:lstStyle>
          <a:p>
            <a:endParaRPr dirty="0"/>
          </a:p>
        </p:txBody>
      </p:sp>
      <p:sp>
        <p:nvSpPr>
          <p:cNvPr id="3" name="Holder 3"/>
          <p:cNvSpPr>
            <a:spLocks noGrp="1"/>
          </p:cNvSpPr>
          <p:nvPr>
            <p:ph type="body" idx="1"/>
          </p:nvPr>
        </p:nvSpPr>
        <p:spPr>
          <a:xfrm>
            <a:off x="609917" y="1577340"/>
            <a:ext cx="10978515" cy="276999"/>
          </a:xfrm>
        </p:spPr>
        <p:txBody>
          <a:bodyPr lIns="0" tIns="0" rIns="0" bIns="0"/>
          <a:lstStyle>
            <a:lvl1pPr algn="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706341" y="1584678"/>
            <a:ext cx="781050" cy="461665"/>
          </a:xfrm>
        </p:spPr>
        <p:txBody>
          <a:bodyPr lIns="0" tIns="0" rIns="0" bIns="0"/>
          <a:lstStyle>
            <a:lvl1pPr algn="l">
              <a:defRPr sz="3000" b="1" i="0">
                <a:solidFill>
                  <a:srgbClr val="231F20"/>
                </a:solidFill>
                <a:latin typeface="Arial"/>
                <a:cs typeface="Arial"/>
              </a:defRPr>
            </a:lvl1pPr>
          </a:lstStyle>
          <a:p>
            <a:endParaRPr dirty="0"/>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706341" y="1584678"/>
            <a:ext cx="781050" cy="461665"/>
          </a:xfrm>
        </p:spPr>
        <p:txBody>
          <a:bodyPr lIns="0" tIns="0" rIns="0" bIns="0"/>
          <a:lstStyle>
            <a:lvl1pPr algn="l">
              <a:defRPr sz="3000" b="1" i="0">
                <a:solidFill>
                  <a:srgbClr val="231F20"/>
                </a:solidFill>
                <a:latin typeface="Arial"/>
                <a:cs typeface="Arial"/>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7" name="bg object 17">
            <a:extLst>
              <a:ext uri="{C183D7F6-B498-43B3-948B-1728B52AA6E4}">
                <adec:decorative xmlns:adec="http://schemas.microsoft.com/office/drawing/2017/decorative" val="1"/>
              </a:ext>
            </a:extLst>
          </p:cNvPr>
          <p:cNvSpPr/>
          <p:nvPr/>
        </p:nvSpPr>
        <p:spPr>
          <a:xfrm>
            <a:off x="9723683" y="927569"/>
            <a:ext cx="2469515" cy="5930900"/>
          </a:xfrm>
          <a:custGeom>
            <a:avLst/>
            <a:gdLst/>
            <a:ahLst/>
            <a:cxnLst/>
            <a:rect l="l" t="t" r="r" b="b"/>
            <a:pathLst>
              <a:path w="2469515" h="5930900">
                <a:moveTo>
                  <a:pt x="2469515" y="0"/>
                </a:moveTo>
                <a:lnTo>
                  <a:pt x="0" y="5930430"/>
                </a:lnTo>
                <a:lnTo>
                  <a:pt x="2469515" y="5930430"/>
                </a:lnTo>
                <a:lnTo>
                  <a:pt x="2469515" y="0"/>
                </a:lnTo>
                <a:close/>
              </a:path>
            </a:pathLst>
          </a:custGeom>
          <a:solidFill>
            <a:srgbClr val="E2E3E4"/>
          </a:solidFill>
        </p:spPr>
        <p:txBody>
          <a:bodyPr wrap="square" lIns="0" tIns="0" rIns="0" bIns="0" rtlCol="0"/>
          <a:lstStyle/>
          <a:p>
            <a:endParaRPr/>
          </a:p>
        </p:txBody>
      </p:sp>
      <p:sp>
        <p:nvSpPr>
          <p:cNvPr id="16" name="bg object 16">
            <a:extLst>
              <a:ext uri="{C183D7F6-B498-43B3-948B-1728B52AA6E4}">
                <adec:decorative xmlns:adec="http://schemas.microsoft.com/office/drawing/2017/decorative" val="1"/>
              </a:ext>
            </a:extLst>
          </p:cNvPr>
          <p:cNvSpPr/>
          <p:nvPr/>
        </p:nvSpPr>
        <p:spPr>
          <a:xfrm>
            <a:off x="0" y="0"/>
            <a:ext cx="2399665" cy="5761990"/>
          </a:xfrm>
          <a:custGeom>
            <a:avLst/>
            <a:gdLst/>
            <a:ahLst/>
            <a:cxnLst/>
            <a:rect l="l" t="t" r="r" b="b"/>
            <a:pathLst>
              <a:path w="2399665" h="5761990">
                <a:moveTo>
                  <a:pt x="2399360" y="0"/>
                </a:moveTo>
                <a:lnTo>
                  <a:pt x="0" y="0"/>
                </a:lnTo>
                <a:lnTo>
                  <a:pt x="0" y="5761951"/>
                </a:lnTo>
                <a:lnTo>
                  <a:pt x="2399360" y="0"/>
                </a:lnTo>
                <a:close/>
              </a:path>
            </a:pathLst>
          </a:custGeom>
          <a:solidFill>
            <a:srgbClr val="E2E3E4"/>
          </a:solidFill>
        </p:spPr>
        <p:txBody>
          <a:bodyPr wrap="square" lIns="0" tIns="0" rIns="0" bIns="0" rtlCol="0"/>
          <a:lstStyle/>
          <a:p>
            <a:endParaRPr/>
          </a:p>
        </p:txBody>
      </p:sp>
      <p:sp>
        <p:nvSpPr>
          <p:cNvPr id="4" name="Holder 4" descr="Foliennummer"/>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descr="Datum"/>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4/15/2026</a:t>
            </a:fld>
            <a:endParaRPr lang="en-US"/>
          </a:p>
        </p:txBody>
      </p:sp>
      <p:pic>
        <p:nvPicPr>
          <p:cNvPr id="18" name="bg object 18" descr="Verbundpartner im Projekt AoG-plus-TQ Grundbildungspfad zur beruflichen (Teil-)Qualifizierung: Forschungsinstitut betriebliche Bildung f-bb, Bildungswerk der Bayerischen Wirtschaft bbw, Berufliche Fortbildungszentren bfz."/>
          <p:cNvPicPr/>
          <p:nvPr/>
        </p:nvPicPr>
        <p:blipFill>
          <a:blip r:embed="rId2" cstate="print"/>
          <a:stretch>
            <a:fillRect/>
          </a:stretch>
        </p:blipFill>
        <p:spPr>
          <a:xfrm>
            <a:off x="1911604" y="1477801"/>
            <a:ext cx="8901176" cy="220319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6C25FBD-8F2A-4866-BF6D-E52A8F1DED77}" type="datetimeFigureOut">
              <a:rPr lang="de-DE" smtClean="0"/>
              <a:t>15.04.2026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E9BABAF-7A81-42B2-9AAD-B4050A9D7FC6}" type="slidenum">
              <a:rPr lang="de-DE" smtClean="0"/>
              <a:t>‹Nr.›</a:t>
            </a:fld>
            <a:endParaRPr lang="de-DE"/>
          </a:p>
        </p:txBody>
      </p:sp>
    </p:spTree>
    <p:extLst>
      <p:ext uri="{BB962C8B-B14F-4D97-AF65-F5344CB8AC3E}">
        <p14:creationId xmlns:p14="http://schemas.microsoft.com/office/powerpoint/2010/main" val="907314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6C25FBD-8F2A-4866-BF6D-E52A8F1DED77}" type="datetimeFigureOut">
              <a:rPr lang="de-DE" smtClean="0"/>
              <a:t>15.04.2026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E9BABAF-7A81-42B2-9AAD-B4050A9D7FC6}" type="slidenum">
              <a:rPr lang="de-DE" smtClean="0"/>
              <a:t>‹Nr.›</a:t>
            </a:fld>
            <a:endParaRPr lang="de-DE"/>
          </a:p>
        </p:txBody>
      </p:sp>
    </p:spTree>
    <p:extLst>
      <p:ext uri="{BB962C8B-B14F-4D97-AF65-F5344CB8AC3E}">
        <p14:creationId xmlns:p14="http://schemas.microsoft.com/office/powerpoint/2010/main" val="153096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06341" y="1584678"/>
            <a:ext cx="781050" cy="461665"/>
          </a:xfrm>
          <a:prstGeom prst="rect">
            <a:avLst/>
          </a:prstGeom>
        </p:spPr>
        <p:txBody>
          <a:bodyPr wrap="square" lIns="0" tIns="0" rIns="0" bIns="0">
            <a:spAutoFit/>
          </a:bodyPr>
          <a:lstStyle>
            <a:lvl1pPr>
              <a:defRPr sz="3000" b="1" i="0">
                <a:solidFill>
                  <a:srgbClr val="231F20"/>
                </a:solidFill>
                <a:latin typeface="Arial"/>
                <a:cs typeface="Arial"/>
              </a:defRPr>
            </a:lvl1pPr>
          </a:lstStyle>
          <a:p>
            <a:endParaRPr dirty="0"/>
          </a:p>
        </p:txBody>
      </p:sp>
      <p:sp>
        <p:nvSpPr>
          <p:cNvPr id="3" name="Holder 3"/>
          <p:cNvSpPr>
            <a:spLocks noGrp="1"/>
          </p:cNvSpPr>
          <p:nvPr>
            <p:ph type="body" idx="1"/>
          </p:nvPr>
        </p:nvSpPr>
        <p:spPr>
          <a:xfrm>
            <a:off x="609917" y="1577340"/>
            <a:ext cx="10978515" cy="276999"/>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4/15/2026</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a:defRPr>
          <a:latin typeface="+mj-lt"/>
          <a:ea typeface="+mj-ea"/>
          <a:cs typeface="+mj-cs"/>
        </a:defRPr>
      </a:lvl1pPr>
    </p:titleStyle>
    <p:bodyStyle>
      <a:lvl1pPr marL="0" algn="l">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blogs.uni-bremen.de/leaonlin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www.gffb.de/feststellung-schriftsprachliche-kompetenzen/" TargetMode="External"/><Relationship Id="rId4" Type="http://schemas.openxmlformats.org/officeDocument/2006/relationships/hyperlink" Target="https://blogs.uni-bremen.de/leaonline/files/Handreichung-Lea-Online.pdf"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otulea.lealernen.de/willkommen" TargetMode="Externa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www.ausbildungspark.com/einstellungstest/alle-online-tests" TargetMode="Externa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www.ausbildungspark.com/einstellungstest/alle-online-tests" TargetMode="Externa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play.google.com/store/apps/details?id=com.testCompany.leaonline&amp;pli=1" TargetMode="External"/><Relationship Id="rId3" Type="http://schemas.openxmlformats.org/officeDocument/2006/relationships/image" Target="../media/image21.png"/><Relationship Id="rId7" Type="http://schemas.openxmlformats.org/officeDocument/2006/relationships/hyperlink" Target="https://blogs.uni-bremen.de/leaonline/anwendungen/lernapp"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3.jpg"/></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Logo der Alpha Dekade 2016 bis 2026 und das Förderlogo des Bundesministerium für Bildung, Familie, Senioren, Frauen und Jugend. ">
            <a:extLst>
              <a:ext uri="{FF2B5EF4-FFF2-40B4-BE49-F238E27FC236}">
                <a16:creationId xmlns:a16="http://schemas.microsoft.com/office/drawing/2014/main" id="{57E69169-E523-42BB-9D58-63A9E29CAE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5334000"/>
            <a:ext cx="3600000" cy="1424421"/>
          </a:xfrm>
          <a:prstGeom prst="rect">
            <a:avLst/>
          </a:prstGeom>
        </p:spPr>
      </p:pic>
      <p:sp>
        <p:nvSpPr>
          <p:cNvPr id="3" name="object 3"/>
          <p:cNvSpPr txBox="1"/>
          <p:nvPr/>
        </p:nvSpPr>
        <p:spPr>
          <a:xfrm>
            <a:off x="1898900" y="5577847"/>
            <a:ext cx="11436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231F20"/>
                </a:solidFill>
                <a:latin typeface="Arial"/>
                <a:cs typeface="Arial"/>
              </a:rPr>
              <a:t>Ort,</a:t>
            </a:r>
            <a:r>
              <a:rPr sz="1800" spc="-30" dirty="0">
                <a:solidFill>
                  <a:srgbClr val="231F20"/>
                </a:solidFill>
                <a:latin typeface="Arial"/>
                <a:cs typeface="Arial"/>
              </a:rPr>
              <a:t> </a:t>
            </a:r>
            <a:r>
              <a:rPr sz="1800" spc="-10" dirty="0">
                <a:solidFill>
                  <a:srgbClr val="231F20"/>
                </a:solidFill>
                <a:latin typeface="Arial"/>
                <a:cs typeface="Arial"/>
              </a:rPr>
              <a:t>Datum</a:t>
            </a:r>
            <a:endParaRPr sz="1800">
              <a:latin typeface="Arial"/>
              <a:cs typeface="Arial"/>
            </a:endParaRPr>
          </a:p>
        </p:txBody>
      </p:sp>
      <p:sp>
        <p:nvSpPr>
          <p:cNvPr id="5" name="Titel 4">
            <a:extLst>
              <a:ext uri="{FF2B5EF4-FFF2-40B4-BE49-F238E27FC236}">
                <a16:creationId xmlns:a16="http://schemas.microsoft.com/office/drawing/2014/main" id="{FE016AD0-8925-4E18-90C3-6047AF876885}"/>
              </a:ext>
            </a:extLst>
          </p:cNvPr>
          <p:cNvSpPr>
            <a:spLocks noGrp="1"/>
          </p:cNvSpPr>
          <p:nvPr>
            <p:ph type="title" idx="4294967295"/>
          </p:nvPr>
        </p:nvSpPr>
        <p:spPr>
          <a:xfrm>
            <a:off x="2438060" y="4114800"/>
            <a:ext cx="5876059" cy="492443"/>
          </a:xfrm>
        </p:spPr>
        <p:txBody>
          <a:bodyPr/>
          <a:lstStyle/>
          <a:p>
            <a:r>
              <a:rPr lang="de-DE" sz="3200" dirty="0"/>
              <a:t>Grundkompetenzen im Fokus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162019"/>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Als grundbildungssensible Lernbegleitung fördert das TAXI Kursteilnehmende mit Grundbildungsbedarf ihrem individuellen Förderbedarf entsprechend und eröffnet ihnen so berufliche Entwicklungsperspektiven.</a:t>
            </a:r>
          </a:p>
          <a:p>
            <a:pPr>
              <a:lnSpc>
                <a:spcPct val="114000"/>
              </a:lnSpc>
              <a:spcAft>
                <a:spcPts val="1200"/>
              </a:spcAft>
            </a:pPr>
            <a:r>
              <a:rPr lang="de-DE" dirty="0">
                <a:latin typeface="Arial" panose="020B0604020202020204" pitchFamily="34" charset="0"/>
                <a:cs typeface="Arial" panose="020B0604020202020204" pitchFamily="34" charset="0"/>
              </a:rPr>
              <a:t>Instrumente zur Förderdiagnostik helfen dem TAXI in der Initialphase eines Kurses Lernvoraussetzungen der Teilnehmenden systematisch zu erfassen. In späteren Kursphasen dienen sie der Lernverlaufs- und Lernerfolgskontrolle.</a:t>
            </a:r>
          </a:p>
          <a:p>
            <a:pPr>
              <a:lnSpc>
                <a:spcPct val="114000"/>
              </a:lnSpc>
            </a:pPr>
            <a:r>
              <a:rPr lang="de-DE" dirty="0">
                <a:latin typeface="Arial" panose="020B0604020202020204" pitchFamily="34" charset="0"/>
                <a:cs typeface="Arial" panose="020B0604020202020204" pitchFamily="34" charset="0"/>
              </a:rPr>
              <a:t>Ziel ist es, die Kursteilnehmenden zur Reflexion notwendiger Grundkompetenzen für den Beruf anzuregen, sie zu einer realistischen Selbsteinschätzung zu befähigen und ihnen Möglichkeiten zur Kompetenzentwicklung aufzuzeigen.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Kurzbeschreibung</a:t>
            </a:r>
            <a:endParaRPr spc="-50" dirty="0"/>
          </a:p>
        </p:txBody>
      </p:sp>
      <p:pic>
        <p:nvPicPr>
          <p:cNvPr id="5" name="object 5" descr="Logozeile, die auf jeder Folie erscheint. Von links nach rechts: Projektlogo AoG-plus-TQ, Forschungsinstitut betriebliche Bildung f-bb, Bildungswerk der Bayerischen Wirtschaft bbw und Berufliches Fortbildungszentrum bfz"/>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a:t>
            </a:fld>
            <a:endParaRPr sz="1000" dirty="0">
              <a:latin typeface="Arial"/>
              <a:cs typeface="Arial"/>
            </a:endParaRPr>
          </a:p>
        </p:txBody>
      </p:sp>
    </p:spTree>
    <p:extLst>
      <p:ext uri="{BB962C8B-B14F-4D97-AF65-F5344CB8AC3E}">
        <p14:creationId xmlns:p14="http://schemas.microsoft.com/office/powerpoint/2010/main" val="3799891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1366464"/>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sz="2000" dirty="0">
                <a:latin typeface="Arial" panose="020B0604020202020204" pitchFamily="34" charset="0"/>
                <a:cs typeface="Arial" panose="020B0604020202020204" pitchFamily="34" charset="0"/>
              </a:rPr>
              <a:t>1. Schritt: Wichtige Grundkompetenzen im Beruf reflektieren</a:t>
            </a:r>
          </a:p>
          <a:p>
            <a:pPr>
              <a:lnSpc>
                <a:spcPct val="150000"/>
              </a:lnSpc>
            </a:pPr>
            <a:r>
              <a:rPr lang="de-DE" sz="2000" dirty="0">
                <a:latin typeface="Arial" panose="020B0604020202020204" pitchFamily="34" charset="0"/>
                <a:cs typeface="Arial" panose="020B0604020202020204" pitchFamily="34" charset="0"/>
              </a:rPr>
              <a:t>2. Schritt: Eigene Kompetenzen realistisch einschätzen</a:t>
            </a:r>
          </a:p>
          <a:p>
            <a:pPr>
              <a:lnSpc>
                <a:spcPct val="150000"/>
              </a:lnSpc>
            </a:pPr>
            <a:r>
              <a:rPr lang="de-DE" sz="2000" dirty="0">
                <a:latin typeface="Arial" panose="020B0604020202020204" pitchFamily="34" charset="0"/>
                <a:cs typeface="Arial" panose="020B0604020202020204" pitchFamily="34" charset="0"/>
              </a:rPr>
              <a:t>3. Schritt: Grundkompetenzen zielgerichtet weiterentwickeln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Vorgehen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a:t>
            </a:fld>
            <a:endParaRPr sz="1000" dirty="0">
              <a:latin typeface="Arial"/>
              <a:cs typeface="Arial"/>
            </a:endParaRPr>
          </a:p>
        </p:txBody>
      </p:sp>
    </p:spTree>
    <p:extLst>
      <p:ext uri="{BB962C8B-B14F-4D97-AF65-F5344CB8AC3E}">
        <p14:creationId xmlns:p14="http://schemas.microsoft.com/office/powerpoint/2010/main" val="1439089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166199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marL="298450" indent="-285750">
              <a:lnSpc>
                <a:spcPct val="150000"/>
              </a:lnSpc>
              <a:buFont typeface="Arial" panose="020B0604020202020204" pitchFamily="34" charset="0"/>
              <a:buChar char="•"/>
            </a:pPr>
            <a:r>
              <a:rPr lang="de-DE" dirty="0">
                <a:latin typeface="Arial" panose="020B0604020202020204" pitchFamily="34" charset="0"/>
                <a:cs typeface="Arial" panose="020B0604020202020204" pitchFamily="34" charset="0"/>
              </a:rPr>
              <a:t>Du erfährst welche Fähigkeiten Betriebe bei ihren Beschäftigten erwarten</a:t>
            </a:r>
          </a:p>
          <a:p>
            <a:pPr marL="298450" indent="-285750">
              <a:lnSpc>
                <a:spcPct val="150000"/>
              </a:lnSpc>
              <a:buFont typeface="Arial" panose="020B0604020202020204" pitchFamily="34" charset="0"/>
              <a:buChar char="•"/>
            </a:pPr>
            <a:r>
              <a:rPr lang="de-DE" dirty="0">
                <a:latin typeface="Arial" panose="020B0604020202020204" pitchFamily="34" charset="0"/>
                <a:cs typeface="Arial" panose="020B0604020202020204" pitchFamily="34" charset="0"/>
              </a:rPr>
              <a:t>Du lernst dich und deine eigenen Fähigkeiten besser kennen</a:t>
            </a:r>
          </a:p>
          <a:p>
            <a:pPr marL="298450" indent="-285750">
              <a:lnSpc>
                <a:spcPct val="150000"/>
              </a:lnSpc>
              <a:buFont typeface="Arial" panose="020B0604020202020204" pitchFamily="34" charset="0"/>
              <a:buChar char="•"/>
            </a:pPr>
            <a:r>
              <a:rPr lang="de-DE" dirty="0">
                <a:latin typeface="Arial" panose="020B0604020202020204" pitchFamily="34" charset="0"/>
                <a:cs typeface="Arial" panose="020B0604020202020204" pitchFamily="34" charset="0"/>
              </a:rPr>
              <a:t>Du erhältst Hinweise wie du eigene Stärken weiterentwickeln kannst</a:t>
            </a:r>
          </a:p>
          <a:p>
            <a:pPr>
              <a:lnSpc>
                <a:spcPct val="150000"/>
              </a:lnSpc>
            </a:pPr>
            <a:r>
              <a:rPr lang="de-DE" b="1" dirty="0">
                <a:latin typeface="Arial" panose="020B0604020202020204" pitchFamily="34" charset="0"/>
                <a:cs typeface="Arial" panose="020B0604020202020204" pitchFamily="34" charset="0"/>
                <a:sym typeface="Wingdings" panose="05000000000000000000" pitchFamily="2" charset="2"/>
              </a:rPr>
              <a:t></a:t>
            </a:r>
            <a:r>
              <a:rPr lang="de-DE" b="1" dirty="0">
                <a:latin typeface="Arial" panose="020B0604020202020204" pitchFamily="34" charset="0"/>
                <a:cs typeface="Arial" panose="020B0604020202020204" pitchFamily="34" charset="0"/>
              </a:rPr>
              <a:t>Du kommst mit Grundkompetenzen zu beruflichem Erfolg </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Fit für die Arbeit und den Beruf!</a:t>
            </a:r>
            <a:endParaRPr spc="-50" dirty="0"/>
          </a:p>
        </p:txBody>
      </p:sp>
      <p:pic>
        <p:nvPicPr>
          <p:cNvPr id="5" name="object 5" descr="Logozeile, die auf jeder Folie erscheint. Von links nach rechts: Projektlogo AoG-plus-TQ, Forschungsinstitut betriebliche Bildung f-bb, Bildungswerk der Bayerischen Wirtschaft bbw und Berufliches Fortbildungszentrum bfz"/>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a:t>
            </a:fld>
            <a:endParaRPr sz="1000" dirty="0">
              <a:latin typeface="Arial"/>
              <a:cs typeface="Arial"/>
            </a:endParaRPr>
          </a:p>
        </p:txBody>
      </p:sp>
    </p:spTree>
    <p:extLst>
      <p:ext uri="{BB962C8B-B14F-4D97-AF65-F5344CB8AC3E}">
        <p14:creationId xmlns:p14="http://schemas.microsoft.com/office/powerpoint/2010/main" val="3567698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570301" cy="3644524"/>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Gemeinsam mit den Kursteilnehmenden reflektiert das TAXI mithilfe der </a:t>
            </a:r>
            <a:r>
              <a:rPr lang="de-DE" b="1" dirty="0">
                <a:latin typeface="Arial" panose="020B0604020202020204" pitchFamily="34" charset="0"/>
                <a:cs typeface="Arial" panose="020B0604020202020204" pitchFamily="34" charset="0"/>
              </a:rPr>
              <a:t>Kompetenzkarten der Bertelsmann Stiftung </a:t>
            </a:r>
            <a:r>
              <a:rPr lang="de-DE" dirty="0">
                <a:latin typeface="Arial" panose="020B0604020202020204" pitchFamily="34" charset="0"/>
                <a:cs typeface="Arial" panose="020B0604020202020204" pitchFamily="34" charset="0"/>
              </a:rPr>
              <a:t>wichtige Grundkompetenzen im Beruf.</a:t>
            </a:r>
          </a:p>
          <a:p>
            <a:pPr>
              <a:lnSpc>
                <a:spcPct val="114000"/>
              </a:lnSpc>
              <a:spcAft>
                <a:spcPts val="1200"/>
              </a:spcAft>
            </a:pPr>
            <a:r>
              <a:rPr lang="de-DE" b="1" dirty="0">
                <a:latin typeface="Arial" panose="020B0604020202020204" pitchFamily="34" charset="0"/>
                <a:cs typeface="Arial" panose="020B0604020202020204" pitchFamily="34" charset="0"/>
              </a:rPr>
              <a:t>Beispielaufgaben aus dem Arbeitsalltag</a:t>
            </a:r>
            <a:r>
              <a:rPr lang="de-DE" dirty="0">
                <a:latin typeface="Arial" panose="020B0604020202020204" pitchFamily="34" charset="0"/>
                <a:cs typeface="Arial" panose="020B0604020202020204" pitchFamily="34" charset="0"/>
              </a:rPr>
              <a:t>, mit denen die Kursteilnehmenden konfrontiert werden, dienen der Veranschaulichung berufsbezogener Grundkompetenzen, die in verschiedenen Branchen relevant sind.</a:t>
            </a:r>
          </a:p>
          <a:p>
            <a:pPr>
              <a:lnSpc>
                <a:spcPct val="114000"/>
              </a:lnSpc>
              <a:spcAft>
                <a:spcPts val="1200"/>
              </a:spcAft>
            </a:pPr>
            <a:r>
              <a:rPr lang="de-DE" dirty="0">
                <a:latin typeface="Arial" panose="020B0604020202020204" pitchFamily="34" charset="0"/>
                <a:cs typeface="Arial" panose="020B0604020202020204" pitchFamily="34" charset="0"/>
              </a:rPr>
              <a:t>Im </a:t>
            </a:r>
            <a:r>
              <a:rPr lang="de-DE" b="1" dirty="0">
                <a:latin typeface="Arial" panose="020B0604020202020204" pitchFamily="34" charset="0"/>
                <a:cs typeface="Arial" panose="020B0604020202020204" pitchFamily="34" charset="0"/>
              </a:rPr>
              <a:t>Fokus</a:t>
            </a:r>
            <a:r>
              <a:rPr lang="de-DE" dirty="0">
                <a:latin typeface="Arial" panose="020B0604020202020204" pitchFamily="34" charset="0"/>
                <a:cs typeface="Arial" panose="020B0604020202020204" pitchFamily="34" charset="0"/>
              </a:rPr>
              <a:t> stehen dabei neben (Schrift-)Sprach-, digitalen und mathematischen Kompetenzen auch Kompetenzen im Bereich der Kommunikation und Kooperation, Regeln im Erwerbsleben sowie Lern- und Arbeitstechniken.</a:t>
            </a:r>
          </a:p>
          <a:p>
            <a:pPr>
              <a:lnSpc>
                <a:spcPct val="114000"/>
              </a:lnSpc>
            </a:pPr>
            <a:r>
              <a:rPr lang="de-DE" b="1" dirty="0">
                <a:latin typeface="Arial" panose="020B0604020202020204" pitchFamily="34" charset="0"/>
                <a:cs typeface="Arial" panose="020B0604020202020204" pitchFamily="34" charset="0"/>
              </a:rPr>
              <a:t>Aufgabe des TAXIs </a:t>
            </a:r>
            <a:r>
              <a:rPr lang="de-DE" dirty="0">
                <a:latin typeface="Arial" panose="020B0604020202020204" pitchFamily="34" charset="0"/>
                <a:cs typeface="Arial" panose="020B0604020202020204" pitchFamily="34" charset="0"/>
              </a:rPr>
              <a:t>ist es die Kursteilnehmenden anzuregen sich anhand eigener Erfahrungen im (Arbeits-)Alltag der Bedeutung von Grundkompetenzen für den beruflichen Erfolg bewusst zu werden.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1. Schritt: Grundkompetenzen im Beruf</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a:t>
            </a:fld>
            <a:endParaRPr sz="1000" dirty="0">
              <a:latin typeface="Arial"/>
              <a:cs typeface="Arial"/>
            </a:endParaRPr>
          </a:p>
        </p:txBody>
      </p:sp>
    </p:spTree>
    <p:extLst>
      <p:ext uri="{BB962C8B-B14F-4D97-AF65-F5344CB8AC3E}">
        <p14:creationId xmlns:p14="http://schemas.microsoft.com/office/powerpoint/2010/main" val="224585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4038600"/>
            <a:ext cx="10722701" cy="2602572"/>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Arbeitsanweisungen </a:t>
            </a:r>
            <a:r>
              <a:rPr lang="de-DE" b="1" dirty="0">
                <a:latin typeface="Arial" panose="020B0604020202020204" pitchFamily="34" charset="0"/>
                <a:cs typeface="Arial" panose="020B0604020202020204" pitchFamily="34" charset="0"/>
              </a:rPr>
              <a:t>lesen</a:t>
            </a:r>
            <a:r>
              <a:rPr lang="de-DE" dirty="0">
                <a:latin typeface="Arial" panose="020B0604020202020204" pitchFamily="34" charset="0"/>
                <a:cs typeface="Arial" panose="020B0604020202020204" pitchFamily="34" charset="0"/>
              </a:rPr>
              <a:t> (zum Beispiel auf einem Zettel oder einem Schild)</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Notizen </a:t>
            </a:r>
            <a:r>
              <a:rPr lang="de-DE" b="1" dirty="0">
                <a:latin typeface="Arial" panose="020B0604020202020204" pitchFamily="34" charset="0"/>
                <a:cs typeface="Arial" panose="020B0604020202020204" pitchFamily="34" charset="0"/>
              </a:rPr>
              <a:t>schreiben</a:t>
            </a:r>
            <a:r>
              <a:rPr lang="de-DE" dirty="0">
                <a:latin typeface="Arial" panose="020B0604020202020204" pitchFamily="34" charset="0"/>
                <a:cs typeface="Arial" panose="020B0604020202020204" pitchFamily="34" charset="0"/>
              </a:rPr>
              <a:t> (zum Beispiel eine Nachricht für Kolleginnen und Kollegen)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Mit </a:t>
            </a:r>
            <a:r>
              <a:rPr lang="de-DE" b="1" dirty="0">
                <a:latin typeface="Arial" panose="020B0604020202020204" pitchFamily="34" charset="0"/>
                <a:cs typeface="Arial" panose="020B0604020202020204" pitchFamily="34" charset="0"/>
              </a:rPr>
              <a:t>Zahlen</a:t>
            </a:r>
            <a:r>
              <a:rPr lang="de-DE" dirty="0">
                <a:latin typeface="Arial" panose="020B0604020202020204" pitchFamily="34" charset="0"/>
                <a:cs typeface="Arial" panose="020B0604020202020204" pitchFamily="34" charset="0"/>
              </a:rPr>
              <a:t> umgehen (zum Beispiel beim Abmessen, Zählen oder Rechnen mit Geld)</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(Digitale) </a:t>
            </a:r>
            <a:r>
              <a:rPr lang="de-DE" b="1" dirty="0">
                <a:latin typeface="Arial" panose="020B0604020202020204" pitchFamily="34" charset="0"/>
                <a:cs typeface="Arial" panose="020B0604020202020204" pitchFamily="34" charset="0"/>
              </a:rPr>
              <a:t>Geräte</a:t>
            </a:r>
            <a:r>
              <a:rPr lang="de-DE" dirty="0">
                <a:latin typeface="Arial" panose="020B0604020202020204" pitchFamily="34" charset="0"/>
                <a:cs typeface="Arial" panose="020B0604020202020204" pitchFamily="34" charset="0"/>
              </a:rPr>
              <a:t> bedienen (zum Beispiel Daten am Computer eingeben)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Mit anderen </a:t>
            </a:r>
            <a:r>
              <a:rPr lang="de-DE" b="1" dirty="0">
                <a:latin typeface="Arial" panose="020B0604020202020204" pitchFamily="34" charset="0"/>
                <a:cs typeface="Arial" panose="020B0604020202020204" pitchFamily="34" charset="0"/>
              </a:rPr>
              <a:t>sprechen </a:t>
            </a:r>
            <a:r>
              <a:rPr lang="de-DE" dirty="0">
                <a:latin typeface="Arial" panose="020B0604020202020204" pitchFamily="34" charset="0"/>
                <a:cs typeface="Arial" panose="020B0604020202020204" pitchFamily="34" charset="0"/>
              </a:rPr>
              <a:t>(zum Beispiel in der Pause oder bei der Arbeit im Team)</a:t>
            </a:r>
          </a:p>
          <a:p>
            <a:pPr marL="298450" indent="-285750">
              <a:lnSpc>
                <a:spcPct val="114000"/>
              </a:lnSpc>
              <a:buFont typeface="Arial" panose="020B0604020202020204" pitchFamily="34" charset="0"/>
              <a:buChar char="•"/>
            </a:pPr>
            <a:r>
              <a:rPr lang="de-DE" b="1" dirty="0">
                <a:latin typeface="Arial" panose="020B0604020202020204" pitchFamily="34" charset="0"/>
                <a:cs typeface="Arial" panose="020B0604020202020204" pitchFamily="34" charset="0"/>
              </a:rPr>
              <a:t>Regeln</a:t>
            </a:r>
            <a:r>
              <a:rPr lang="de-DE" dirty="0">
                <a:latin typeface="Arial" panose="020B0604020202020204" pitchFamily="34" charset="0"/>
                <a:cs typeface="Arial" panose="020B0604020202020204" pitchFamily="34" charset="0"/>
              </a:rPr>
              <a:t> beachten (zum Beispiel pünktlich sein, Pausen einhalten, freundlich bleiben)</a:t>
            </a:r>
          </a:p>
          <a:p>
            <a:pPr marL="298450" indent="-285750">
              <a:lnSpc>
                <a:spcPct val="114000"/>
              </a:lnSpc>
              <a:buFont typeface="Arial" panose="020B0604020202020204" pitchFamily="34" charset="0"/>
              <a:buChar char="•"/>
            </a:pPr>
            <a:r>
              <a:rPr lang="de-DE" b="1" dirty="0">
                <a:latin typeface="Arial" panose="020B0604020202020204" pitchFamily="34" charset="0"/>
                <a:cs typeface="Arial" panose="020B0604020202020204" pitchFamily="34" charset="0"/>
              </a:rPr>
              <a:t>Methoden</a:t>
            </a:r>
            <a:r>
              <a:rPr lang="de-DE" dirty="0">
                <a:latin typeface="Arial" panose="020B0604020202020204" pitchFamily="34" charset="0"/>
                <a:cs typeface="Arial" panose="020B0604020202020204" pitchFamily="34" charset="0"/>
              </a:rPr>
              <a:t> anwenden (zum Beispiel um Aufgaben zu planen oder Ordnung zu halten)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Neues </a:t>
            </a:r>
            <a:r>
              <a:rPr lang="de-DE" b="1" dirty="0">
                <a:latin typeface="Arial" panose="020B0604020202020204" pitchFamily="34" charset="0"/>
                <a:cs typeface="Arial" panose="020B0604020202020204" pitchFamily="34" charset="0"/>
              </a:rPr>
              <a:t>lernen</a:t>
            </a:r>
            <a:r>
              <a:rPr lang="de-DE" dirty="0">
                <a:latin typeface="Arial" panose="020B0604020202020204" pitchFamily="34" charset="0"/>
                <a:cs typeface="Arial" panose="020B0604020202020204" pitchFamily="34" charset="0"/>
              </a:rPr>
              <a:t> (zum Beispiel bei der Einarbeitung) </a:t>
            </a:r>
          </a:p>
        </p:txBody>
      </p:sp>
      <p:pic>
        <p:nvPicPr>
          <p:cNvPr id="11" name="Grafik 10">
            <a:extLst>
              <a:ext uri="{FF2B5EF4-FFF2-40B4-BE49-F238E27FC236}">
                <a16:creationId xmlns:a16="http://schemas.microsoft.com/office/drawing/2014/main" id="{CDDE4047-70E1-46FF-A71B-E499F6532D74}"/>
              </a:ext>
              <a:ext uri="{C183D7F6-B498-43B3-948B-1728B52AA6E4}">
                <adec:decorative xmlns:adec="http://schemas.microsoft.com/office/drawing/2017/decorative" val="1"/>
              </a:ext>
            </a:extLst>
          </p:cNvPr>
          <p:cNvPicPr>
            <a:picLocks noChangeAspect="1"/>
          </p:cNvPicPr>
          <p:nvPr/>
        </p:nvPicPr>
        <p:blipFill rotWithShape="1">
          <a:blip r:embed="rId3"/>
          <a:srcRect l="51152" t="24059" r="4007" b="57816"/>
          <a:stretch/>
        </p:blipFill>
        <p:spPr>
          <a:xfrm rot="10800000">
            <a:off x="9174472" y="2209800"/>
            <a:ext cx="2665141" cy="1535454"/>
          </a:xfrm>
          <a:prstGeom prst="rect">
            <a:avLst/>
          </a:prstGeom>
        </p:spPr>
      </p:pic>
      <p:pic>
        <p:nvPicPr>
          <p:cNvPr id="12" name="Grafik 11">
            <a:extLst>
              <a:ext uri="{FF2B5EF4-FFF2-40B4-BE49-F238E27FC236}">
                <a16:creationId xmlns:a16="http://schemas.microsoft.com/office/drawing/2014/main" id="{1BA119D4-26A6-46C5-846D-56DFB3F683AD}"/>
              </a:ext>
              <a:ext uri="{C183D7F6-B498-43B3-948B-1728B52AA6E4}">
                <adec:decorative xmlns:adec="http://schemas.microsoft.com/office/drawing/2017/decorative" val="1"/>
              </a:ext>
            </a:extLst>
          </p:cNvPr>
          <p:cNvPicPr>
            <a:picLocks noChangeAspect="1"/>
          </p:cNvPicPr>
          <p:nvPr/>
        </p:nvPicPr>
        <p:blipFill rotWithShape="1">
          <a:blip r:embed="rId4"/>
          <a:srcRect l="49655" t="7410" r="2625" b="74925"/>
          <a:stretch/>
        </p:blipFill>
        <p:spPr>
          <a:xfrm rot="10800000">
            <a:off x="6202714" y="2250318"/>
            <a:ext cx="2618152" cy="1395415"/>
          </a:xfrm>
          <a:prstGeom prst="rect">
            <a:avLst/>
          </a:prstGeom>
        </p:spPr>
      </p:pic>
      <p:pic>
        <p:nvPicPr>
          <p:cNvPr id="10" name="Grafik 9">
            <a:extLst>
              <a:ext uri="{FF2B5EF4-FFF2-40B4-BE49-F238E27FC236}">
                <a16:creationId xmlns:a16="http://schemas.microsoft.com/office/drawing/2014/main" id="{C3707299-94B9-4E56-8D26-99CFE9F4937A}"/>
              </a:ext>
              <a:ext uri="{C183D7F6-B498-43B3-948B-1728B52AA6E4}">
                <adec:decorative xmlns:adec="http://schemas.microsoft.com/office/drawing/2017/decorative" val="1"/>
              </a:ext>
            </a:extLst>
          </p:cNvPr>
          <p:cNvPicPr>
            <a:picLocks noChangeAspect="1"/>
          </p:cNvPicPr>
          <p:nvPr/>
        </p:nvPicPr>
        <p:blipFill rotWithShape="1">
          <a:blip r:embed="rId5"/>
          <a:srcRect l="50264" t="49997" r="4624" b="13406"/>
          <a:stretch/>
        </p:blipFill>
        <p:spPr>
          <a:xfrm rot="10800000">
            <a:off x="3283376" y="2209800"/>
            <a:ext cx="2582074" cy="1459256"/>
          </a:xfrm>
          <a:prstGeom prst="rect">
            <a:avLst/>
          </a:prstGeom>
        </p:spPr>
      </p:pic>
      <p:pic>
        <p:nvPicPr>
          <p:cNvPr id="9" name="Grafik 8">
            <a:extLst>
              <a:ext uri="{FF2B5EF4-FFF2-40B4-BE49-F238E27FC236}">
                <a16:creationId xmlns:a16="http://schemas.microsoft.com/office/drawing/2014/main" id="{C94C60F5-7558-4F5E-94CA-489A28CB49CF}"/>
              </a:ext>
              <a:ext uri="{C183D7F6-B498-43B3-948B-1728B52AA6E4}">
                <adec:decorative xmlns:adec="http://schemas.microsoft.com/office/drawing/2017/decorative" val="1"/>
              </a:ext>
            </a:extLst>
          </p:cNvPr>
          <p:cNvPicPr>
            <a:picLocks noChangeAspect="1"/>
          </p:cNvPicPr>
          <p:nvPr/>
        </p:nvPicPr>
        <p:blipFill rotWithShape="1">
          <a:blip r:embed="rId6"/>
          <a:srcRect l="49560" t="48756" r="4671" b="13726"/>
          <a:stretch/>
        </p:blipFill>
        <p:spPr>
          <a:xfrm flipH="1" flipV="1">
            <a:off x="152400" y="2133600"/>
            <a:ext cx="2846752" cy="1611657"/>
          </a:xfrm>
          <a:prstGeom prst="rect">
            <a:avLst/>
          </a:prstGeom>
        </p:spPr>
      </p:pic>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dirty="0"/>
              <a:t>Was muss ich bei der Arbeit können?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7"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a:t>
            </a:fld>
            <a:endParaRPr sz="1000" dirty="0">
              <a:latin typeface="Arial"/>
              <a:cs typeface="Arial"/>
            </a:endParaRPr>
          </a:p>
        </p:txBody>
      </p:sp>
      <p:sp>
        <p:nvSpPr>
          <p:cNvPr id="13" name="Rechteck 12">
            <a:extLst>
              <a:ext uri="{FF2B5EF4-FFF2-40B4-BE49-F238E27FC236}">
                <a16:creationId xmlns:a16="http://schemas.microsoft.com/office/drawing/2014/main" id="{DE88F669-C17B-49F9-A40A-6DDB7CA10846}"/>
              </a:ext>
            </a:extLst>
          </p:cNvPr>
          <p:cNvSpPr/>
          <p:nvPr/>
        </p:nvSpPr>
        <p:spPr>
          <a:xfrm>
            <a:off x="152400" y="3472183"/>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14" name="Rechteck 13">
            <a:extLst>
              <a:ext uri="{FF2B5EF4-FFF2-40B4-BE49-F238E27FC236}">
                <a16:creationId xmlns:a16="http://schemas.microsoft.com/office/drawing/2014/main" id="{8B2B7CE5-BBB6-4E50-B416-3D545BCAA97E}"/>
              </a:ext>
            </a:extLst>
          </p:cNvPr>
          <p:cNvSpPr/>
          <p:nvPr/>
        </p:nvSpPr>
        <p:spPr>
          <a:xfrm>
            <a:off x="3283375" y="34673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Produktion</a:t>
            </a:r>
          </a:p>
        </p:txBody>
      </p:sp>
      <p:sp>
        <p:nvSpPr>
          <p:cNvPr id="15" name="Rechteck 14">
            <a:extLst>
              <a:ext uri="{FF2B5EF4-FFF2-40B4-BE49-F238E27FC236}">
                <a16:creationId xmlns:a16="http://schemas.microsoft.com/office/drawing/2014/main" id="{F55C5AA9-D88A-4134-B846-C78BF0270677}"/>
              </a:ext>
            </a:extLst>
          </p:cNvPr>
          <p:cNvSpPr/>
          <p:nvPr/>
        </p:nvSpPr>
        <p:spPr>
          <a:xfrm>
            <a:off x="6209433" y="3454042"/>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sp>
        <p:nvSpPr>
          <p:cNvPr id="16" name="Rechteck 15">
            <a:extLst>
              <a:ext uri="{FF2B5EF4-FFF2-40B4-BE49-F238E27FC236}">
                <a16:creationId xmlns:a16="http://schemas.microsoft.com/office/drawing/2014/main" id="{940897AC-CD73-413F-8A1E-163E1FC3EAF5}"/>
              </a:ext>
            </a:extLst>
          </p:cNvPr>
          <p:cNvSpPr/>
          <p:nvPr/>
        </p:nvSpPr>
        <p:spPr>
          <a:xfrm>
            <a:off x="9183967" y="34673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spTree>
    <p:extLst>
      <p:ext uri="{BB962C8B-B14F-4D97-AF65-F5344CB8AC3E}">
        <p14:creationId xmlns:p14="http://schemas.microsoft.com/office/powerpoint/2010/main" val="333506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3" name="Textplatzhalter 2">
            <a:extLst>
              <a:ext uri="{FF2B5EF4-FFF2-40B4-BE49-F238E27FC236}">
                <a16:creationId xmlns:a16="http://schemas.microsoft.com/office/drawing/2014/main" id="{F928BE90-7C86-4DC7-9E1B-E089D349DF0B}"/>
              </a:ext>
            </a:extLst>
          </p:cNvPr>
          <p:cNvSpPr>
            <a:spLocks noGrp="1"/>
          </p:cNvSpPr>
          <p:nvPr>
            <p:ph type="body" idx="1"/>
          </p:nvPr>
        </p:nvSpPr>
        <p:spPr>
          <a:xfrm>
            <a:off x="3751846" y="3980245"/>
            <a:ext cx="5562600" cy="369332"/>
          </a:xfrm>
        </p:spPr>
        <p:txBody>
          <a:bodyPr/>
          <a:lstStyle/>
          <a:p>
            <a:r>
              <a:rPr lang="de-DE" sz="2400" b="1" dirty="0">
                <a:latin typeface="Arial" panose="020B0604020202020204" pitchFamily="34" charset="0"/>
                <a:cs typeface="Arial" panose="020B0604020202020204" pitchFamily="34" charset="0"/>
              </a:rPr>
              <a:t>Ich komme im Arbeitsalltag zurecht!</a:t>
            </a:r>
          </a:p>
        </p:txBody>
      </p:sp>
      <p:sp>
        <p:nvSpPr>
          <p:cNvPr id="7" name="Titel 6"/>
          <p:cNvSpPr>
            <a:spLocks noGrp="1"/>
          </p:cNvSpPr>
          <p:nvPr>
            <p:ph type="title"/>
          </p:nvPr>
        </p:nvSpPr>
        <p:spPr>
          <a:xfrm>
            <a:off x="2743200" y="2811639"/>
            <a:ext cx="7792453" cy="1234722"/>
          </a:xfrm>
        </p:spPr>
        <p:txBody>
          <a:bodyPr>
            <a:normAutofit/>
          </a:bodyPr>
          <a:lstStyle/>
          <a:p>
            <a:r>
              <a:rPr lang="de-DE" sz="7200" b="1" dirty="0">
                <a:latin typeface="Arial" panose="020B0604020202020204" pitchFamily="34" charset="0"/>
                <a:cs typeface="Arial" panose="020B0604020202020204" pitchFamily="34" charset="0"/>
              </a:rPr>
              <a:t>Grundkompetenz</a:t>
            </a:r>
          </a:p>
        </p:txBody>
      </p:sp>
    </p:spTree>
    <p:extLst>
      <p:ext uri="{BB962C8B-B14F-4D97-AF65-F5344CB8AC3E}">
        <p14:creationId xmlns:p14="http://schemas.microsoft.com/office/powerpoint/2010/main" val="147278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Kompetenzkarte Arbeiten am PC mit Erklärung: Ich kann gut mit einem PC umgehen."/>
          <p:cNvPicPr>
            <a:picLocks noChangeAspect="1" noChangeArrowheads="1"/>
          </p:cNvPicPr>
          <p:nvPr/>
        </p:nvPicPr>
        <p:blipFill rotWithShape="1">
          <a:blip r:embed="rId2">
            <a:extLst>
              <a:ext uri="{28A0092B-C50C-407E-A947-70E740481C1C}">
                <a14:useLocalDpi xmlns:a14="http://schemas.microsoft.com/office/drawing/2010/main" val="0"/>
              </a:ext>
            </a:extLst>
          </a:blip>
          <a:srcRect t="5230" b="10597"/>
          <a:stretch/>
        </p:blipFill>
        <p:spPr bwMode="auto">
          <a:xfrm>
            <a:off x="1291794" y="1072244"/>
            <a:ext cx="9599751" cy="5785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EE75270B-100B-40F5-822B-E90D181EA0E1}"/>
              </a:ext>
            </a:extLst>
          </p:cNvPr>
          <p:cNvSpPr>
            <a:spLocks noGrp="1"/>
          </p:cNvSpPr>
          <p:nvPr>
            <p:ph type="title" idx="4294967295"/>
          </p:nvPr>
        </p:nvSpPr>
        <p:spPr>
          <a:xfrm>
            <a:off x="1291794" y="381000"/>
            <a:ext cx="8233207" cy="461665"/>
          </a:xfrm>
        </p:spPr>
        <p:txBody>
          <a:bodyPr/>
          <a:lstStyle/>
          <a:p>
            <a:r>
              <a:rPr lang="de-DE" dirty="0"/>
              <a:t>Kompetenzkarte: Arbeiten am PC</a:t>
            </a:r>
          </a:p>
        </p:txBody>
      </p:sp>
    </p:spTree>
    <p:extLst>
      <p:ext uri="{BB962C8B-B14F-4D97-AF65-F5344CB8AC3E}">
        <p14:creationId xmlns:p14="http://schemas.microsoft.com/office/powerpoint/2010/main" val="848352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875101" cy="340086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Sie wissen, wie Computer funktionieren. Sie können ohne Hilfe am Rechner arbeiten und beherrschen verschiedene Programme. Sie können selbstständig im Internet recherchieren. </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Was machen Sie am PC beziehungsweise Laptop?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Haben Sie schon einmal im Internet recherchiert? Nennen Sie ein Beispiel!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einen Brief schreiben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Excel-Tabelle erstellen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PowerPoint-Präsentation erstellen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Datenbank erstellen oder nutzen?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Haben Sie SAP-Kenntnisse?</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Arbeiten am PC</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a:t>
            </a:fld>
            <a:endParaRPr sz="1000" dirty="0">
              <a:latin typeface="Arial"/>
              <a:cs typeface="Arial"/>
            </a:endParaRPr>
          </a:p>
        </p:txBody>
      </p:sp>
    </p:spTree>
    <p:extLst>
      <p:ext uri="{BB962C8B-B14F-4D97-AF65-F5344CB8AC3E}">
        <p14:creationId xmlns:p14="http://schemas.microsoft.com/office/powerpoint/2010/main" val="2588926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570301" cy="2659702"/>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 </a:t>
            </a:r>
          </a:p>
          <a:p>
            <a:pPr>
              <a:lnSpc>
                <a:spcPct val="150000"/>
              </a:lnSpc>
              <a:spcAft>
                <a:spcPts val="1200"/>
              </a:spcAft>
            </a:pPr>
            <a:r>
              <a:rPr lang="de-DE" dirty="0">
                <a:latin typeface="Arial" panose="020B0604020202020204" pitchFamily="34" charset="0"/>
                <a:cs typeface="Arial" panose="020B0604020202020204" pitchFamily="34" charset="0"/>
              </a:rPr>
              <a:t>Du arbeitest in einem Betrieb und bekommst die Aufgabe, eine E-Mail mit einem Lieferschein als PDF-Anhang an einen Kunden zu senden. Du hast die Datei bereits auf deinem Computer gespeichert.</a:t>
            </a:r>
            <a:endParaRPr lang="de-DE" b="1" dirty="0">
              <a:latin typeface="Arial" panose="020B0604020202020204" pitchFamily="34" charset="0"/>
              <a:cs typeface="Arial" panose="020B0604020202020204" pitchFamily="34" charset="0"/>
            </a:endParaRPr>
          </a:p>
          <a:p>
            <a:pPr>
              <a:lnSpc>
                <a:spcPct val="150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50000"/>
              </a:lnSpc>
              <a:buFont typeface="+mj-lt"/>
              <a:buAutoNum type="arabicPeriod"/>
            </a:pPr>
            <a:r>
              <a:rPr lang="de-DE" dirty="0">
                <a:latin typeface="Arial" panose="020B0604020202020204" pitchFamily="34" charset="0"/>
                <a:cs typeface="Arial" panose="020B0604020202020204" pitchFamily="34" charset="0"/>
              </a:rPr>
              <a:t>Wie gehst du vor, um die E-Mail mit dem Anhang zu versenden?</a:t>
            </a:r>
          </a:p>
          <a:p>
            <a:pPr>
              <a:lnSpc>
                <a:spcPct val="150000"/>
              </a:lnSpc>
              <a:buFont typeface="+mj-lt"/>
              <a:buAutoNum type="arabicPeriod"/>
            </a:pPr>
            <a:r>
              <a:rPr lang="de-DE" dirty="0">
                <a:latin typeface="Arial" panose="020B0604020202020204" pitchFamily="34" charset="0"/>
                <a:cs typeface="Arial" panose="020B0604020202020204" pitchFamily="34" charset="0"/>
              </a:rPr>
              <a:t>Worauf achtest du, bevor du die E-Mail abschickst?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Umgang mit digitalen Anforderungen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a:t>
            </a:fld>
            <a:endParaRPr sz="1000" dirty="0">
              <a:latin typeface="Arial"/>
              <a:cs typeface="Arial"/>
            </a:endParaRPr>
          </a:p>
        </p:txBody>
      </p:sp>
    </p:spTree>
    <p:extLst>
      <p:ext uri="{BB962C8B-B14F-4D97-AF65-F5344CB8AC3E}">
        <p14:creationId xmlns:p14="http://schemas.microsoft.com/office/powerpoint/2010/main" val="1976532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Kompetenzkarte Mathematikfähigkeit beziehungsweise Rechenfähigkeit mit Erklärung: Ich kann gut rechnen. Ich kann gut mit Zahlen umgehen."/>
          <p:cNvPicPr>
            <a:picLocks noChangeAspect="1" noChangeArrowheads="1"/>
          </p:cNvPicPr>
          <p:nvPr/>
        </p:nvPicPr>
        <p:blipFill rotWithShape="1">
          <a:blip r:embed="rId2">
            <a:extLst>
              <a:ext uri="{28A0092B-C50C-407E-A947-70E740481C1C}">
                <a14:useLocalDpi xmlns:a14="http://schemas.microsoft.com/office/drawing/2010/main" val="0"/>
              </a:ext>
            </a:extLst>
          </a:blip>
          <a:srcRect t="4436" b="11325"/>
          <a:stretch/>
        </p:blipFill>
        <p:spPr bwMode="auto">
          <a:xfrm>
            <a:off x="1295400" y="1066800"/>
            <a:ext cx="96012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9204514F-9683-4285-8888-5CAD1E258450}"/>
              </a:ext>
            </a:extLst>
          </p:cNvPr>
          <p:cNvSpPr>
            <a:spLocks noGrp="1"/>
          </p:cNvSpPr>
          <p:nvPr>
            <p:ph type="title" idx="4294967295"/>
          </p:nvPr>
        </p:nvSpPr>
        <p:spPr>
          <a:xfrm>
            <a:off x="1295400" y="381600"/>
            <a:ext cx="9753600" cy="461665"/>
          </a:xfrm>
        </p:spPr>
        <p:txBody>
          <a:bodyPr/>
          <a:lstStyle/>
          <a:p>
            <a:r>
              <a:rPr lang="de-DE" sz="3000" b="1" i="0" dirty="0">
                <a:solidFill>
                  <a:srgbClr val="231F20"/>
                </a:solidFill>
                <a:effectLst/>
                <a:latin typeface="Arial" panose="020B0604020202020204" pitchFamily="34" charset="0"/>
                <a:ea typeface="+mj-ea"/>
                <a:cs typeface="Arial" panose="020B0604020202020204" pitchFamily="34" charset="0"/>
              </a:rPr>
              <a:t>Kompetenzkarte: Mathematik- und Rechenfähigkeit</a:t>
            </a:r>
            <a:endParaRPr lang="de-DE" dirty="0"/>
          </a:p>
        </p:txBody>
      </p:sp>
    </p:spTree>
    <p:extLst>
      <p:ext uri="{BB962C8B-B14F-4D97-AF65-F5344CB8AC3E}">
        <p14:creationId xmlns:p14="http://schemas.microsoft.com/office/powerpoint/2010/main" val="1265145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94101" cy="2930995"/>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leicht Einheiten (zum Beispiel Gewichte, Währungen oder Längen) umrechnen. Sie können schnell im Kopf rechnen.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Was sind 10 % von 120?</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Anderen schon beim Rechnen geholfen?</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nutzen Sie Mathematik in Ihrem Beruf?</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Mathematik- und Rechenfähigkeit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12</a:t>
            </a:fld>
            <a:endParaRPr sz="1000" dirty="0">
              <a:latin typeface="Arial"/>
              <a:cs typeface="Arial"/>
            </a:endParaRPr>
          </a:p>
        </p:txBody>
      </p:sp>
    </p:spTree>
    <p:extLst>
      <p:ext uri="{BB962C8B-B14F-4D97-AF65-F5344CB8AC3E}">
        <p14:creationId xmlns:p14="http://schemas.microsoft.com/office/powerpoint/2010/main" val="667027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2659702"/>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 </a:t>
            </a:r>
          </a:p>
          <a:p>
            <a:pPr>
              <a:lnSpc>
                <a:spcPct val="150000"/>
              </a:lnSpc>
              <a:spcAft>
                <a:spcPts val="1200"/>
              </a:spcAft>
            </a:pPr>
            <a:r>
              <a:rPr lang="de-DE" dirty="0">
                <a:latin typeface="Arial" panose="020B0604020202020204" pitchFamily="34" charset="0"/>
                <a:cs typeface="Arial" panose="020B0604020202020204" pitchFamily="34" charset="0"/>
              </a:rPr>
              <a:t>Du bereitest eine Lieferung vor. Es sollen </a:t>
            </a:r>
            <a:r>
              <a:rPr lang="de-DE" b="1" dirty="0">
                <a:latin typeface="Arial" panose="020B0604020202020204" pitchFamily="34" charset="0"/>
                <a:cs typeface="Arial" panose="020B0604020202020204" pitchFamily="34" charset="0"/>
              </a:rPr>
              <a:t>12 Kartons</a:t>
            </a:r>
            <a:r>
              <a:rPr lang="de-DE" dirty="0">
                <a:latin typeface="Arial" panose="020B0604020202020204" pitchFamily="34" charset="0"/>
                <a:cs typeface="Arial" panose="020B0604020202020204" pitchFamily="34" charset="0"/>
              </a:rPr>
              <a:t> mit jeweils </a:t>
            </a:r>
            <a:r>
              <a:rPr lang="de-DE" b="1" dirty="0">
                <a:latin typeface="Arial" panose="020B0604020202020204" pitchFamily="34" charset="0"/>
                <a:cs typeface="Arial" panose="020B0604020202020204" pitchFamily="34" charset="0"/>
              </a:rPr>
              <a:t>8 Flaschen</a:t>
            </a:r>
            <a:r>
              <a:rPr lang="de-DE" dirty="0">
                <a:latin typeface="Arial" panose="020B0604020202020204" pitchFamily="34" charset="0"/>
                <a:cs typeface="Arial" panose="020B0604020202020204" pitchFamily="34" charset="0"/>
              </a:rPr>
              <a:t> verpackt werden. Jede Flasche wiegt </a:t>
            </a:r>
            <a:r>
              <a:rPr lang="de-DE" b="1" dirty="0">
                <a:latin typeface="Arial" panose="020B0604020202020204" pitchFamily="34" charset="0"/>
                <a:cs typeface="Arial" panose="020B0604020202020204" pitchFamily="34" charset="0"/>
              </a:rPr>
              <a:t>1,25 kg</a:t>
            </a:r>
            <a:r>
              <a:rPr lang="de-DE" dirty="0">
                <a:latin typeface="Arial" panose="020B0604020202020204" pitchFamily="34" charset="0"/>
                <a:cs typeface="Arial" panose="020B0604020202020204" pitchFamily="34" charset="0"/>
              </a:rPr>
              <a:t>.</a:t>
            </a:r>
          </a:p>
          <a:p>
            <a:pPr>
              <a:lnSpc>
                <a:spcPct val="150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50000"/>
              </a:lnSpc>
              <a:buFont typeface="+mj-lt"/>
              <a:buAutoNum type="arabicPeriod"/>
            </a:pPr>
            <a:r>
              <a:rPr lang="de-DE" dirty="0">
                <a:latin typeface="Arial" panose="020B0604020202020204" pitchFamily="34" charset="0"/>
                <a:cs typeface="Arial" panose="020B0604020202020204" pitchFamily="34" charset="0"/>
              </a:rPr>
              <a:t>Wie viele Flaschen sind insgesamt in der Lieferung?</a:t>
            </a:r>
          </a:p>
          <a:p>
            <a:pPr>
              <a:lnSpc>
                <a:spcPct val="150000"/>
              </a:lnSpc>
              <a:buFont typeface="+mj-lt"/>
              <a:buAutoNum type="arabicPeriod"/>
            </a:pPr>
            <a:r>
              <a:rPr lang="de-DE" dirty="0">
                <a:latin typeface="Arial" panose="020B0604020202020204" pitchFamily="34" charset="0"/>
                <a:cs typeface="Arial" panose="020B0604020202020204" pitchFamily="34" charset="0"/>
              </a:rPr>
              <a:t>Wie viel wiegt die gesamte Lieferung?</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Rechnen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13</a:t>
            </a:fld>
            <a:endParaRPr sz="1000" dirty="0">
              <a:latin typeface="Arial"/>
              <a:cs typeface="Arial"/>
            </a:endParaRPr>
          </a:p>
        </p:txBody>
      </p:sp>
    </p:spTree>
    <p:extLst>
      <p:ext uri="{BB962C8B-B14F-4D97-AF65-F5344CB8AC3E}">
        <p14:creationId xmlns:p14="http://schemas.microsoft.com/office/powerpoint/2010/main" val="1221552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ompetenzkarte Schreibkompetenz mit Erklärung: Ich kann gut längere Texte schreiben."/>
          <p:cNvPicPr>
            <a:picLocks noChangeAspect="1" noChangeArrowheads="1"/>
          </p:cNvPicPr>
          <p:nvPr/>
        </p:nvPicPr>
        <p:blipFill rotWithShape="1">
          <a:blip r:embed="rId2">
            <a:extLst>
              <a:ext uri="{28A0092B-C50C-407E-A947-70E740481C1C}">
                <a14:useLocalDpi xmlns:a14="http://schemas.microsoft.com/office/drawing/2010/main" val="0"/>
              </a:ext>
            </a:extLst>
          </a:blip>
          <a:srcRect t="5542" b="10218"/>
          <a:stretch/>
        </p:blipFill>
        <p:spPr bwMode="auto">
          <a:xfrm>
            <a:off x="1295400" y="1066800"/>
            <a:ext cx="96012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91A0130D-1236-478C-9083-4458B1798AC6}"/>
              </a:ext>
            </a:extLst>
          </p:cNvPr>
          <p:cNvSpPr>
            <a:spLocks noGrp="1"/>
          </p:cNvSpPr>
          <p:nvPr>
            <p:ph type="title" idx="4294967295"/>
          </p:nvPr>
        </p:nvSpPr>
        <p:spPr>
          <a:xfrm>
            <a:off x="1295400" y="392400"/>
            <a:ext cx="9677400" cy="461665"/>
          </a:xfrm>
        </p:spPr>
        <p:txBody>
          <a:bodyPr/>
          <a:lstStyle/>
          <a:p>
            <a:r>
              <a:rPr lang="de-DE" dirty="0"/>
              <a:t>Kompetenzkarte:</a:t>
            </a:r>
            <a:r>
              <a:rPr lang="de-DE" baseline="0" dirty="0"/>
              <a:t> Schreibkompetenz</a:t>
            </a:r>
            <a:endParaRPr lang="de-DE" dirty="0"/>
          </a:p>
        </p:txBody>
      </p:sp>
    </p:spTree>
    <p:extLst>
      <p:ext uri="{BB962C8B-B14F-4D97-AF65-F5344CB8AC3E}">
        <p14:creationId xmlns:p14="http://schemas.microsoft.com/office/powerpoint/2010/main" val="3127266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94101" cy="245650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gn="l">
              <a:lnSpc>
                <a:spcPct val="150000"/>
              </a:lnSpc>
              <a:spcAft>
                <a:spcPts val="1200"/>
              </a:spcAft>
            </a:pPr>
            <a:r>
              <a:rPr lang="de-DE" sz="2000" dirty="0">
                <a:latin typeface="Arial" panose="020B0604020202020204" pitchFamily="34" charset="0"/>
                <a:cs typeface="Arial" panose="020B0604020202020204" pitchFamily="34" charset="0"/>
              </a:rPr>
              <a:t>Sie wissen, wie man einen Text so einteilt, dass er lesbar und übersichtlich ist. Sie haben Spaß am Schreiben. </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einen längeren Text geschrieben?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Macht es Ihnen Spaß, Texte zu schreiben?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Schreibkompetenz</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15</a:t>
            </a:fld>
            <a:endParaRPr sz="1000" dirty="0">
              <a:latin typeface="Arial"/>
              <a:cs typeface="Arial"/>
            </a:endParaRPr>
          </a:p>
        </p:txBody>
      </p:sp>
    </p:spTree>
    <p:extLst>
      <p:ext uri="{BB962C8B-B14F-4D97-AF65-F5344CB8AC3E}">
        <p14:creationId xmlns:p14="http://schemas.microsoft.com/office/powerpoint/2010/main" val="3828843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306237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a:t>
            </a:r>
          </a:p>
          <a:p>
            <a:pPr>
              <a:lnSpc>
                <a:spcPct val="150000"/>
              </a:lnSpc>
              <a:spcAft>
                <a:spcPts val="1200"/>
              </a:spcAft>
            </a:pPr>
            <a:r>
              <a:rPr lang="de-DE" dirty="0">
                <a:latin typeface="Arial" panose="020B0604020202020204" pitchFamily="34" charset="0"/>
                <a:cs typeface="Arial" panose="020B0604020202020204" pitchFamily="34" charset="0"/>
              </a:rPr>
              <a:t>Du arbeitest in einem Betrieb und sollst deinem Vorgesetzten eine kurze Notiz schreiben, weil ein Paket beschädigt angekommen ist. Folgende Informationen sollen enthalten sein: Das Paket kam heute um 9:30 Uhr an. Der Karton war stark eingedrückt. Zwei Glasflaschen waren zerbrochen. Du hast Fotos gemacht und die beschädigte Ware zur Seite gestellt.</a:t>
            </a:r>
          </a:p>
          <a:p>
            <a:pPr>
              <a:lnSpc>
                <a:spcPct val="150000"/>
              </a:lnSpc>
            </a:pPr>
            <a:r>
              <a:rPr lang="de-DE" b="1" dirty="0">
                <a:latin typeface="Arial" panose="020B0604020202020204" pitchFamily="34" charset="0"/>
                <a:cs typeface="Arial" panose="020B0604020202020204" pitchFamily="34" charset="0"/>
              </a:rPr>
              <a:t>Aufgabe:</a:t>
            </a:r>
          </a:p>
          <a:p>
            <a:pPr>
              <a:lnSpc>
                <a:spcPct val="150000"/>
              </a:lnSpc>
            </a:pPr>
            <a:r>
              <a:rPr lang="de-DE" dirty="0">
                <a:latin typeface="Arial" panose="020B0604020202020204" pitchFamily="34" charset="0"/>
                <a:cs typeface="Arial" panose="020B0604020202020204" pitchFamily="34" charset="0"/>
              </a:rPr>
              <a:t>Formuliere eine kurze Mitteilung an deine Teamleitung. </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Schreiben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16</a:t>
            </a:fld>
            <a:endParaRPr sz="1000" dirty="0">
              <a:latin typeface="Arial"/>
              <a:cs typeface="Arial"/>
            </a:endParaRPr>
          </a:p>
        </p:txBody>
      </p:sp>
    </p:spTree>
    <p:extLst>
      <p:ext uri="{BB962C8B-B14F-4D97-AF65-F5344CB8AC3E}">
        <p14:creationId xmlns:p14="http://schemas.microsoft.com/office/powerpoint/2010/main" val="3356315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646501" cy="304660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Situation:</a:t>
            </a:r>
            <a:endParaRPr lang="de-DE" dirty="0">
              <a:latin typeface="Arial" panose="020B0604020202020204" pitchFamily="34" charset="0"/>
              <a:cs typeface="Arial" panose="020B0604020202020204" pitchFamily="34" charset="0"/>
            </a:endParaRPr>
          </a:p>
          <a:p>
            <a:pPr>
              <a:lnSpc>
                <a:spcPct val="114000"/>
              </a:lnSpc>
              <a:spcAft>
                <a:spcPts val="1200"/>
              </a:spcAft>
            </a:pPr>
            <a:r>
              <a:rPr lang="de-DE" dirty="0">
                <a:latin typeface="Arial" panose="020B0604020202020204" pitchFamily="34" charset="0"/>
                <a:cs typeface="Arial" panose="020B0604020202020204" pitchFamily="34" charset="0"/>
              </a:rPr>
              <a:t>Du arbeitest in einem Betrieb und erhältst folgende Mitteilung von deiner Teamleitung: </a:t>
            </a:r>
            <a:r>
              <a:rPr lang="de-DE" b="1" dirty="0">
                <a:latin typeface="Arial" panose="020B0604020202020204" pitchFamily="34" charset="0"/>
                <a:cs typeface="Arial" panose="020B0604020202020204" pitchFamily="34" charset="0"/>
              </a:rPr>
              <a:t>„Ab dem 15. Oktober gelten neue Pausenzeiten. Die Frühschicht hat von 9:30 bis 10:00 Uhr Pause, die Spätschicht von 15:30 bis 16:00 Uhr. Bitte beachten Sie, dass die Pausenräume nur mit maximal 6 Personen gleichzeitig genutzt werden dürfen. Die Hygieneregeln bleiben weiterhin bestehen.“</a:t>
            </a:r>
            <a:endParaRPr lang="de-DE"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14000"/>
              </a:lnSpc>
              <a:buFont typeface="+mj-lt"/>
              <a:buAutoNum type="arabicPeriod"/>
            </a:pPr>
            <a:r>
              <a:rPr lang="de-DE" dirty="0">
                <a:latin typeface="Arial" panose="020B0604020202020204" pitchFamily="34" charset="0"/>
                <a:cs typeface="Arial" panose="020B0604020202020204" pitchFamily="34" charset="0"/>
              </a:rPr>
              <a:t>Wann beginnt die Pause für die Frühschicht?</a:t>
            </a:r>
          </a:p>
          <a:p>
            <a:pPr>
              <a:lnSpc>
                <a:spcPct val="114000"/>
              </a:lnSpc>
              <a:buFont typeface="+mj-lt"/>
              <a:buAutoNum type="arabicPeriod"/>
            </a:pPr>
            <a:r>
              <a:rPr lang="de-DE" dirty="0">
                <a:latin typeface="Arial" panose="020B0604020202020204" pitchFamily="34" charset="0"/>
                <a:cs typeface="Arial" panose="020B0604020202020204" pitchFamily="34" charset="0"/>
              </a:rPr>
              <a:t>Wie viele Personen dürfen gleichzeitig im Pausenraum sein?</a:t>
            </a:r>
          </a:p>
          <a:p>
            <a:pPr>
              <a:lnSpc>
                <a:spcPct val="114000"/>
              </a:lnSpc>
              <a:buFont typeface="+mj-lt"/>
              <a:buAutoNum type="arabicPeriod"/>
            </a:pPr>
            <a:r>
              <a:rPr lang="de-DE" dirty="0">
                <a:latin typeface="Arial" panose="020B0604020202020204" pitchFamily="34" charset="0"/>
                <a:cs typeface="Arial" panose="020B0604020202020204" pitchFamily="34" charset="0"/>
              </a:rPr>
              <a:t>Was bleibt laut Mitteilung weiterhin bestehen?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Lesen und Verstehen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17</a:t>
            </a:fld>
            <a:endParaRPr sz="1000" dirty="0">
              <a:latin typeface="Arial"/>
              <a:cs typeface="Arial"/>
            </a:endParaRPr>
          </a:p>
        </p:txBody>
      </p:sp>
    </p:spTree>
    <p:extLst>
      <p:ext uri="{BB962C8B-B14F-4D97-AF65-F5344CB8AC3E}">
        <p14:creationId xmlns:p14="http://schemas.microsoft.com/office/powerpoint/2010/main" val="256253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7" name="Titel 6"/>
          <p:cNvSpPr>
            <a:spLocks noGrp="1"/>
          </p:cNvSpPr>
          <p:nvPr>
            <p:ph type="title"/>
          </p:nvPr>
        </p:nvSpPr>
        <p:spPr>
          <a:xfrm>
            <a:off x="2514600" y="2773539"/>
            <a:ext cx="7830553" cy="1126256"/>
          </a:xfrm>
        </p:spPr>
        <p:txBody>
          <a:bodyPr>
            <a:noAutofit/>
          </a:bodyPr>
          <a:lstStyle/>
          <a:p>
            <a:r>
              <a:rPr lang="de-DE" sz="6600" dirty="0">
                <a:latin typeface="Arial" panose="020B0604020202020204" pitchFamily="34" charset="0"/>
                <a:cs typeface="Arial" panose="020B0604020202020204" pitchFamily="34" charset="0"/>
              </a:rPr>
              <a:t>Soziale Kompetenz</a:t>
            </a:r>
            <a:endParaRPr lang="de-DE" sz="6600" b="1" dirty="0">
              <a:latin typeface="Arial" panose="020B0604020202020204" pitchFamily="34" charset="0"/>
              <a:cs typeface="Arial" panose="020B0604020202020204" pitchFamily="34" charset="0"/>
            </a:endParaRPr>
          </a:p>
        </p:txBody>
      </p:sp>
      <p:sp>
        <p:nvSpPr>
          <p:cNvPr id="3" name="Textplatzhalter 2">
            <a:extLst>
              <a:ext uri="{FF2B5EF4-FFF2-40B4-BE49-F238E27FC236}">
                <a16:creationId xmlns:a16="http://schemas.microsoft.com/office/drawing/2014/main" id="{BB299023-01AA-491C-AC75-3EF6FCB46715}"/>
              </a:ext>
            </a:extLst>
          </p:cNvPr>
          <p:cNvSpPr>
            <a:spLocks noGrp="1"/>
          </p:cNvSpPr>
          <p:nvPr>
            <p:ph type="body" idx="1"/>
          </p:nvPr>
        </p:nvSpPr>
        <p:spPr>
          <a:xfrm>
            <a:off x="3713904" y="3899795"/>
            <a:ext cx="5638483" cy="369332"/>
          </a:xfrm>
        </p:spPr>
        <p:txBody>
          <a:bodyPr/>
          <a:lstStyle/>
          <a:p>
            <a:r>
              <a:rPr lang="de-DE" sz="2400" b="1" dirty="0">
                <a:latin typeface="Arial" panose="020B0604020202020204" pitchFamily="34" charset="0"/>
                <a:cs typeface="Arial" panose="020B0604020202020204" pitchFamily="34" charset="0"/>
              </a:rPr>
              <a:t>Ich kann gut mit Menschen umgehen!</a:t>
            </a:r>
          </a:p>
        </p:txBody>
      </p:sp>
    </p:spTree>
    <p:extLst>
      <p:ext uri="{BB962C8B-B14F-4D97-AF65-F5344CB8AC3E}">
        <p14:creationId xmlns:p14="http://schemas.microsoft.com/office/powerpoint/2010/main" val="2392092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Kompetenzkarte Kommunikationsfähigkeit mit Erklärung: Ich kann gut mit Anderen reden. Ich drücke mich verständlich aus. Ich kann Menschen mit Argumenten überzeugen."/>
          <p:cNvPicPr>
            <a:picLocks noChangeAspect="1" noChangeArrowheads="1"/>
          </p:cNvPicPr>
          <p:nvPr/>
        </p:nvPicPr>
        <p:blipFill rotWithShape="1">
          <a:blip r:embed="rId2">
            <a:extLst>
              <a:ext uri="{28A0092B-C50C-407E-A947-70E740481C1C}">
                <a14:useLocalDpi xmlns:a14="http://schemas.microsoft.com/office/drawing/2010/main" val="0"/>
              </a:ext>
            </a:extLst>
          </a:blip>
          <a:srcRect l="1507" t="2217" r="1668" b="13472"/>
          <a:stretch/>
        </p:blipFill>
        <p:spPr bwMode="auto">
          <a:xfrm>
            <a:off x="1447800" y="1084152"/>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5898F4BA-176E-4EBF-A868-F5AB2405AC65}"/>
              </a:ext>
            </a:extLst>
          </p:cNvPr>
          <p:cNvSpPr>
            <a:spLocks noGrp="1"/>
          </p:cNvSpPr>
          <p:nvPr>
            <p:ph type="title" idx="4294967295"/>
          </p:nvPr>
        </p:nvSpPr>
        <p:spPr>
          <a:xfrm>
            <a:off x="1447800" y="392400"/>
            <a:ext cx="9486900" cy="461665"/>
          </a:xfrm>
        </p:spPr>
        <p:txBody>
          <a:bodyPr/>
          <a:lstStyle/>
          <a:p>
            <a:r>
              <a:rPr lang="de-DE" dirty="0"/>
              <a:t>Kompetenzkarte: Kommunikationsfähigkeit</a:t>
            </a:r>
          </a:p>
        </p:txBody>
      </p:sp>
    </p:spTree>
    <p:extLst>
      <p:ext uri="{BB962C8B-B14F-4D97-AF65-F5344CB8AC3E}">
        <p14:creationId xmlns:p14="http://schemas.microsoft.com/office/powerpoint/2010/main" val="1258934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291817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wissen, wie man einen Text so einteilt, dass er lesbar und übersichtlich ist. Sie haben Spaß am Schreiben. </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einen längeren Text geschrieben?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Macht es Ihnen Spaß, Texte zu schreiben?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Kommunikationsfähigkeit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20</a:t>
            </a:fld>
            <a:endParaRPr sz="1000" dirty="0">
              <a:latin typeface="Arial"/>
              <a:cs typeface="Arial"/>
            </a:endParaRPr>
          </a:p>
        </p:txBody>
      </p:sp>
    </p:spTree>
    <p:extLst>
      <p:ext uri="{BB962C8B-B14F-4D97-AF65-F5344CB8AC3E}">
        <p14:creationId xmlns:p14="http://schemas.microsoft.com/office/powerpoint/2010/main" val="3385404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304955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a:t>
            </a:r>
          </a:p>
          <a:p>
            <a:pPr>
              <a:lnSpc>
                <a:spcPct val="150000"/>
              </a:lnSpc>
              <a:spcAft>
                <a:spcPts val="1200"/>
              </a:spcAft>
            </a:pPr>
            <a:r>
              <a:rPr lang="de-DE" dirty="0">
                <a:latin typeface="Arial" panose="020B0604020202020204" pitchFamily="34" charset="0"/>
                <a:cs typeface="Arial" panose="020B0604020202020204" pitchFamily="34" charset="0"/>
              </a:rPr>
              <a:t>Du arbeitest in einem Team. Deine Kollegin hat heute zum dritten Mal vergessen, die Reinigungsmaschine nach der Nutzung auszuschalten. Du möchtest sie freundlich darauf hinweisen, ohne Streit zu verursachen.</a:t>
            </a:r>
          </a:p>
          <a:p>
            <a:pPr>
              <a:lnSpc>
                <a:spcPct val="150000"/>
              </a:lnSpc>
            </a:pPr>
            <a:r>
              <a:rPr lang="de-DE" b="1" dirty="0">
                <a:latin typeface="Arial" panose="020B0604020202020204" pitchFamily="34" charset="0"/>
                <a:cs typeface="Arial" panose="020B0604020202020204" pitchFamily="34" charset="0"/>
              </a:rPr>
              <a:t>Aufgabe:</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Formuliere einen kurzen Satz, mit dem du deine Kollegin auf das Problem aufmerksam machst – höflich und sachlich. </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Sprechen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21</a:t>
            </a:fld>
            <a:endParaRPr sz="1000" dirty="0">
              <a:latin typeface="Arial"/>
              <a:cs typeface="Arial"/>
            </a:endParaRPr>
          </a:p>
        </p:txBody>
      </p:sp>
    </p:spTree>
    <p:extLst>
      <p:ext uri="{BB962C8B-B14F-4D97-AF65-F5344CB8AC3E}">
        <p14:creationId xmlns:p14="http://schemas.microsoft.com/office/powerpoint/2010/main" val="4011432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ompetenzkarte Teamfähigkeit mit Erklärung: Ich kann gut mit Anderen zusammenarbeiten und Aufgaben lösen."/>
          <p:cNvPicPr>
            <a:picLocks noChangeAspect="1" noChangeArrowheads="1"/>
          </p:cNvPicPr>
          <p:nvPr/>
        </p:nvPicPr>
        <p:blipFill rotWithShape="1">
          <a:blip r:embed="rId2">
            <a:extLst>
              <a:ext uri="{28A0092B-C50C-407E-A947-70E740481C1C}">
                <a14:useLocalDpi xmlns:a14="http://schemas.microsoft.com/office/drawing/2010/main" val="0"/>
              </a:ext>
            </a:extLst>
          </a:blip>
          <a:srcRect l="1540" t="2220" r="1634" b="13418"/>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CC8A7D44-0821-4385-8998-A3E8F575D0EB}"/>
              </a:ext>
            </a:extLst>
          </p:cNvPr>
          <p:cNvSpPr>
            <a:spLocks noGrp="1"/>
          </p:cNvSpPr>
          <p:nvPr>
            <p:ph type="title" idx="4294967295"/>
          </p:nvPr>
        </p:nvSpPr>
        <p:spPr>
          <a:xfrm>
            <a:off x="1447800" y="392400"/>
            <a:ext cx="9182100" cy="461665"/>
          </a:xfrm>
        </p:spPr>
        <p:txBody>
          <a:bodyPr/>
          <a:lstStyle/>
          <a:p>
            <a:r>
              <a:rPr lang="de-DE" dirty="0"/>
              <a:t>Kompetenzkarte: Teamfähigkeit</a:t>
            </a:r>
          </a:p>
        </p:txBody>
      </p:sp>
    </p:spTree>
    <p:extLst>
      <p:ext uri="{BB962C8B-B14F-4D97-AF65-F5344CB8AC3E}">
        <p14:creationId xmlns:p14="http://schemas.microsoft.com/office/powerpoint/2010/main" val="1449859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036901" cy="291817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sich in einer Gruppe einfügen. Sie können gemeinsam ein besseres Gesamtergebnis erreichen.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mit Anderen zusammen an einer Aufgabe gearbeitet?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Teamfähigkeit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23</a:t>
            </a:fld>
            <a:endParaRPr sz="1000" dirty="0">
              <a:latin typeface="Arial"/>
              <a:cs typeface="Arial"/>
            </a:endParaRPr>
          </a:p>
        </p:txBody>
      </p:sp>
    </p:spTree>
    <p:extLst>
      <p:ext uri="{BB962C8B-B14F-4D97-AF65-F5344CB8AC3E}">
        <p14:creationId xmlns:p14="http://schemas.microsoft.com/office/powerpoint/2010/main" val="3116684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22701" cy="4373890"/>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Situation:</a:t>
            </a:r>
            <a:endParaRPr lang="de-DE" dirty="0">
              <a:latin typeface="Arial" panose="020B0604020202020204" pitchFamily="34" charset="0"/>
              <a:cs typeface="Arial" panose="020B0604020202020204" pitchFamily="34" charset="0"/>
            </a:endParaRPr>
          </a:p>
          <a:p>
            <a:pPr>
              <a:lnSpc>
                <a:spcPct val="114000"/>
              </a:lnSpc>
            </a:pPr>
            <a:r>
              <a:rPr lang="de-DE" dirty="0">
                <a:latin typeface="Arial" panose="020B0604020202020204" pitchFamily="34" charset="0"/>
                <a:cs typeface="Arial" panose="020B0604020202020204" pitchFamily="34" charset="0"/>
              </a:rPr>
              <a:t>Du arbeitest in einem Team mit drei Kolleginnen und Kollegen. Ihr sollt gemeinsam einen Verkaufsstand für eine Messe vorbereiten. Folgende Aufgaben müssen erledigt werden: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Tisch und Werbematerial aufbauen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Produkte sortieren und auslegen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Kasse vorbereiten</a:t>
            </a:r>
          </a:p>
          <a:p>
            <a:pPr marL="2984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Pausen planen</a:t>
            </a:r>
          </a:p>
          <a:p>
            <a:pPr>
              <a:lnSpc>
                <a:spcPct val="114000"/>
              </a:lnSpc>
              <a:spcAft>
                <a:spcPts val="1200"/>
              </a:spcAft>
            </a:pPr>
            <a:r>
              <a:rPr lang="de-DE" dirty="0">
                <a:latin typeface="Arial" panose="020B0604020202020204" pitchFamily="34" charset="0"/>
                <a:cs typeface="Arial" panose="020B0604020202020204" pitchFamily="34" charset="0"/>
              </a:rPr>
              <a:t>Ihr habt </a:t>
            </a:r>
            <a:r>
              <a:rPr lang="de-DE" b="1" dirty="0">
                <a:latin typeface="Arial" panose="020B0604020202020204" pitchFamily="34" charset="0"/>
                <a:cs typeface="Arial" panose="020B0604020202020204" pitchFamily="34" charset="0"/>
              </a:rPr>
              <a:t>2 Stunden Zeit</a:t>
            </a:r>
            <a:r>
              <a:rPr lang="de-DE" dirty="0">
                <a:latin typeface="Arial" panose="020B0604020202020204" pitchFamily="34" charset="0"/>
                <a:cs typeface="Arial" panose="020B0604020202020204" pitchFamily="34" charset="0"/>
              </a:rPr>
              <a:t>. Du übernimmst die Aufgabe, die Pausen zu organisieren und die Kasse vorzubereiten.</a:t>
            </a:r>
          </a:p>
          <a:p>
            <a:pPr>
              <a:lnSpc>
                <a:spcPct val="114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14000"/>
              </a:lnSpc>
              <a:buFont typeface="+mj-lt"/>
              <a:buAutoNum type="arabicPeriod"/>
            </a:pPr>
            <a:r>
              <a:rPr lang="de-DE" dirty="0">
                <a:latin typeface="Arial" panose="020B0604020202020204" pitchFamily="34" charset="0"/>
                <a:cs typeface="Arial" panose="020B0604020202020204" pitchFamily="34" charset="0"/>
              </a:rPr>
              <a:t>Was kannst du tun, damit die Zusammenarbeit im Team gut funktioniert?</a:t>
            </a:r>
          </a:p>
          <a:p>
            <a:pPr>
              <a:lnSpc>
                <a:spcPct val="114000"/>
              </a:lnSpc>
              <a:buFont typeface="+mj-lt"/>
              <a:buAutoNum type="arabicPeriod"/>
            </a:pPr>
            <a:r>
              <a:rPr lang="de-DE" dirty="0">
                <a:latin typeface="Arial" panose="020B0604020202020204" pitchFamily="34" charset="0"/>
                <a:cs typeface="Arial" panose="020B0604020202020204" pitchFamily="34" charset="0"/>
              </a:rPr>
              <a:t>Wie kannst du deine Aufgaben gut organisieren, damit du rechtzeitig fertig wirst?</a:t>
            </a:r>
          </a:p>
          <a:p>
            <a:pPr>
              <a:lnSpc>
                <a:spcPct val="114000"/>
              </a:lnSpc>
            </a:pPr>
            <a:r>
              <a:rPr lang="de-DE" dirty="0">
                <a:latin typeface="Arial" panose="020B0604020202020204" pitchFamily="34" charset="0"/>
                <a:cs typeface="Arial" panose="020B0604020202020204" pitchFamily="34" charset="0"/>
              </a:rPr>
              <a:t> </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Kooperation und Selbstorganisation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24</a:t>
            </a:fld>
            <a:endParaRPr sz="1000" dirty="0">
              <a:latin typeface="Arial"/>
              <a:cs typeface="Arial"/>
            </a:endParaRPr>
          </a:p>
        </p:txBody>
      </p:sp>
    </p:spTree>
    <p:extLst>
      <p:ext uri="{BB962C8B-B14F-4D97-AF65-F5344CB8AC3E}">
        <p14:creationId xmlns:p14="http://schemas.microsoft.com/office/powerpoint/2010/main" val="952160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3" name="Textplatzhalter 2">
            <a:extLst>
              <a:ext uri="{FF2B5EF4-FFF2-40B4-BE49-F238E27FC236}">
                <a16:creationId xmlns:a16="http://schemas.microsoft.com/office/drawing/2014/main" id="{EB9CE739-B058-4EDD-B4DF-384C513CDC6A}"/>
              </a:ext>
            </a:extLst>
          </p:cNvPr>
          <p:cNvSpPr>
            <a:spLocks noGrp="1"/>
          </p:cNvSpPr>
          <p:nvPr>
            <p:ph type="body" idx="1"/>
          </p:nvPr>
        </p:nvSpPr>
        <p:spPr>
          <a:xfrm>
            <a:off x="3790105" y="3984570"/>
            <a:ext cx="5486083" cy="369332"/>
          </a:xfrm>
        </p:spPr>
        <p:txBody>
          <a:bodyPr/>
          <a:lstStyle/>
          <a:p>
            <a:r>
              <a:rPr lang="de-DE" sz="2400" b="1" dirty="0">
                <a:latin typeface="Arial" panose="020B0604020202020204" pitchFamily="34" charset="0"/>
                <a:cs typeface="Arial" panose="020B0604020202020204" pitchFamily="34" charset="0"/>
              </a:rPr>
              <a:t>Ich habe mich selbst </a:t>
            </a:r>
            <a:r>
              <a:rPr lang="de-DE" sz="2400" b="1">
                <a:latin typeface="Arial" panose="020B0604020202020204" pitchFamily="34" charset="0"/>
                <a:cs typeface="Arial" panose="020B0604020202020204" pitchFamily="34" charset="0"/>
              </a:rPr>
              <a:t>im Griff!</a:t>
            </a:r>
            <a:endParaRPr lang="de-DE" sz="2400" b="1" dirty="0">
              <a:latin typeface="Arial" panose="020B0604020202020204" pitchFamily="34" charset="0"/>
              <a:cs typeface="Arial" panose="020B0604020202020204" pitchFamily="34" charset="0"/>
            </a:endParaRPr>
          </a:p>
        </p:txBody>
      </p:sp>
      <p:sp>
        <p:nvSpPr>
          <p:cNvPr id="7" name="Titel 6"/>
          <p:cNvSpPr>
            <a:spLocks noGrp="1"/>
          </p:cNvSpPr>
          <p:nvPr>
            <p:ph type="title"/>
          </p:nvPr>
        </p:nvSpPr>
        <p:spPr>
          <a:xfrm>
            <a:off x="2209801" y="2819400"/>
            <a:ext cx="8711864" cy="1165170"/>
          </a:xfrm>
        </p:spPr>
        <p:txBody>
          <a:bodyPr>
            <a:normAutofit fontScale="90000"/>
          </a:bodyPr>
          <a:lstStyle/>
          <a:p>
            <a:r>
              <a:rPr lang="de-DE" sz="7200" dirty="0">
                <a:latin typeface="Arial" panose="020B0604020202020204" pitchFamily="34" charset="0"/>
                <a:cs typeface="Arial" panose="020B0604020202020204" pitchFamily="34" charset="0"/>
              </a:rPr>
              <a:t>Personale Kompetenz</a:t>
            </a:r>
            <a:endParaRPr lang="de-DE" sz="7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4916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4349" y="457200"/>
            <a:ext cx="7966351" cy="461665"/>
          </a:xfrm>
        </p:spPr>
        <p:txBody>
          <a:bodyPr/>
          <a:lstStyle/>
          <a:p>
            <a:r>
              <a:rPr lang="de-DE" dirty="0"/>
              <a:t>Kompetenzkarte: Lernbereitschaft</a:t>
            </a:r>
          </a:p>
        </p:txBody>
      </p:sp>
      <p:pic>
        <p:nvPicPr>
          <p:cNvPr id="4" name="Grafik 3" descr="Kompetenzkarte: Lernbereitschaft mit Erklärung: Ich kann mit neues Wissen aneignen.">
            <a:extLst>
              <a:ext uri="{FF2B5EF4-FFF2-40B4-BE49-F238E27FC236}">
                <a16:creationId xmlns:a16="http://schemas.microsoft.com/office/drawing/2014/main" id="{9FDBBA7D-1E43-447A-A699-9728FF9033D9}"/>
              </a:ext>
            </a:extLst>
          </p:cNvPr>
          <p:cNvPicPr>
            <a:picLocks noChangeAspect="1"/>
          </p:cNvPicPr>
          <p:nvPr/>
        </p:nvPicPr>
        <p:blipFill>
          <a:blip r:embed="rId2"/>
          <a:stretch>
            <a:fillRect/>
          </a:stretch>
        </p:blipFill>
        <p:spPr>
          <a:xfrm>
            <a:off x="1444349" y="1066298"/>
            <a:ext cx="9303302" cy="5791702"/>
          </a:xfrm>
          <a:prstGeom prst="rect">
            <a:avLst/>
          </a:prstGeom>
        </p:spPr>
      </p:pic>
    </p:spTree>
    <p:extLst>
      <p:ext uri="{BB962C8B-B14F-4D97-AF65-F5344CB8AC3E}">
        <p14:creationId xmlns:p14="http://schemas.microsoft.com/office/powerpoint/2010/main" val="3122554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199484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möchten etwas lernen. Sie finden es schön, Neues aufzunehmen.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Wann mussten Sie das letzte Mal etwas lernen?</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Lernbereitschaft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27</a:t>
            </a:fld>
            <a:endParaRPr sz="1000" dirty="0">
              <a:latin typeface="Arial"/>
              <a:cs typeface="Arial"/>
            </a:endParaRPr>
          </a:p>
        </p:txBody>
      </p:sp>
    </p:spTree>
    <p:extLst>
      <p:ext uri="{BB962C8B-B14F-4D97-AF65-F5344CB8AC3E}">
        <p14:creationId xmlns:p14="http://schemas.microsoft.com/office/powerpoint/2010/main" val="1877030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22701" cy="433541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Situation:</a:t>
            </a:r>
            <a:endParaRPr lang="de-DE" dirty="0">
              <a:latin typeface="Arial" panose="020B0604020202020204" pitchFamily="34" charset="0"/>
              <a:cs typeface="Arial" panose="020B0604020202020204" pitchFamily="34" charset="0"/>
            </a:endParaRPr>
          </a:p>
          <a:p>
            <a:pPr>
              <a:lnSpc>
                <a:spcPct val="114000"/>
              </a:lnSpc>
            </a:pPr>
            <a:r>
              <a:rPr lang="de-DE" dirty="0">
                <a:latin typeface="Arial" panose="020B0604020202020204" pitchFamily="34" charset="0"/>
                <a:cs typeface="Arial" panose="020B0604020202020204" pitchFamily="34" charset="0"/>
              </a:rPr>
              <a:t>Du bekommst eine neue Aufgabe in deinem Betrieb und musst dir mehrere Arbeitsschritte merken. Dein Kollege erklärt dir die Reihenfolge:</a:t>
            </a:r>
          </a:p>
          <a:p>
            <a:pPr>
              <a:lnSpc>
                <a:spcPct val="114000"/>
              </a:lnSpc>
            </a:pPr>
            <a:r>
              <a:rPr lang="de-DE" b="1" dirty="0">
                <a:latin typeface="Arial" panose="020B0604020202020204" pitchFamily="34" charset="0"/>
                <a:cs typeface="Arial" panose="020B0604020202020204" pitchFamily="34" charset="0"/>
              </a:rPr>
              <a:t>1. Schutzkleidung anziehen</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2. Arbeitsmaterial prüfen</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3. Maschine einschalten</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4. Probelauf durchführen</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5. Ergebnis dokumentieren</a:t>
            </a:r>
            <a:endParaRPr lang="de-DE" dirty="0">
              <a:latin typeface="Arial" panose="020B0604020202020204" pitchFamily="34" charset="0"/>
              <a:cs typeface="Arial" panose="020B0604020202020204" pitchFamily="34" charset="0"/>
            </a:endParaRPr>
          </a:p>
          <a:p>
            <a:pPr>
              <a:lnSpc>
                <a:spcPct val="114000"/>
              </a:lnSpc>
              <a:spcAft>
                <a:spcPts val="1200"/>
              </a:spcAft>
            </a:pPr>
            <a:r>
              <a:rPr lang="de-DE" dirty="0">
                <a:latin typeface="Arial" panose="020B0604020202020204" pitchFamily="34" charset="0"/>
                <a:cs typeface="Arial" panose="020B0604020202020204" pitchFamily="34" charset="0"/>
              </a:rPr>
              <a:t>Du möchtest dir die Schritte merken und später selbstständig ausführen.</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14000"/>
              </a:lnSpc>
              <a:buFont typeface="+mj-lt"/>
              <a:buAutoNum type="arabicPeriod"/>
            </a:pPr>
            <a:r>
              <a:rPr lang="de-DE" dirty="0">
                <a:latin typeface="Arial" panose="020B0604020202020204" pitchFamily="34" charset="0"/>
                <a:cs typeface="Arial" panose="020B0604020202020204" pitchFamily="34" charset="0"/>
              </a:rPr>
              <a:t>Welche Methode könntest du nutzen, um dir die Reihenfolge besser einzuprägen?</a:t>
            </a:r>
          </a:p>
          <a:p>
            <a:pPr>
              <a:lnSpc>
                <a:spcPct val="114000"/>
              </a:lnSpc>
              <a:buFont typeface="+mj-lt"/>
              <a:buAutoNum type="arabicPeriod"/>
            </a:pPr>
            <a:r>
              <a:rPr lang="de-DE" dirty="0">
                <a:latin typeface="Arial" panose="020B0604020202020204" pitchFamily="34" charset="0"/>
                <a:cs typeface="Arial" panose="020B0604020202020204" pitchFamily="34" charset="0"/>
              </a:rPr>
              <a:t>Wie kannst du sicherstellen, dass du keinen Schritt vergisst?</a:t>
            </a:r>
          </a:p>
          <a:p>
            <a:pPr>
              <a:lnSpc>
                <a:spcPct val="114000"/>
              </a:lnSpc>
            </a:pPr>
            <a:r>
              <a:rPr lang="de-DE" dirty="0">
                <a:latin typeface="Arial" panose="020B0604020202020204" pitchFamily="34" charset="0"/>
                <a:cs typeface="Arial" panose="020B0604020202020204" pitchFamily="34" charset="0"/>
              </a:rPr>
              <a:t> </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Lernen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28</a:t>
            </a:fld>
            <a:endParaRPr sz="1000" dirty="0">
              <a:latin typeface="Arial"/>
              <a:cs typeface="Arial"/>
            </a:endParaRPr>
          </a:p>
        </p:txBody>
      </p:sp>
    </p:spTree>
    <p:extLst>
      <p:ext uri="{BB962C8B-B14F-4D97-AF65-F5344CB8AC3E}">
        <p14:creationId xmlns:p14="http://schemas.microsoft.com/office/powerpoint/2010/main" val="517863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Kompetenzkarte Motivation beziehungsweise Leistungsbereitschaft mit Erklärung: Ich kann viel arbeiten."/>
          <p:cNvPicPr>
            <a:picLocks noChangeAspect="1" noChangeArrowheads="1"/>
          </p:cNvPicPr>
          <p:nvPr/>
        </p:nvPicPr>
        <p:blipFill rotWithShape="1">
          <a:blip r:embed="rId2">
            <a:extLst>
              <a:ext uri="{28A0092B-C50C-407E-A947-70E740481C1C}">
                <a14:useLocalDpi xmlns:a14="http://schemas.microsoft.com/office/drawing/2010/main" val="0"/>
              </a:ext>
            </a:extLst>
          </a:blip>
          <a:srcRect l="1486" t="2221" r="1486"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A01529D3-AD7C-4F1E-9621-149C905F49E8}"/>
              </a:ext>
            </a:extLst>
          </p:cNvPr>
          <p:cNvSpPr>
            <a:spLocks noGrp="1"/>
          </p:cNvSpPr>
          <p:nvPr>
            <p:ph type="title"/>
          </p:nvPr>
        </p:nvSpPr>
        <p:spPr>
          <a:xfrm>
            <a:off x="1447800" y="381000"/>
            <a:ext cx="10210800" cy="461665"/>
          </a:xfrm>
        </p:spPr>
        <p:txBody>
          <a:bodyPr/>
          <a:lstStyle/>
          <a:p>
            <a:r>
              <a:rPr lang="de-DE" dirty="0"/>
              <a:t>Kompetenzkarte: Motivation und Leistungsbereitschaft</a:t>
            </a:r>
          </a:p>
        </p:txBody>
      </p:sp>
    </p:spTree>
    <p:extLst>
      <p:ext uri="{BB962C8B-B14F-4D97-AF65-F5344CB8AC3E}">
        <p14:creationId xmlns:p14="http://schemas.microsoft.com/office/powerpoint/2010/main" val="340094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9046301" cy="245650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haben gute Gründe, sich für Ihre Ziele einzusetzen. Es macht Ihnen Spaß, Ihr Bestes zu geben. </a:t>
            </a: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Arbeiten Sie gerne?</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Was macht Ihnen Spaß?</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Motivation und Leistungsbereitschaft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30</a:t>
            </a:fld>
            <a:endParaRPr sz="1000" dirty="0">
              <a:latin typeface="Arial"/>
              <a:cs typeface="Arial"/>
            </a:endParaRPr>
          </a:p>
        </p:txBody>
      </p:sp>
    </p:spTree>
    <p:extLst>
      <p:ext uri="{BB962C8B-B14F-4D97-AF65-F5344CB8AC3E}">
        <p14:creationId xmlns:p14="http://schemas.microsoft.com/office/powerpoint/2010/main" val="3305959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22701" cy="351634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 </a:t>
            </a:r>
            <a:endParaRPr lang="de-DE" dirty="0">
              <a:latin typeface="Arial" panose="020B0604020202020204" pitchFamily="34" charset="0"/>
              <a:cs typeface="Arial" panose="020B0604020202020204" pitchFamily="34" charset="0"/>
            </a:endParaRPr>
          </a:p>
          <a:p>
            <a:pPr>
              <a:lnSpc>
                <a:spcPct val="150000"/>
              </a:lnSpc>
            </a:pPr>
            <a:r>
              <a:rPr lang="de-DE" dirty="0">
                <a:latin typeface="Arial" panose="020B0604020202020204" pitchFamily="34" charset="0"/>
                <a:cs typeface="Arial" panose="020B0604020202020204" pitchFamily="34" charset="0"/>
              </a:rPr>
              <a:t>Du hast eine neue Aufgabe im Betrieb übernommen, die du vorher noch nie gemacht hast. Du bist unsicher, ob du alles richtig machst. Deine Kollegin sagt zu dir:</a:t>
            </a:r>
          </a:p>
          <a:p>
            <a:pPr>
              <a:lnSpc>
                <a:spcPct val="150000"/>
              </a:lnSpc>
              <a:spcAft>
                <a:spcPts val="1200"/>
              </a:spcAft>
            </a:pPr>
            <a:r>
              <a:rPr lang="de-DE" b="1" dirty="0">
                <a:latin typeface="Arial" panose="020B0604020202020204" pitchFamily="34" charset="0"/>
                <a:cs typeface="Arial" panose="020B0604020202020204" pitchFamily="34" charset="0"/>
              </a:rPr>
              <a:t>„Du hast das gut vorbereitet. Wenn du Fragen hast, bin ich da. Du schaffst das!“</a:t>
            </a:r>
          </a:p>
          <a:p>
            <a:pPr>
              <a:lnSpc>
                <a:spcPct val="150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50000"/>
              </a:lnSpc>
              <a:buFont typeface="+mj-lt"/>
              <a:buAutoNum type="arabicPeriod"/>
            </a:pPr>
            <a:r>
              <a:rPr lang="de-DE" dirty="0">
                <a:latin typeface="Arial" panose="020B0604020202020204" pitchFamily="34" charset="0"/>
                <a:cs typeface="Arial" panose="020B0604020202020204" pitchFamily="34" charset="0"/>
              </a:rPr>
              <a:t>Was kannst du tun, um trotz Unsicherheit motiviert zu bleiben?</a:t>
            </a:r>
          </a:p>
          <a:p>
            <a:pPr>
              <a:lnSpc>
                <a:spcPct val="150000"/>
              </a:lnSpc>
              <a:buFont typeface="+mj-lt"/>
              <a:buAutoNum type="arabicPeriod"/>
            </a:pPr>
            <a:r>
              <a:rPr lang="de-DE" dirty="0">
                <a:latin typeface="Arial" panose="020B0604020202020204" pitchFamily="34" charset="0"/>
                <a:cs typeface="Arial" panose="020B0604020202020204" pitchFamily="34" charset="0"/>
              </a:rPr>
              <a:t>Warum ist es wichtig, sich selbst zu vertrauen – auch wenn man etwas Neues lernt?</a:t>
            </a:r>
          </a:p>
          <a:p>
            <a:pPr>
              <a:lnSpc>
                <a:spcPct val="150000"/>
              </a:lnSpc>
            </a:pPr>
            <a:r>
              <a:rPr lang="de-DE" dirty="0">
                <a:latin typeface="Arial" panose="020B0604020202020204" pitchFamily="34" charset="0"/>
                <a:cs typeface="Arial" panose="020B0604020202020204" pitchFamily="34" charset="0"/>
              </a:rPr>
              <a:t>  </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Motivation und Selbstvertrauen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31</a:t>
            </a:fld>
            <a:endParaRPr sz="1000" dirty="0">
              <a:latin typeface="Arial"/>
              <a:cs typeface="Arial"/>
            </a:endParaRPr>
          </a:p>
        </p:txBody>
      </p:sp>
    </p:spTree>
    <p:extLst>
      <p:ext uri="{BB962C8B-B14F-4D97-AF65-F5344CB8AC3E}">
        <p14:creationId xmlns:p14="http://schemas.microsoft.com/office/powerpoint/2010/main" val="1082186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1027501" cy="393184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b="1" dirty="0">
                <a:latin typeface="Arial" panose="020B0604020202020204" pitchFamily="34" charset="0"/>
                <a:cs typeface="Arial" panose="020B0604020202020204" pitchFamily="34" charset="0"/>
              </a:rPr>
              <a:t>Situation:</a:t>
            </a:r>
          </a:p>
          <a:p>
            <a:pPr>
              <a:lnSpc>
                <a:spcPct val="150000"/>
              </a:lnSpc>
            </a:pPr>
            <a:r>
              <a:rPr lang="de-DE" dirty="0">
                <a:latin typeface="Arial" panose="020B0604020202020204" pitchFamily="34" charset="0"/>
                <a:cs typeface="Arial" panose="020B0604020202020204" pitchFamily="34" charset="0"/>
              </a:rPr>
              <a:t>Du bist neu in einem Betrieb und bekommst folgende Informationen in der Einweisung:</a:t>
            </a:r>
          </a:p>
          <a:p>
            <a:pPr>
              <a:lnSpc>
                <a:spcPct val="150000"/>
              </a:lnSpc>
              <a:spcAft>
                <a:spcPts val="1200"/>
              </a:spcAft>
            </a:pPr>
            <a:r>
              <a:rPr lang="de-DE" b="1" dirty="0">
                <a:latin typeface="Arial" panose="020B0604020202020204" pitchFamily="34" charset="0"/>
                <a:cs typeface="Arial" panose="020B0604020202020204" pitchFamily="34" charset="0"/>
              </a:rPr>
              <a:t>„Das Tragen von Sicherheitsschuhen ist in allen Arbeitsbereichen Pflicht. Mobiltelefone dürfen während der Arbeitszeit nur in den Pausen benutzt werden. Krankmeldungen müssen spätestens bis 8:00 Uhr telefonisch oder per E-Mail mitgeteilt werden.“</a:t>
            </a:r>
            <a:endParaRPr lang="de-DE" dirty="0">
              <a:latin typeface="Arial" panose="020B0604020202020204" pitchFamily="34" charset="0"/>
              <a:cs typeface="Arial" panose="020B0604020202020204" pitchFamily="34" charset="0"/>
            </a:endParaRPr>
          </a:p>
          <a:p>
            <a:pPr>
              <a:lnSpc>
                <a:spcPct val="150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a:lnSpc>
                <a:spcPct val="150000"/>
              </a:lnSpc>
              <a:buFont typeface="+mj-lt"/>
              <a:buAutoNum type="arabicPeriod"/>
            </a:pPr>
            <a:r>
              <a:rPr lang="de-DE" dirty="0">
                <a:latin typeface="Arial" panose="020B0604020202020204" pitchFamily="34" charset="0"/>
                <a:cs typeface="Arial" panose="020B0604020202020204" pitchFamily="34" charset="0"/>
              </a:rPr>
              <a:t>Was musst du beim Betreten der Arbeitsbereiche beachten?</a:t>
            </a:r>
          </a:p>
          <a:p>
            <a:pPr>
              <a:lnSpc>
                <a:spcPct val="150000"/>
              </a:lnSpc>
              <a:buFont typeface="+mj-lt"/>
              <a:buAutoNum type="arabicPeriod"/>
            </a:pPr>
            <a:r>
              <a:rPr lang="de-DE" dirty="0">
                <a:latin typeface="Arial" panose="020B0604020202020204" pitchFamily="34" charset="0"/>
                <a:cs typeface="Arial" panose="020B0604020202020204" pitchFamily="34" charset="0"/>
              </a:rPr>
              <a:t>Wann darfst du dein Handy benutzen?</a:t>
            </a:r>
          </a:p>
          <a:p>
            <a:pPr>
              <a:lnSpc>
                <a:spcPct val="150000"/>
              </a:lnSpc>
              <a:buFont typeface="+mj-lt"/>
              <a:buAutoNum type="arabicPeriod"/>
            </a:pPr>
            <a:r>
              <a:rPr lang="de-DE" dirty="0">
                <a:latin typeface="Arial" panose="020B0604020202020204" pitchFamily="34" charset="0"/>
                <a:cs typeface="Arial" panose="020B0604020202020204" pitchFamily="34" charset="0"/>
              </a:rPr>
              <a:t>Wie und bis wann musst du dich krankmelden?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Beispielaufgabe: Regeln im Arbeitsleben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32</a:t>
            </a:fld>
            <a:endParaRPr sz="1000" dirty="0">
              <a:latin typeface="Arial"/>
              <a:cs typeface="Arial"/>
            </a:endParaRPr>
          </a:p>
        </p:txBody>
      </p:sp>
    </p:spTree>
    <p:extLst>
      <p:ext uri="{BB962C8B-B14F-4D97-AF65-F5344CB8AC3E}">
        <p14:creationId xmlns:p14="http://schemas.microsoft.com/office/powerpoint/2010/main" val="3760301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494101" cy="314438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Prompt: </a:t>
            </a:r>
            <a:r>
              <a:rPr lang="de-DE" dirty="0">
                <a:latin typeface="Arial" panose="020B0604020202020204" pitchFamily="34" charset="0"/>
                <a:cs typeface="Arial" panose="020B0604020202020204" pitchFamily="34" charset="0"/>
              </a:rPr>
              <a:t>Generiere Beispielaufgaben aus dem Arbeitsalltag, um gering Qualifizierten zu veranschaulichen wir wichtig berufsbezogene Grundkompetenzen sind. Stelle dazu Situationen aus dem Helferbereich dar, die für verschiedene Branchen gleichermaßen passend sind. Formuliere die Aufgaben und Lösungen verständlich und praxisnah. Gehe auf die Bedürfnisse von Personen mit Grundbildungsbedarf ein und vermittle branchenbezogene Grundkompetenzen anschaulich in einfacher Sprache. Vermeide die Wiederholung von Aufgaben in aufeinanderfolgenden Durchläufen. Biete nach der Aufgabenstellung eine Kommentierung und die Präsentation der richtigen Lösung an. Lass die Nutzer*innen zuerst einen Kompetenzbereich auswählen: z.B. Sprachkompetenzen, Schriftsprachkompetenzen, digitale Kompetenzen, mathematische Kompetenzen, Kommunikation und Kooperation, Regeln im Erwerbsleben, Lern- und Arbeitstechniken.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Eigene Beispielaufgaben mit einem KI-Agenten generieren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33</a:t>
            </a:fld>
            <a:endParaRPr sz="1000" dirty="0">
              <a:latin typeface="Arial"/>
              <a:cs typeface="Arial"/>
            </a:endParaRPr>
          </a:p>
        </p:txBody>
      </p:sp>
    </p:spTree>
    <p:extLst>
      <p:ext uri="{BB962C8B-B14F-4D97-AF65-F5344CB8AC3E}">
        <p14:creationId xmlns:p14="http://schemas.microsoft.com/office/powerpoint/2010/main" val="2678761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875101" cy="428893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Das TAXI leitet die Kursteilnehmenden an eigene berufsbezogene Grundkompetenzen realistisch einzuschätzen und dazu auch Online-Tools zu nutzen. </a:t>
            </a:r>
          </a:p>
          <a:p>
            <a:pPr>
              <a:lnSpc>
                <a:spcPct val="114000"/>
              </a:lnSpc>
              <a:spcAft>
                <a:spcPts val="1200"/>
              </a:spcAft>
            </a:pPr>
            <a:r>
              <a:rPr lang="de-DE" dirty="0">
                <a:latin typeface="Arial" panose="020B0604020202020204" pitchFamily="34" charset="0"/>
                <a:cs typeface="Arial" panose="020B0604020202020204" pitchFamily="34" charset="0"/>
              </a:rPr>
              <a:t>Für die begleitete Selbsteinschätzung im Einzel- und Gruppensetting eignen sich die </a:t>
            </a:r>
            <a:r>
              <a:rPr lang="de-DE" b="1" dirty="0">
                <a:latin typeface="Arial" panose="020B0604020202020204" pitchFamily="34" charset="0"/>
                <a:cs typeface="Arial" panose="020B0604020202020204" pitchFamily="34" charset="0"/>
              </a:rPr>
              <a:t>Kompetenz- und Berufskarten der Bertelsmann Stiftung </a:t>
            </a:r>
            <a:r>
              <a:rPr lang="de-DE" dirty="0">
                <a:latin typeface="Arial" panose="020B0604020202020204" pitchFamily="34" charset="0"/>
                <a:cs typeface="Arial" panose="020B0604020202020204" pitchFamily="34" charset="0"/>
              </a:rPr>
              <a:t>sowie die </a:t>
            </a:r>
            <a:r>
              <a:rPr lang="de-DE" b="1" dirty="0">
                <a:latin typeface="Arial" panose="020B0604020202020204" pitchFamily="34" charset="0"/>
                <a:cs typeface="Arial" panose="020B0604020202020204" pitchFamily="34" charset="0"/>
              </a:rPr>
              <a:t>grundbildungssensiblen Evaluationstools der Lernenden Region Netzwerk Köln</a:t>
            </a:r>
            <a:r>
              <a:rPr lang="de-DE" dirty="0">
                <a:latin typeface="Arial" panose="020B0604020202020204" pitchFamily="34" charset="0"/>
                <a:cs typeface="Arial" panose="020B0604020202020204" pitchFamily="34" charset="0"/>
              </a:rPr>
              <a:t>. </a:t>
            </a:r>
          </a:p>
          <a:p>
            <a:pPr>
              <a:lnSpc>
                <a:spcPct val="114000"/>
              </a:lnSpc>
              <a:spcAft>
                <a:spcPts val="1200"/>
              </a:spcAft>
            </a:pPr>
            <a:r>
              <a:rPr lang="de-DE" dirty="0">
                <a:latin typeface="Arial" panose="020B0604020202020204" pitchFamily="34" charset="0"/>
                <a:cs typeface="Arial" panose="020B0604020202020204" pitchFamily="34" charset="0"/>
              </a:rPr>
              <a:t>Zur Förderdiagnostik im Bereich </a:t>
            </a:r>
            <a:r>
              <a:rPr lang="de-DE" b="1" dirty="0">
                <a:latin typeface="Arial" panose="020B0604020202020204" pitchFamily="34" charset="0"/>
                <a:cs typeface="Arial" panose="020B0604020202020204" pitchFamily="34" charset="0"/>
              </a:rPr>
              <a:t>Lesen, Schreiben, Sprachgefühl und Rechnen </a:t>
            </a:r>
            <a:r>
              <a:rPr lang="de-DE" dirty="0">
                <a:latin typeface="Arial" panose="020B0604020202020204" pitchFamily="34" charset="0"/>
                <a:cs typeface="Arial" panose="020B0604020202020204" pitchFamily="34" charset="0"/>
              </a:rPr>
              <a:t>eignet sich insbesondere die </a:t>
            </a:r>
            <a:r>
              <a:rPr lang="de-DE" b="1" dirty="0">
                <a:latin typeface="Arial" panose="020B0604020202020204" pitchFamily="34" charset="0"/>
                <a:cs typeface="Arial" panose="020B0604020202020204" pitchFamily="34" charset="0"/>
              </a:rPr>
              <a:t>Online-Testumgebung </a:t>
            </a:r>
            <a:r>
              <a:rPr lang="de-DE" b="1" dirty="0" err="1">
                <a:latin typeface="Arial" panose="020B0604020202020204" pitchFamily="34" charset="0"/>
                <a:cs typeface="Arial" panose="020B0604020202020204" pitchFamily="34" charset="0"/>
              </a:rPr>
              <a:t>otu.lea</a:t>
            </a:r>
            <a:r>
              <a:rPr lang="de-DE" dirty="0">
                <a:latin typeface="Arial" panose="020B0604020202020204" pitchFamily="34" charset="0"/>
                <a:cs typeface="Arial" panose="020B0604020202020204" pitchFamily="34" charset="0"/>
              </a:rPr>
              <a:t>; diese kann im Gruppensetting genutzt werden oder nach einer Kurzeinführung auch als Hausaufgabe gegeben werden.</a:t>
            </a:r>
          </a:p>
          <a:p>
            <a:pPr>
              <a:lnSpc>
                <a:spcPct val="114000"/>
              </a:lnSpc>
            </a:pPr>
            <a:r>
              <a:rPr lang="de-DE" dirty="0">
                <a:latin typeface="Arial" panose="020B0604020202020204" pitchFamily="34" charset="0"/>
                <a:cs typeface="Arial" panose="020B0604020202020204" pitchFamily="34" charset="0"/>
              </a:rPr>
              <a:t>Sollen Grundkompetenzen branchen- oder berufsbezogenen getestet werden, bietet sich der Einsatz der </a:t>
            </a:r>
            <a:r>
              <a:rPr lang="de-DE" b="1" dirty="0">
                <a:latin typeface="Arial" panose="020B0604020202020204" pitchFamily="34" charset="0"/>
                <a:cs typeface="Arial" panose="020B0604020202020204" pitchFamily="34" charset="0"/>
              </a:rPr>
              <a:t>Einstellungs- und Eignungstests von Ausbildungspark </a:t>
            </a:r>
            <a:r>
              <a:rPr lang="de-DE" dirty="0">
                <a:latin typeface="Arial" panose="020B0604020202020204" pitchFamily="34" charset="0"/>
                <a:cs typeface="Arial" panose="020B0604020202020204" pitchFamily="34" charset="0"/>
              </a:rPr>
              <a:t>an; hier gibt es Tests zur </a:t>
            </a:r>
            <a:r>
              <a:rPr lang="de-DE" b="1" dirty="0">
                <a:latin typeface="Arial" panose="020B0604020202020204" pitchFamily="34" charset="0"/>
                <a:cs typeface="Arial" panose="020B0604020202020204" pitchFamily="34" charset="0"/>
              </a:rPr>
              <a:t>Feststellung der Beschäftigungs- und Qualifizierungsfähigkeit</a:t>
            </a:r>
            <a:r>
              <a:rPr lang="de-DE" dirty="0">
                <a:latin typeface="Arial" panose="020B0604020202020204" pitchFamily="34" charset="0"/>
                <a:cs typeface="Arial" panose="020B0604020202020204" pitchFamily="34" charset="0"/>
              </a:rPr>
              <a:t>.</a:t>
            </a:r>
          </a:p>
          <a:p>
            <a:pPr>
              <a:lnSpc>
                <a:spcPct val="114000"/>
              </a:lnSpc>
            </a:pPr>
            <a:endParaRPr lang="de-DE"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2. Schritt: Selbsteinschätzung und -testung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34</a:t>
            </a:fld>
            <a:endParaRPr sz="1000" dirty="0">
              <a:latin typeface="Arial"/>
              <a:cs typeface="Arial"/>
            </a:endParaRPr>
          </a:p>
        </p:txBody>
      </p:sp>
    </p:spTree>
    <p:extLst>
      <p:ext uri="{BB962C8B-B14F-4D97-AF65-F5344CB8AC3E}">
        <p14:creationId xmlns:p14="http://schemas.microsoft.com/office/powerpoint/2010/main" val="3254128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646501" cy="284622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Die Plattform </a:t>
            </a:r>
            <a:r>
              <a:rPr lang="de-DE" dirty="0" err="1">
                <a:latin typeface="Arial" panose="020B0604020202020204" pitchFamily="34" charset="0"/>
                <a:cs typeface="Arial" panose="020B0604020202020204" pitchFamily="34" charset="0"/>
              </a:rPr>
              <a:t>lea.online</a:t>
            </a:r>
            <a:r>
              <a:rPr lang="de-DE" dirty="0">
                <a:latin typeface="Arial" panose="020B0604020202020204" pitchFamily="34" charset="0"/>
                <a:cs typeface="Arial" panose="020B0604020202020204" pitchFamily="34" charset="0"/>
              </a:rPr>
              <a:t> (siehe </a:t>
            </a:r>
            <a:r>
              <a:rPr lang="de-DE" dirty="0">
                <a:latin typeface="Arial" panose="020B0604020202020204" pitchFamily="34" charset="0"/>
                <a:cs typeface="Arial" panose="020B0604020202020204" pitchFamily="34" charset="0"/>
                <a:hlinkClick r:id="rId3"/>
              </a:rPr>
              <a:t>https://blogs.uni-bremen.de/leaonline/</a:t>
            </a:r>
            <a:r>
              <a:rPr lang="de-DE" dirty="0">
                <a:latin typeface="Arial" panose="020B0604020202020204" pitchFamily="34" charset="0"/>
                <a:cs typeface="Arial" panose="020B0604020202020204" pitchFamily="34" charset="0"/>
              </a:rPr>
              <a:t>) gibt einen ersten Überblick zur Online-Testumgebung </a:t>
            </a:r>
            <a:r>
              <a:rPr lang="de-DE" dirty="0" err="1">
                <a:latin typeface="Arial" panose="020B0604020202020204" pitchFamily="34" charset="0"/>
                <a:cs typeface="Arial" panose="020B0604020202020204" pitchFamily="34" charset="0"/>
              </a:rPr>
              <a:t>otu.lea</a:t>
            </a:r>
            <a:r>
              <a:rPr lang="de-DE" dirty="0">
                <a:latin typeface="Arial" panose="020B0604020202020204" pitchFamily="34" charset="0"/>
                <a:cs typeface="Arial" panose="020B0604020202020204" pitchFamily="34" charset="0"/>
              </a:rPr>
              <a:t> und zum </a:t>
            </a:r>
            <a:r>
              <a:rPr lang="de-DE" dirty="0" err="1">
                <a:latin typeface="Arial" panose="020B0604020202020204" pitchFamily="34" charset="0"/>
                <a:cs typeface="Arial" panose="020B0604020202020204" pitchFamily="34" charset="0"/>
              </a:rPr>
              <a:t>lea.Dashboard</a:t>
            </a:r>
            <a:r>
              <a:rPr lang="de-DE" dirty="0">
                <a:latin typeface="Arial" panose="020B0604020202020204" pitchFamily="34" charset="0"/>
                <a:cs typeface="Arial" panose="020B0604020202020204" pitchFamily="34" charset="0"/>
              </a:rPr>
              <a:t>, dem Tool zur Auswertung der Testergebnisse sowie Hinweise zur </a:t>
            </a:r>
            <a:r>
              <a:rPr lang="de-DE" dirty="0" err="1">
                <a:latin typeface="Arial" panose="020B0604020202020204" pitchFamily="34" charset="0"/>
                <a:cs typeface="Arial" panose="020B0604020202020204" pitchFamily="34" charset="0"/>
              </a:rPr>
              <a:t>lea.App</a:t>
            </a:r>
            <a:r>
              <a:rPr lang="de-DE" dirty="0">
                <a:latin typeface="Arial" panose="020B0604020202020204" pitchFamily="34" charset="0"/>
                <a:cs typeface="Arial" panose="020B0604020202020204" pitchFamily="34" charset="0"/>
              </a:rPr>
              <a:t>, der auf das Testverfahren abgestimmten Lernhilfe.</a:t>
            </a:r>
          </a:p>
          <a:p>
            <a:pPr>
              <a:lnSpc>
                <a:spcPct val="114000"/>
              </a:lnSpc>
              <a:spcAft>
                <a:spcPts val="1200"/>
              </a:spcAft>
            </a:pPr>
            <a:r>
              <a:rPr lang="de-DE" dirty="0">
                <a:latin typeface="Arial" panose="020B0604020202020204" pitchFamily="34" charset="0"/>
                <a:cs typeface="Arial" panose="020B0604020202020204" pitchFamily="34" charset="0"/>
              </a:rPr>
              <a:t>Hintergrundinformationen zur Anwendung von </a:t>
            </a:r>
            <a:r>
              <a:rPr lang="de-DE" dirty="0" err="1">
                <a:latin typeface="Arial" panose="020B0604020202020204" pitchFamily="34" charset="0"/>
                <a:cs typeface="Arial" panose="020B0604020202020204" pitchFamily="34" charset="0"/>
              </a:rPr>
              <a:t>lea.online</a:t>
            </a:r>
            <a:r>
              <a:rPr lang="de-DE" dirty="0">
                <a:latin typeface="Arial" panose="020B0604020202020204" pitchFamily="34" charset="0"/>
                <a:cs typeface="Arial" panose="020B0604020202020204" pitchFamily="34" charset="0"/>
              </a:rPr>
              <a:t> gibt die Handreichung zur </a:t>
            </a:r>
            <a:r>
              <a:rPr lang="de-DE" dirty="0" err="1">
                <a:latin typeface="Arial" panose="020B0604020202020204" pitchFamily="34" charset="0"/>
                <a:cs typeface="Arial" panose="020B0604020202020204" pitchFamily="34" charset="0"/>
              </a:rPr>
              <a:t>Literalitätsentwicklung</a:t>
            </a:r>
            <a:r>
              <a:rPr lang="de-DE" dirty="0">
                <a:latin typeface="Arial" panose="020B0604020202020204" pitchFamily="34" charset="0"/>
                <a:cs typeface="Arial" panose="020B0604020202020204" pitchFamily="34" charset="0"/>
              </a:rPr>
              <a:t> von Arbeitskräften Online unter: </a:t>
            </a:r>
            <a:r>
              <a:rPr lang="de-DE" dirty="0">
                <a:latin typeface="Arial" panose="020B0604020202020204" pitchFamily="34" charset="0"/>
                <a:cs typeface="Arial" panose="020B0604020202020204" pitchFamily="34" charset="0"/>
                <a:hlinkClick r:id="rId4"/>
              </a:rPr>
              <a:t>https://blogs.uni-bremen.de/leaonline/files/Handreichung-Lea-Online.pdf</a:t>
            </a:r>
            <a:r>
              <a:rPr lang="de-DE" dirty="0">
                <a:latin typeface="Arial" panose="020B0604020202020204" pitchFamily="34" charset="0"/>
                <a:cs typeface="Arial" panose="020B0604020202020204" pitchFamily="34" charset="0"/>
              </a:rPr>
              <a:t> </a:t>
            </a:r>
          </a:p>
          <a:p>
            <a:pPr>
              <a:lnSpc>
                <a:spcPct val="114000"/>
              </a:lnSpc>
            </a:pPr>
            <a:r>
              <a:rPr lang="de-DE" dirty="0">
                <a:latin typeface="Arial" panose="020B0604020202020204" pitchFamily="34" charset="0"/>
                <a:cs typeface="Arial" panose="020B0604020202020204" pitchFamily="34" charset="0"/>
              </a:rPr>
              <a:t>Einen Erfahrungsbericht zum Einsatz von </a:t>
            </a:r>
            <a:r>
              <a:rPr lang="de-DE" dirty="0" err="1">
                <a:latin typeface="Arial" panose="020B0604020202020204" pitchFamily="34" charset="0"/>
                <a:cs typeface="Arial" panose="020B0604020202020204" pitchFamily="34" charset="0"/>
              </a:rPr>
              <a:t>lea.online</a:t>
            </a:r>
            <a:r>
              <a:rPr lang="de-DE" dirty="0">
                <a:latin typeface="Arial" panose="020B0604020202020204" pitchFamily="34" charset="0"/>
                <a:cs typeface="Arial" panose="020B0604020202020204" pitchFamily="34" charset="0"/>
              </a:rPr>
              <a:t> in der Alphabetisierungsarbeit aus dem Projekt </a:t>
            </a:r>
            <a:r>
              <a:rPr lang="de-DE" dirty="0" err="1">
                <a:latin typeface="Arial" panose="020B0604020202020204" pitchFamily="34" charset="0"/>
                <a:cs typeface="Arial" panose="020B0604020202020204" pitchFamily="34" charset="0"/>
              </a:rPr>
              <a:t>ABCforJOBS</a:t>
            </a:r>
            <a:r>
              <a:rPr lang="de-DE" dirty="0">
                <a:latin typeface="Arial" panose="020B0604020202020204" pitchFamily="34" charset="0"/>
                <a:cs typeface="Arial" panose="020B0604020202020204" pitchFamily="34" charset="0"/>
              </a:rPr>
              <a:t> findet ihr hier: </a:t>
            </a:r>
            <a:r>
              <a:rPr lang="de-DE" dirty="0">
                <a:latin typeface="Arial" panose="020B0604020202020204" pitchFamily="34" charset="0"/>
                <a:cs typeface="Arial" panose="020B0604020202020204" pitchFamily="34" charset="0"/>
                <a:hlinkClick r:id="rId5"/>
              </a:rPr>
              <a:t>https://www.gffb.de/feststellung-schriftsprachliche-kompetenzen/</a:t>
            </a:r>
            <a:r>
              <a:rPr lang="de-DE" dirty="0">
                <a:latin typeface="Arial" panose="020B0604020202020204" pitchFamily="34" charset="0"/>
                <a:cs typeface="Arial" panose="020B0604020202020204" pitchFamily="34" charset="0"/>
              </a:rPr>
              <a:t> </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Online-Testumgebung </a:t>
            </a:r>
            <a:r>
              <a:rPr lang="de-DE" spc="-50" dirty="0" err="1"/>
              <a:t>otu.lea</a:t>
            </a:r>
            <a:endParaRPr spc="-50" dirty="0"/>
          </a:p>
        </p:txBody>
      </p:sp>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35</a:t>
            </a:fld>
            <a:endParaRPr sz="1000" dirty="0">
              <a:latin typeface="Arial"/>
              <a:cs typeface="Arial"/>
            </a:endParaRPr>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Tree>
    <p:extLst>
      <p:ext uri="{BB962C8B-B14F-4D97-AF65-F5344CB8AC3E}">
        <p14:creationId xmlns:p14="http://schemas.microsoft.com/office/powerpoint/2010/main" val="730085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7" name="Grafik 6" descr="Startbildschirm der Seite otulea. Das ist eine digitale Testumgebung, auf der die eigenen Fähigkeiten im Lesen  und  Schreiben getestet werden können. ">
            <a:extLst>
              <a:ext uri="{FF2B5EF4-FFF2-40B4-BE49-F238E27FC236}">
                <a16:creationId xmlns:a16="http://schemas.microsoft.com/office/drawing/2014/main" id="{EF25BE67-3DAC-4CFF-BE1B-85A77B2CA005}"/>
              </a:ext>
            </a:extLst>
          </p:cNvPr>
          <p:cNvPicPr>
            <a:picLocks noChangeAspect="1"/>
          </p:cNvPicPr>
          <p:nvPr/>
        </p:nvPicPr>
        <p:blipFill>
          <a:blip r:embed="rId3"/>
          <a:stretch>
            <a:fillRect/>
          </a:stretch>
        </p:blipFill>
        <p:spPr>
          <a:xfrm>
            <a:off x="631099" y="2362200"/>
            <a:ext cx="7450448" cy="4020138"/>
          </a:xfrm>
          <a:prstGeom prst="rect">
            <a:avLst/>
          </a:prstGeom>
        </p:spPr>
      </p:pic>
      <p:pic>
        <p:nvPicPr>
          <p:cNvPr id="14" name="Grafik 13" descr="Link zur Seite von otu.lea: https://otulea.lealernen.de/willkommen &#10;">
            <a:extLst>
              <a:ext uri="{FF2B5EF4-FFF2-40B4-BE49-F238E27FC236}">
                <a16:creationId xmlns:a16="http://schemas.microsoft.com/office/drawing/2014/main" id="{A7D6FD96-CCB0-40D1-B17C-616740E0B6C9}"/>
              </a:ext>
            </a:extLst>
          </p:cNvPr>
          <p:cNvPicPr>
            <a:picLocks noChangeAspect="1"/>
          </p:cNvPicPr>
          <p:nvPr/>
        </p:nvPicPr>
        <p:blipFill>
          <a:blip r:embed="rId4"/>
          <a:stretch>
            <a:fillRect/>
          </a:stretch>
        </p:blipFill>
        <p:spPr>
          <a:xfrm>
            <a:off x="134442" y="3617185"/>
            <a:ext cx="1864714" cy="1864714"/>
          </a:xfrm>
          <a:prstGeom prst="rect">
            <a:avLst/>
          </a:prstGeom>
        </p:spPr>
      </p:pic>
      <p:sp>
        <p:nvSpPr>
          <p:cNvPr id="3" name="object 3"/>
          <p:cNvSpPr txBox="1">
            <a:spLocks noGrp="1"/>
          </p:cNvSpPr>
          <p:nvPr>
            <p:ph type="title"/>
          </p:nvPr>
        </p:nvSpPr>
        <p:spPr>
          <a:xfrm>
            <a:off x="631099" y="1558752"/>
            <a:ext cx="9694001" cy="474489"/>
          </a:xfrm>
          <a:prstGeom prst="rect">
            <a:avLst/>
          </a:prstGeom>
        </p:spPr>
        <p:txBody>
          <a:bodyPr vert="horz" wrap="square" lIns="0" tIns="12700" rIns="0" bIns="0" rtlCol="0">
            <a:spAutoFit/>
          </a:bodyPr>
          <a:lstStyle/>
          <a:p>
            <a:pPr marL="12700">
              <a:lnSpc>
                <a:spcPct val="100000"/>
              </a:lnSpc>
              <a:spcBef>
                <a:spcPts val="100"/>
              </a:spcBef>
            </a:pPr>
            <a:r>
              <a:rPr lang="de-DE" spc="-50" dirty="0"/>
              <a:t>Ich teste mich selbst und erkenne was ich kann!</a:t>
            </a:r>
            <a:endParaRPr spc="-50" dirty="0"/>
          </a:p>
        </p:txBody>
      </p:sp>
      <p:sp>
        <p:nvSpPr>
          <p:cNvPr id="2" name="Textplatzhalter 1">
            <a:extLst>
              <a:ext uri="{FF2B5EF4-FFF2-40B4-BE49-F238E27FC236}">
                <a16:creationId xmlns:a16="http://schemas.microsoft.com/office/drawing/2014/main" id="{EFA2D87E-129A-4105-884A-2C02F01F919D}"/>
              </a:ext>
            </a:extLst>
          </p:cNvPr>
          <p:cNvSpPr>
            <a:spLocks noGrp="1"/>
          </p:cNvSpPr>
          <p:nvPr>
            <p:ph type="body" idx="1"/>
          </p:nvPr>
        </p:nvSpPr>
        <p:spPr>
          <a:xfrm>
            <a:off x="659233" y="6485472"/>
            <a:ext cx="5410200" cy="276999"/>
          </a:xfrm>
        </p:spPr>
        <p:txBody>
          <a:bodyPr/>
          <a:lstStyle/>
          <a:p>
            <a:r>
              <a:rPr lang="de-DE" dirty="0">
                <a:latin typeface="Arial" panose="020B0604020202020204" pitchFamily="34" charset="0"/>
                <a:cs typeface="Arial" panose="020B0604020202020204" pitchFamily="34" charset="0"/>
                <a:hlinkClick r:id="rId5"/>
              </a:rPr>
              <a:t>Direktlink auf die Testumgebung</a:t>
            </a:r>
            <a:endParaRPr lang="de-DE" dirty="0">
              <a:latin typeface="Arial" panose="020B0604020202020204" pitchFamily="34" charset="0"/>
              <a:cs typeface="Arial" panose="020B0604020202020204" pitchFamily="34" charset="0"/>
            </a:endParaRPr>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36</a:t>
            </a:fld>
            <a:endParaRPr sz="1000" dirty="0">
              <a:latin typeface="Arial"/>
              <a:cs typeface="Arial"/>
            </a:endParaRPr>
          </a:p>
        </p:txBody>
      </p:sp>
      <p:pic>
        <p:nvPicPr>
          <p:cNvPr id="10" name="Grafik 9" descr="Beispiel für Bereiche, die mit otu.lea getestet werden können. Dazu gehören Lesen, Schreiben, Sprachgefühl und Rechnen.">
            <a:extLst>
              <a:ext uri="{FF2B5EF4-FFF2-40B4-BE49-F238E27FC236}">
                <a16:creationId xmlns:a16="http://schemas.microsoft.com/office/drawing/2014/main" id="{21091F65-53F5-4BCF-B4CE-DA7F2263C6FE}"/>
              </a:ext>
            </a:extLst>
          </p:cNvPr>
          <p:cNvPicPr>
            <a:picLocks noChangeAspect="1"/>
          </p:cNvPicPr>
          <p:nvPr/>
        </p:nvPicPr>
        <p:blipFill>
          <a:blip r:embed="rId7"/>
          <a:stretch>
            <a:fillRect/>
          </a:stretch>
        </p:blipFill>
        <p:spPr>
          <a:xfrm>
            <a:off x="7086600" y="2986746"/>
            <a:ext cx="4810125" cy="1363604"/>
          </a:xfrm>
          <a:prstGeom prst="rect">
            <a:avLst/>
          </a:prstGeom>
        </p:spPr>
      </p:pic>
      <p:pic>
        <p:nvPicPr>
          <p:cNvPr id="12" name="Grafik 11" descr="Einschätzung zu den eigenen Fähigkeiten in drei Schwierigkeitslevels einfach, mittel und schwer.">
            <a:extLst>
              <a:ext uri="{FF2B5EF4-FFF2-40B4-BE49-F238E27FC236}">
                <a16:creationId xmlns:a16="http://schemas.microsoft.com/office/drawing/2014/main" id="{18043E4C-FACE-432F-8F70-D4431B0D5350}"/>
              </a:ext>
            </a:extLst>
          </p:cNvPr>
          <p:cNvPicPr>
            <a:picLocks noChangeAspect="1"/>
          </p:cNvPicPr>
          <p:nvPr/>
        </p:nvPicPr>
        <p:blipFill>
          <a:blip r:embed="rId8"/>
          <a:stretch>
            <a:fillRect/>
          </a:stretch>
        </p:blipFill>
        <p:spPr>
          <a:xfrm>
            <a:off x="7086600" y="4379473"/>
            <a:ext cx="4810124" cy="1826066"/>
          </a:xfrm>
          <a:prstGeom prst="rect">
            <a:avLst/>
          </a:prstGeom>
        </p:spPr>
      </p:pic>
    </p:spTree>
    <p:extLst>
      <p:ext uri="{BB962C8B-B14F-4D97-AF65-F5344CB8AC3E}">
        <p14:creationId xmlns:p14="http://schemas.microsoft.com/office/powerpoint/2010/main" val="613655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11" name="Grafik 10">
            <a:extLst>
              <a:ext uri="{FF2B5EF4-FFF2-40B4-BE49-F238E27FC236}">
                <a16:creationId xmlns:a16="http://schemas.microsoft.com/office/drawing/2014/main" id="{C2BD757E-28F9-4007-BFD3-3DFE3635BA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67600" y="4211433"/>
            <a:ext cx="4213870" cy="2189367"/>
          </a:xfrm>
          <a:prstGeom prst="rect">
            <a:avLst/>
          </a:prstGeom>
        </p:spPr>
      </p:pic>
      <p:pic>
        <p:nvPicPr>
          <p:cNvPr id="12" name="Grafik 11" descr="Link zur Seite von Ausbildungspark mit verschiedenen Online-Tests: https://www.ausbildungspark.com/einstellungstest/alle-online-tests">
            <a:extLst>
              <a:ext uri="{FF2B5EF4-FFF2-40B4-BE49-F238E27FC236}">
                <a16:creationId xmlns:a16="http://schemas.microsoft.com/office/drawing/2014/main" id="{ECC73ABD-D2BF-4324-93BD-B9A301B064E5}"/>
              </a:ext>
            </a:extLst>
          </p:cNvPr>
          <p:cNvPicPr>
            <a:picLocks noChangeAspect="1"/>
          </p:cNvPicPr>
          <p:nvPr/>
        </p:nvPicPr>
        <p:blipFill>
          <a:blip r:embed="rId4"/>
          <a:stretch>
            <a:fillRect/>
          </a:stretch>
        </p:blipFill>
        <p:spPr>
          <a:xfrm>
            <a:off x="9810805" y="2569277"/>
            <a:ext cx="1870665" cy="1870665"/>
          </a:xfrm>
          <a:prstGeom prst="rect">
            <a:avLst/>
          </a:prstGeom>
        </p:spPr>
      </p:pic>
      <p:sp>
        <p:nvSpPr>
          <p:cNvPr id="8" name="object 2">
            <a:extLst>
              <a:ext uri="{FF2B5EF4-FFF2-40B4-BE49-F238E27FC236}">
                <a16:creationId xmlns:a16="http://schemas.microsoft.com/office/drawing/2014/main" id="{402E5118-19A0-40DE-BD55-759A33C92C5C}"/>
              </a:ext>
            </a:extLst>
          </p:cNvPr>
          <p:cNvSpPr txBox="1"/>
          <p:nvPr/>
        </p:nvSpPr>
        <p:spPr>
          <a:xfrm>
            <a:off x="707298" y="2569277"/>
            <a:ext cx="8303935" cy="3889719"/>
          </a:xfrm>
          <a:prstGeom prst="rect">
            <a:avLst/>
          </a:prstGeom>
        </p:spPr>
        <p:txBody>
          <a:bodyPr vert="horz" wrap="square" lIns="0" tIns="12700" rIns="0" bIns="0" rtlCol="0">
            <a:spAutoFit/>
          </a:bodyPr>
          <a:lstStyle/>
          <a:p>
            <a:pPr marL="12700">
              <a:lnSpc>
                <a:spcPct val="114000"/>
              </a:lnSpc>
              <a:spcBef>
                <a:spcPts val="100"/>
              </a:spcBef>
              <a:spcAft>
                <a:spcPts val="1200"/>
              </a:spcAft>
            </a:pPr>
            <a:r>
              <a:rPr lang="de-DE" sz="2000" kern="100" dirty="0">
                <a:latin typeface="Arial" panose="020B0604020202020204" pitchFamily="34" charset="0"/>
                <a:ea typeface="PMingLiU" panose="02020500000000000000" pitchFamily="18" charset="-120"/>
                <a:cs typeface="Arial" panose="020B0604020202020204" pitchFamily="34" charset="0"/>
              </a:rPr>
              <a:t>Es gibt Tests, die zeigen, ob du fit für den Beruf bist. Solche Tests machen viele Firmen, bevor sie neue Leute einstellen.</a:t>
            </a: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rPr>
              <a:t>Auf </a:t>
            </a:r>
            <a:r>
              <a:rPr lang="de-DE" sz="2000" b="1" kern="100" dirty="0">
                <a:latin typeface="Arial" panose="020B0604020202020204" pitchFamily="34" charset="0"/>
                <a:ea typeface="PMingLiU" panose="02020500000000000000" pitchFamily="18" charset="-120"/>
                <a:cs typeface="Arial" panose="020B0604020202020204" pitchFamily="34" charset="0"/>
              </a:rPr>
              <a:t>Ausbildungspark</a:t>
            </a:r>
            <a:r>
              <a:rPr lang="de-DE" sz="2000" kern="100" dirty="0">
                <a:latin typeface="Arial" panose="020B0604020202020204" pitchFamily="34" charset="0"/>
                <a:ea typeface="PMingLiU" panose="02020500000000000000" pitchFamily="18" charset="-120"/>
                <a:cs typeface="Arial" panose="020B0604020202020204" pitchFamily="34" charset="0"/>
              </a:rPr>
              <a:t> findest du unter anderem Tests zu</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Allgemeinwissen, Deutsch, Lesen und Schreiben (Alpha-Test)</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Mathe (auch Prozentrechnen)</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Konzentration und Merkfähigkeit</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Logisches Denken, Räumliches Denken, </a:t>
            </a:r>
            <a:br>
              <a:rPr lang="de-DE" sz="2000" kern="100" dirty="0">
                <a:latin typeface="Arial" panose="020B0604020202020204" pitchFamily="34" charset="0"/>
                <a:ea typeface="PMingLiU" panose="02020500000000000000" pitchFamily="18" charset="-120"/>
                <a:cs typeface="Arial" panose="020B0604020202020204" pitchFamily="34" charset="0"/>
              </a:rPr>
            </a:br>
            <a:r>
              <a:rPr lang="de-DE" sz="2000" kern="100" dirty="0">
                <a:latin typeface="Arial" panose="020B0604020202020204" pitchFamily="34" charset="0"/>
                <a:ea typeface="PMingLiU" panose="02020500000000000000" pitchFamily="18" charset="-120"/>
                <a:cs typeface="Arial" panose="020B0604020202020204" pitchFamily="34" charset="0"/>
              </a:rPr>
              <a:t>Visuelles Denken</a:t>
            </a:r>
          </a:p>
          <a:p>
            <a:pPr marL="355600" indent="-342900">
              <a:lnSpc>
                <a:spcPct val="114000"/>
              </a:lnSpc>
              <a:spcBef>
                <a:spcPts val="100"/>
              </a:spcBef>
              <a:spcAft>
                <a:spcPts val="1200"/>
              </a:spcAft>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Technisches Verständnis</a:t>
            </a: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hlinkClick r:id="rId5"/>
              </a:rPr>
              <a:t>Link zu den Online-Tests von Ausbildungspark</a:t>
            </a:r>
            <a:endParaRPr lang="de-DE" sz="2000" kern="100" dirty="0">
              <a:latin typeface="Arial" panose="020B0604020202020204" pitchFamily="34" charset="0"/>
              <a:ea typeface="PMingLiU" panose="02020500000000000000" pitchFamily="18" charset="-12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spcBef>
                <a:spcPts val="100"/>
              </a:spcBef>
            </a:pPr>
            <a:r>
              <a:rPr lang="de-DE" spc="-50" dirty="0"/>
              <a:t>Online-Tests für den Beruf</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37</a:t>
            </a:fld>
            <a:endParaRPr sz="1000" dirty="0">
              <a:latin typeface="Arial"/>
              <a:cs typeface="Arial"/>
            </a:endParaRPr>
          </a:p>
        </p:txBody>
      </p:sp>
    </p:spTree>
    <p:extLst>
      <p:ext uri="{BB962C8B-B14F-4D97-AF65-F5344CB8AC3E}">
        <p14:creationId xmlns:p14="http://schemas.microsoft.com/office/powerpoint/2010/main" val="4031282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12" name="Grafik 11">
            <a:extLst>
              <a:ext uri="{FF2B5EF4-FFF2-40B4-BE49-F238E27FC236}">
                <a16:creationId xmlns:a16="http://schemas.microsoft.com/office/drawing/2014/main" id="{53D0576D-6A7F-49C6-BBD9-43587D6CFE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67600" y="4211433"/>
            <a:ext cx="4213870" cy="2189367"/>
          </a:xfrm>
          <a:prstGeom prst="rect">
            <a:avLst/>
          </a:prstGeom>
        </p:spPr>
      </p:pic>
      <p:pic>
        <p:nvPicPr>
          <p:cNvPr id="13" name="Grafik 12" descr="Link zur Seite von Ausbildungspark mit verschiedenen Online-Tests: https://www.ausbildungspark.com/einstellungstest/alle-online-tests">
            <a:extLst>
              <a:ext uri="{FF2B5EF4-FFF2-40B4-BE49-F238E27FC236}">
                <a16:creationId xmlns:a16="http://schemas.microsoft.com/office/drawing/2014/main" id="{B45F3951-E862-4673-B6E4-05A2A6E7D54D}"/>
              </a:ext>
            </a:extLst>
          </p:cNvPr>
          <p:cNvPicPr>
            <a:picLocks noChangeAspect="1"/>
          </p:cNvPicPr>
          <p:nvPr/>
        </p:nvPicPr>
        <p:blipFill>
          <a:blip r:embed="rId4"/>
          <a:stretch>
            <a:fillRect/>
          </a:stretch>
        </p:blipFill>
        <p:spPr>
          <a:xfrm>
            <a:off x="9810805" y="2569277"/>
            <a:ext cx="1870665" cy="1870665"/>
          </a:xfrm>
          <a:prstGeom prst="rect">
            <a:avLst/>
          </a:prstGeom>
        </p:spPr>
      </p:pic>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2811475"/>
          </a:xfrm>
          <a:prstGeom prst="rect">
            <a:avLst/>
          </a:prstGeom>
        </p:spPr>
        <p:txBody>
          <a:bodyPr vert="horz" wrap="square" lIns="0" tIns="12700" rIns="0" bIns="0" rtlCol="0">
            <a:spAutoFit/>
          </a:bodyPr>
          <a:lstStyle/>
          <a:p>
            <a:pPr marL="12700">
              <a:lnSpc>
                <a:spcPct val="114000"/>
              </a:lnSpc>
              <a:spcBef>
                <a:spcPts val="100"/>
              </a:spcBef>
              <a:spcAft>
                <a:spcPts val="1200"/>
              </a:spcAft>
            </a:pPr>
            <a:r>
              <a:rPr lang="de-DE" sz="2000" kern="100" dirty="0">
                <a:latin typeface="Arial" panose="020B0604020202020204" pitchFamily="34" charset="0"/>
                <a:ea typeface="PMingLiU" panose="02020500000000000000" pitchFamily="18" charset="-120"/>
                <a:cs typeface="Arial" panose="020B0604020202020204" pitchFamily="34" charset="0"/>
              </a:rPr>
              <a:t>Es gibt Tests, die zeigen: Bin ich bereit dafür mich beruflich zu qualifizieren? Diese Tests prüfen, ob du gut lernen kannst. </a:t>
            </a: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rPr>
              <a:t>Auf </a:t>
            </a:r>
            <a:r>
              <a:rPr lang="de-DE" sz="2000" b="1" kern="100" dirty="0">
                <a:latin typeface="Arial" panose="020B0604020202020204" pitchFamily="34" charset="0"/>
                <a:ea typeface="PMingLiU" panose="02020500000000000000" pitchFamily="18" charset="-120"/>
                <a:cs typeface="Arial" panose="020B0604020202020204" pitchFamily="34" charset="0"/>
              </a:rPr>
              <a:t>Ausbildungspark</a:t>
            </a:r>
            <a:r>
              <a:rPr lang="de-DE" sz="2000" kern="100" dirty="0">
                <a:latin typeface="Arial" panose="020B0604020202020204" pitchFamily="34" charset="0"/>
                <a:ea typeface="PMingLiU" panose="02020500000000000000" pitchFamily="18" charset="-120"/>
                <a:cs typeface="Arial" panose="020B0604020202020204" pitchFamily="34" charset="0"/>
              </a:rPr>
              <a:t> findest du unter anderem das Angebot:</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Eignungstest Umschulung</a:t>
            </a:r>
          </a:p>
          <a:p>
            <a:pPr marL="355600" indent="-342900">
              <a:lnSpc>
                <a:spcPct val="114000"/>
              </a:lnSpc>
              <a:spcBef>
                <a:spcPts val="100"/>
              </a:spcBef>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Potenzialanalyse</a:t>
            </a:r>
          </a:p>
          <a:p>
            <a:pPr marL="355600" indent="-342900">
              <a:lnSpc>
                <a:spcPct val="114000"/>
              </a:lnSpc>
              <a:spcBef>
                <a:spcPts val="100"/>
              </a:spcBef>
              <a:spcAft>
                <a:spcPts val="1200"/>
              </a:spcAft>
              <a:buFont typeface="Arial" panose="020B0604020202020204" pitchFamily="34" charset="0"/>
              <a:buChar char="•"/>
            </a:pPr>
            <a:r>
              <a:rPr lang="de-DE" sz="2000" kern="100" dirty="0">
                <a:latin typeface="Arial" panose="020B0604020202020204" pitchFamily="34" charset="0"/>
                <a:ea typeface="PMingLiU" panose="02020500000000000000" pitchFamily="18" charset="-120"/>
                <a:cs typeface="Arial" panose="020B0604020202020204" pitchFamily="34" charset="0"/>
              </a:rPr>
              <a:t>Psychologischer Test der Arbeitsagentur </a:t>
            </a: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hlinkClick r:id="rId5"/>
              </a:rPr>
              <a:t>Link zu den Online-Tests von Ausbildungspark</a:t>
            </a:r>
            <a:endParaRPr lang="de-DE" sz="2000" kern="100" dirty="0">
              <a:latin typeface="Arial" panose="020B0604020202020204" pitchFamily="34" charset="0"/>
              <a:ea typeface="PMingLiU" panose="02020500000000000000" pitchFamily="18" charset="-12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spcBef>
                <a:spcPts val="100"/>
              </a:spcBef>
            </a:pPr>
            <a:r>
              <a:rPr lang="de-DE" spc="-50" dirty="0"/>
              <a:t>Bin ich bereit für eine berufliche (Teil-)Qualifizierung?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38</a:t>
            </a:fld>
            <a:endParaRPr sz="1000" dirty="0">
              <a:latin typeface="Arial"/>
              <a:cs typeface="Arial"/>
            </a:endParaRPr>
          </a:p>
        </p:txBody>
      </p:sp>
    </p:spTree>
    <p:extLst>
      <p:ext uri="{BB962C8B-B14F-4D97-AF65-F5344CB8AC3E}">
        <p14:creationId xmlns:p14="http://schemas.microsoft.com/office/powerpoint/2010/main" val="4045587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265500" cy="242213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sz="2000" dirty="0">
                <a:latin typeface="Arial" panose="020B0604020202020204" pitchFamily="34" charset="0"/>
                <a:cs typeface="Arial" panose="020B0604020202020204" pitchFamily="34" charset="0"/>
              </a:rPr>
              <a:t>Das TAXI bestärkt Kursteilnehmende darin ihre berufsbezogenen Grundkompetenzen weiterzuentwickeln und zeigt ihnen auf welche Möglichkeiten es dazu gibt.</a:t>
            </a:r>
          </a:p>
          <a:p>
            <a:pPr>
              <a:lnSpc>
                <a:spcPct val="114000"/>
              </a:lnSpc>
              <a:spcAft>
                <a:spcPts val="1200"/>
              </a:spcAft>
            </a:pPr>
            <a:r>
              <a:rPr lang="de-DE" sz="2000" dirty="0">
                <a:latin typeface="Arial" panose="020B0604020202020204" pitchFamily="34" charset="0"/>
                <a:cs typeface="Arial" panose="020B0604020202020204" pitchFamily="34" charset="0"/>
              </a:rPr>
              <a:t>Eine Förderung kann im Fach- und Sprachunterricht stattfinden, aber auch in der grundbildungssensiblen Einzelfallbetreuung.</a:t>
            </a:r>
          </a:p>
          <a:p>
            <a:pPr>
              <a:lnSpc>
                <a:spcPct val="114000"/>
              </a:lnSpc>
            </a:pPr>
            <a:r>
              <a:rPr lang="de-DE" sz="2000" dirty="0">
                <a:latin typeface="Arial" panose="020B0604020202020204" pitchFamily="34" charset="0"/>
                <a:cs typeface="Arial" panose="020B0604020202020204" pitchFamily="34" charset="0"/>
              </a:rPr>
              <a:t>Die Kursteilnehmenden erfahren zudem wie sie selbst mithilfe von Online-Lernangeboten ihre Grundkompetenzen verbessern können.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3. Schritt: Grundkompetenzen entwickeln </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39</a:t>
            </a:fld>
            <a:endParaRPr sz="1000" dirty="0">
              <a:latin typeface="Arial"/>
              <a:cs typeface="Arial"/>
            </a:endParaRPr>
          </a:p>
        </p:txBody>
      </p:sp>
    </p:spTree>
    <p:extLst>
      <p:ext uri="{BB962C8B-B14F-4D97-AF65-F5344CB8AC3E}">
        <p14:creationId xmlns:p14="http://schemas.microsoft.com/office/powerpoint/2010/main" val="471722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12" name="Grafik 11">
            <a:extLst>
              <a:ext uri="{FF2B5EF4-FFF2-40B4-BE49-F238E27FC236}">
                <a16:creationId xmlns:a16="http://schemas.microsoft.com/office/drawing/2014/main" id="{190E1C93-C34D-4969-91B2-C8B4E8AC50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10978" y="3940453"/>
            <a:ext cx="5334835" cy="2883093"/>
          </a:xfrm>
          <a:prstGeom prst="rect">
            <a:avLst/>
          </a:prstGeom>
        </p:spPr>
      </p:pic>
      <p:pic>
        <p:nvPicPr>
          <p:cNvPr id="14" name="Grafik 13" descr="Link zum Google Play Store und zur Lea.App: https://play.google.com/store/apps/details?id=com.testCompany.leaonline&amp;pli=1">
            <a:extLst>
              <a:ext uri="{FF2B5EF4-FFF2-40B4-BE49-F238E27FC236}">
                <a16:creationId xmlns:a16="http://schemas.microsoft.com/office/drawing/2014/main" id="{C9DA83F1-9FDE-476D-A5FB-398ECB3B8083}"/>
              </a:ext>
            </a:extLst>
          </p:cNvPr>
          <p:cNvPicPr>
            <a:picLocks noChangeAspect="1"/>
          </p:cNvPicPr>
          <p:nvPr/>
        </p:nvPicPr>
        <p:blipFill>
          <a:blip r:embed="rId4"/>
          <a:stretch>
            <a:fillRect/>
          </a:stretch>
        </p:blipFill>
        <p:spPr>
          <a:xfrm>
            <a:off x="10293092" y="3669876"/>
            <a:ext cx="1517908" cy="1517908"/>
          </a:xfrm>
          <a:prstGeom prst="rect">
            <a:avLst/>
          </a:prstGeom>
        </p:spPr>
      </p:pic>
      <p:pic>
        <p:nvPicPr>
          <p:cNvPr id="8" name="Grafik 7">
            <a:extLst>
              <a:ext uri="{FF2B5EF4-FFF2-40B4-BE49-F238E27FC236}">
                <a16:creationId xmlns:a16="http://schemas.microsoft.com/office/drawing/2014/main" id="{24BD8577-E03D-4C53-9D05-D0DD713C9D4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20845" y="3957722"/>
            <a:ext cx="5334000" cy="2883093"/>
          </a:xfrm>
          <a:prstGeom prst="rect">
            <a:avLst/>
          </a:prstGeom>
        </p:spPr>
      </p:pic>
      <p:pic>
        <p:nvPicPr>
          <p:cNvPr id="10" name="Grafik 9" descr="Link zur Übersichtseite von lea.online der Universität Bremen mit Infos zur App: https://blogs.uni-bremen.de/leaonline/anwendungen/lernapp">
            <a:extLst>
              <a:ext uri="{FF2B5EF4-FFF2-40B4-BE49-F238E27FC236}">
                <a16:creationId xmlns:a16="http://schemas.microsoft.com/office/drawing/2014/main" id="{8F8DF09B-0616-485C-BB41-5982F2BFA19A}"/>
              </a:ext>
            </a:extLst>
          </p:cNvPr>
          <p:cNvPicPr>
            <a:picLocks noChangeAspect="1"/>
          </p:cNvPicPr>
          <p:nvPr/>
        </p:nvPicPr>
        <p:blipFill>
          <a:blip r:embed="rId6"/>
          <a:stretch>
            <a:fillRect/>
          </a:stretch>
        </p:blipFill>
        <p:spPr>
          <a:xfrm>
            <a:off x="4953000" y="3669876"/>
            <a:ext cx="1511067" cy="1511067"/>
          </a:xfrm>
          <a:prstGeom prst="rect">
            <a:avLst/>
          </a:prstGeom>
        </p:spPr>
      </p:pic>
      <p:sp>
        <p:nvSpPr>
          <p:cNvPr id="2" name="object 2"/>
          <p:cNvSpPr txBox="1"/>
          <p:nvPr/>
        </p:nvSpPr>
        <p:spPr>
          <a:xfrm>
            <a:off x="707298" y="2362200"/>
            <a:ext cx="11179902" cy="1578253"/>
          </a:xfrm>
          <a:prstGeom prst="rect">
            <a:avLst/>
          </a:prstGeom>
        </p:spPr>
        <p:txBody>
          <a:bodyPr vert="horz" wrap="square" lIns="0" tIns="12700" rIns="0" bIns="0" rtlCol="0">
            <a:spAutoFit/>
          </a:bodyPr>
          <a:lstStyle>
            <a:defPPr>
              <a:defRPr kern="0"/>
            </a:defPPr>
            <a:lvl1pPr marL="12700">
              <a:spcBef>
                <a:spcPts val="100"/>
              </a:spcBef>
              <a:defRPr sz="2000" kern="100">
                <a:latin typeface="Aptos"/>
                <a:ea typeface="PMingLiU" panose="02020500000000000000" pitchFamily="18" charset="-120"/>
                <a:cs typeface="Times New Roman" panose="02020603050405020304" pitchFamily="18" charset="0"/>
              </a:defRPr>
            </a:lvl1pPr>
          </a:lstStyle>
          <a:p>
            <a:pPr>
              <a:lnSpc>
                <a:spcPct val="114000"/>
              </a:lnSpc>
            </a:pPr>
            <a:r>
              <a:rPr lang="de-DE" sz="1800" dirty="0">
                <a:latin typeface="Arial" panose="020B0604020202020204" pitchFamily="34" charset="0"/>
                <a:cs typeface="Arial" panose="020B0604020202020204" pitchFamily="34" charset="0"/>
              </a:rPr>
              <a:t>Mit der lea.App (</a:t>
            </a:r>
            <a:r>
              <a:rPr lang="de-DE" sz="1800" dirty="0">
                <a:latin typeface="Arial" panose="020B0604020202020204" pitchFamily="34" charset="0"/>
                <a:cs typeface="Arial" panose="020B0604020202020204" pitchFamily="34" charset="0"/>
                <a:hlinkClick r:id="rId7"/>
              </a:rPr>
              <a:t>Übersichtsseite zur App</a:t>
            </a:r>
            <a:r>
              <a:rPr lang="de-DE" sz="1800" dirty="0">
                <a:latin typeface="Arial" panose="020B0604020202020204" pitchFamily="34" charset="0"/>
                <a:cs typeface="Arial" panose="020B0604020202020204" pitchFamily="34" charset="0"/>
              </a:rPr>
              <a:t>) kannst du eigenständig besser Lesen, Schreiben und Rechnen lernen. </a:t>
            </a:r>
          </a:p>
          <a:p>
            <a:pPr>
              <a:lnSpc>
                <a:spcPct val="114000"/>
              </a:lnSpc>
            </a:pPr>
            <a:r>
              <a:rPr lang="de-DE" sz="1800" dirty="0">
                <a:latin typeface="Arial" panose="020B0604020202020204" pitchFamily="34" charset="0"/>
                <a:cs typeface="Arial" panose="020B0604020202020204" pitchFamily="34" charset="0"/>
              </a:rPr>
              <a:t>Die lea.App (</a:t>
            </a:r>
            <a:r>
              <a:rPr lang="de-DE" sz="1800" dirty="0">
                <a:latin typeface="Arial" panose="020B0604020202020204" pitchFamily="34" charset="0"/>
                <a:cs typeface="Arial" panose="020B0604020202020204" pitchFamily="34" charset="0"/>
                <a:hlinkClick r:id="rId8"/>
              </a:rPr>
              <a:t>zum Google Play Store</a:t>
            </a:r>
            <a:r>
              <a:rPr lang="de-DE" sz="1800" dirty="0">
                <a:latin typeface="Arial" panose="020B0604020202020204" pitchFamily="34" charset="0"/>
                <a:cs typeface="Arial" panose="020B0604020202020204" pitchFamily="34" charset="0"/>
              </a:rPr>
              <a:t>) bietet viele interessante Aufgaben aus den Bereichen Pflege, Technik und Lebensmittelgewerbe. Hier bekommst du Einblicke in die Berufe und verbesserst gleichzeitig deine Kompetenzen.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Mit der </a:t>
            </a:r>
            <a:r>
              <a:rPr lang="de-DE" spc="-50" dirty="0" err="1"/>
              <a:t>lea.App</a:t>
            </a:r>
            <a:r>
              <a:rPr lang="de-DE" spc="-50" dirty="0"/>
              <a:t> besser Lesen, Schreiben und Rechnen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9"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40</a:t>
            </a:fld>
            <a:endParaRPr sz="1000" dirty="0">
              <a:latin typeface="Arial"/>
              <a:cs typeface="Arial"/>
            </a:endParaRPr>
          </a:p>
        </p:txBody>
      </p:sp>
    </p:spTree>
    <p:extLst>
      <p:ext uri="{BB962C8B-B14F-4D97-AF65-F5344CB8AC3E}">
        <p14:creationId xmlns:p14="http://schemas.microsoft.com/office/powerpoint/2010/main" val="104415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21C1B59-8DD5-4B96-A237-B98187123A5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5334000"/>
            <a:ext cx="3600000" cy="1424421"/>
          </a:xfrm>
          <a:prstGeom prst="rect">
            <a:avLst/>
          </a:prstGeom>
        </p:spPr>
      </p:pic>
      <p:sp>
        <p:nvSpPr>
          <p:cNvPr id="2" name="Titel 1">
            <a:extLst>
              <a:ext uri="{FF2B5EF4-FFF2-40B4-BE49-F238E27FC236}">
                <a16:creationId xmlns:a16="http://schemas.microsoft.com/office/drawing/2014/main" id="{DEBB8CA4-6083-4422-828B-4696DC6FAE75}"/>
              </a:ext>
            </a:extLst>
          </p:cNvPr>
          <p:cNvSpPr>
            <a:spLocks noGrp="1"/>
          </p:cNvSpPr>
          <p:nvPr>
            <p:ph type="title" idx="4294967295"/>
          </p:nvPr>
        </p:nvSpPr>
        <p:spPr>
          <a:xfrm>
            <a:off x="1600200" y="762000"/>
            <a:ext cx="8991599" cy="461665"/>
          </a:xfrm>
        </p:spPr>
        <p:txBody>
          <a:bodyPr/>
          <a:lstStyle/>
          <a:p>
            <a:r>
              <a:rPr lang="de-DE" dirty="0"/>
              <a:t>Verbundpartner Projekt </a:t>
            </a:r>
            <a:r>
              <a:rPr lang="de-DE" dirty="0" err="1"/>
              <a:t>AoG</a:t>
            </a:r>
            <a:r>
              <a:rPr lang="de-DE" dirty="0"/>
              <a:t>-plus-TQ</a:t>
            </a:r>
          </a:p>
        </p:txBody>
      </p:sp>
    </p:spTree>
    <p:extLst>
      <p:ext uri="{BB962C8B-B14F-4D97-AF65-F5344CB8AC3E}">
        <p14:creationId xmlns:p14="http://schemas.microsoft.com/office/powerpoint/2010/main" val="607023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3730</Words>
  <Application>Microsoft Office PowerPoint</Application>
  <PresentationFormat>Breitbild</PresentationFormat>
  <Paragraphs>403</Paragraphs>
  <Slides>41</Slides>
  <Notes>32</Notes>
  <HiddenSlides>14</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41</vt:i4>
      </vt:variant>
    </vt:vector>
  </HeadingPairs>
  <TitlesOfParts>
    <vt:vector size="47" baseType="lpstr">
      <vt:lpstr>Aptos</vt:lpstr>
      <vt:lpstr>Arial</vt:lpstr>
      <vt:lpstr>Calibri</vt:lpstr>
      <vt:lpstr>Franklin Gothic Book</vt:lpstr>
      <vt:lpstr>Palatino Linotype</vt:lpstr>
      <vt:lpstr>Office Theme</vt:lpstr>
      <vt:lpstr>Grundkompetenzen im Fokus</vt:lpstr>
      <vt:lpstr>Kurzbeschreibung</vt:lpstr>
      <vt:lpstr>Vorgehen</vt:lpstr>
      <vt:lpstr>Fit für die Arbeit und den Beruf!</vt:lpstr>
      <vt:lpstr>1. Schritt: Grundkompetenzen im Beruf</vt:lpstr>
      <vt:lpstr>Was muss ich bei der Arbeit können?</vt:lpstr>
      <vt:lpstr>Grundkompetenz</vt:lpstr>
      <vt:lpstr>Kompetenzkarte: Arbeiten am PC</vt:lpstr>
      <vt:lpstr>Arbeiten am PC</vt:lpstr>
      <vt:lpstr>Beispielaufgabe: Umgang mit digitalen Anforderungen</vt:lpstr>
      <vt:lpstr>Kompetenzkarte: Mathematik- und Rechenfähigkeit</vt:lpstr>
      <vt:lpstr>Mathematik- und Rechenfähigkeit</vt:lpstr>
      <vt:lpstr>Beispielaufgabe: Rechnen</vt:lpstr>
      <vt:lpstr>Kompetenzkarte: Schreibkompetenz</vt:lpstr>
      <vt:lpstr>Schreibkompetenz</vt:lpstr>
      <vt:lpstr>Beispielaufgabe: Schreiben</vt:lpstr>
      <vt:lpstr>Beispielaufgabe: Lesen und Verstehen</vt:lpstr>
      <vt:lpstr>Soziale Kompetenz</vt:lpstr>
      <vt:lpstr>Kompetenzkarte: Kommunikationsfähigkeit</vt:lpstr>
      <vt:lpstr>Kommunikationsfähigkeit</vt:lpstr>
      <vt:lpstr>Beispielaufgabe: Sprechen</vt:lpstr>
      <vt:lpstr>Kompetenzkarte: Teamfähigkeit</vt:lpstr>
      <vt:lpstr>Teamfähigkeit</vt:lpstr>
      <vt:lpstr>Beispielaufgabe: Kooperation und Selbstorganisation</vt:lpstr>
      <vt:lpstr>Personale Kompetenz</vt:lpstr>
      <vt:lpstr>Kompetenzkarte: Lernbereitschaft</vt:lpstr>
      <vt:lpstr>Lernbereitschaft</vt:lpstr>
      <vt:lpstr>Beispielaufgabe: Lernen</vt:lpstr>
      <vt:lpstr>Kompetenzkarte: Motivation und Leistungsbereitschaft</vt:lpstr>
      <vt:lpstr>Motivation und Leistungsbereitschaft</vt:lpstr>
      <vt:lpstr>Beispielaufgabe: Motivation und Selbstvertrauen</vt:lpstr>
      <vt:lpstr>Beispielaufgabe: Regeln im Arbeitsleben</vt:lpstr>
      <vt:lpstr>Eigene Beispielaufgaben mit einem KI-Agenten generieren</vt:lpstr>
      <vt:lpstr>2. Schritt: Selbsteinschätzung und -testung</vt:lpstr>
      <vt:lpstr>Online-Testumgebung otu.lea</vt:lpstr>
      <vt:lpstr>Ich teste mich selbst und erkenne was ich kann!</vt:lpstr>
      <vt:lpstr>Online-Tests für den Beruf</vt:lpstr>
      <vt:lpstr>Bin ich bereit für eine berufliche (Teil-)Qualifizierung?</vt:lpstr>
      <vt:lpstr>3. Schritt: Grundkompetenzen entwickeln </vt:lpstr>
      <vt:lpstr>Mit der lea.App besser Lesen, Schreiben und Rechnen</vt:lpstr>
      <vt:lpstr>Verbundpartner Projekt AoG-plus-TQ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Unterrichtsleitfaden: Grundkompetenzen im Fokus</dc:title>
  <dc:creator>Biallahs, Svenja</dc:creator>
  <cp:lastModifiedBy>Schmitt, Melanie</cp:lastModifiedBy>
  <cp:revision>342</cp:revision>
  <dcterms:created xsi:type="dcterms:W3CDTF">2025-02-03T15:45:31Z</dcterms:created>
  <dcterms:modified xsi:type="dcterms:W3CDTF">2026-04-15T10:01:00Z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2025-02-03T00:00:00Z</vt:filetime>
  </property>
  <property fmtid="{D5CDD505-2E9C-101B-9397-08002B2CF9AE}" pid="3" name="Creator">
    <vt:lpwstr>Adobe InDesign 20.1 (Macintosh)</vt:lpwstr>
  </property>
  <property fmtid="{D5CDD505-2E9C-101B-9397-08002B2CF9AE}" pid="4" name="LastSaved">
    <vt:filetime>2025-02-03T00:00:00Z</vt:filetime>
  </property>
  <property fmtid="{D5CDD505-2E9C-101B-9397-08002B2CF9AE}" pid="5" name="Producer">
    <vt:lpwstr>Adobe PDF Library 17.0</vt:lpwstr>
  </property>
</Properties>
</file>