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7"/>
  </p:notesMasterIdLst>
  <p:sldIdLst>
    <p:sldId id="256" r:id="rId2"/>
    <p:sldId id="277" r:id="rId3"/>
    <p:sldId id="269" r:id="rId4"/>
    <p:sldId id="278" r:id="rId5"/>
    <p:sldId id="265" r:id="rId6"/>
    <p:sldId id="264" r:id="rId7"/>
    <p:sldId id="263" r:id="rId8"/>
    <p:sldId id="646" r:id="rId9"/>
    <p:sldId id="271" r:id="rId10"/>
    <p:sldId id="274" r:id="rId11"/>
    <p:sldId id="613" r:id="rId12"/>
    <p:sldId id="678" r:id="rId13"/>
    <p:sldId id="267" r:id="rId14"/>
    <p:sldId id="670" r:id="rId15"/>
    <p:sldId id="293" r:id="rId16"/>
    <p:sldId id="671" r:id="rId17"/>
    <p:sldId id="292" r:id="rId18"/>
    <p:sldId id="718" r:id="rId19"/>
    <p:sldId id="289" r:id="rId20"/>
    <p:sldId id="720" r:id="rId21"/>
    <p:sldId id="268" r:id="rId22"/>
    <p:sldId id="721" r:id="rId23"/>
    <p:sldId id="288" r:id="rId24"/>
    <p:sldId id="722" r:id="rId25"/>
    <p:sldId id="291" r:id="rId26"/>
    <p:sldId id="723" r:id="rId27"/>
    <p:sldId id="279" r:id="rId28"/>
    <p:sldId id="280" r:id="rId29"/>
    <p:sldId id="677" r:id="rId30"/>
    <p:sldId id="282" r:id="rId31"/>
    <p:sldId id="622" r:id="rId32"/>
    <p:sldId id="616" r:id="rId33"/>
    <p:sldId id="617" r:id="rId34"/>
    <p:sldId id="618" r:id="rId35"/>
    <p:sldId id="619" r:id="rId36"/>
    <p:sldId id="620" r:id="rId37"/>
    <p:sldId id="621" r:id="rId38"/>
    <p:sldId id="651" r:id="rId39"/>
    <p:sldId id="652" r:id="rId40"/>
    <p:sldId id="653" r:id="rId41"/>
    <p:sldId id="654" r:id="rId42"/>
    <p:sldId id="655" r:id="rId43"/>
    <p:sldId id="656" r:id="rId44"/>
    <p:sldId id="657" r:id="rId45"/>
    <p:sldId id="658" r:id="rId46"/>
    <p:sldId id="659" r:id="rId47"/>
    <p:sldId id="660" r:id="rId48"/>
    <p:sldId id="661" r:id="rId49"/>
    <p:sldId id="662" r:id="rId50"/>
    <p:sldId id="663" r:id="rId51"/>
    <p:sldId id="664" r:id="rId52"/>
    <p:sldId id="665" r:id="rId53"/>
    <p:sldId id="666" r:id="rId54"/>
    <p:sldId id="667" r:id="rId55"/>
    <p:sldId id="668" r:id="rId56"/>
    <p:sldId id="689" r:id="rId57"/>
    <p:sldId id="648" r:id="rId58"/>
    <p:sldId id="590" r:id="rId59"/>
    <p:sldId id="591" r:id="rId60"/>
    <p:sldId id="681" r:id="rId61"/>
    <p:sldId id="682" r:id="rId62"/>
    <p:sldId id="598" r:id="rId63"/>
    <p:sldId id="683" r:id="rId64"/>
    <p:sldId id="363" r:id="rId65"/>
    <p:sldId id="684" r:id="rId66"/>
    <p:sldId id="297" r:id="rId67"/>
    <p:sldId id="679" r:id="rId68"/>
    <p:sldId id="329" r:id="rId69"/>
    <p:sldId id="685" r:id="rId70"/>
    <p:sldId id="392" r:id="rId71"/>
    <p:sldId id="686" r:id="rId72"/>
    <p:sldId id="698" r:id="rId73"/>
    <p:sldId id="680" r:id="rId74"/>
    <p:sldId id="695" r:id="rId75"/>
    <p:sldId id="700" r:id="rId76"/>
    <p:sldId id="697" r:id="rId77"/>
    <p:sldId id="701" r:id="rId78"/>
    <p:sldId id="696" r:id="rId79"/>
    <p:sldId id="702" r:id="rId80"/>
    <p:sldId id="345" r:id="rId81"/>
    <p:sldId id="703" r:id="rId82"/>
    <p:sldId id="694" r:id="rId83"/>
    <p:sldId id="704" r:id="rId84"/>
    <p:sldId id="693" r:id="rId85"/>
    <p:sldId id="687" r:id="rId86"/>
    <p:sldId id="347" r:id="rId87"/>
    <p:sldId id="688" r:id="rId88"/>
    <p:sldId id="349" r:id="rId89"/>
    <p:sldId id="705" r:id="rId90"/>
    <p:sldId id="691" r:id="rId91"/>
    <p:sldId id="706" r:id="rId92"/>
    <p:sldId id="692" r:id="rId93"/>
    <p:sldId id="707" r:id="rId94"/>
    <p:sldId id="699" r:id="rId95"/>
    <p:sldId id="409" r:id="rId96"/>
    <p:sldId id="709" r:id="rId97"/>
    <p:sldId id="708" r:id="rId98"/>
    <p:sldId id="710" r:id="rId99"/>
    <p:sldId id="711" r:id="rId100"/>
    <p:sldId id="712" r:id="rId101"/>
    <p:sldId id="713" r:id="rId102"/>
    <p:sldId id="714" r:id="rId103"/>
    <p:sldId id="715" r:id="rId104"/>
    <p:sldId id="716" r:id="rId105"/>
    <p:sldId id="717" r:id="rId106"/>
    <p:sldId id="690" r:id="rId107"/>
    <p:sldId id="284" r:id="rId108"/>
    <p:sldId id="626" r:id="rId109"/>
    <p:sldId id="624" r:id="rId110"/>
    <p:sldId id="296" r:id="rId111"/>
    <p:sldId id="724" r:id="rId112"/>
    <p:sldId id="725" r:id="rId113"/>
    <p:sldId id="726" r:id="rId114"/>
    <p:sldId id="634" r:id="rId115"/>
    <p:sldId id="630" r:id="rId116"/>
    <p:sldId id="636" r:id="rId117"/>
    <p:sldId id="589" r:id="rId118"/>
    <p:sldId id="649" r:id="rId119"/>
    <p:sldId id="261" r:id="rId120"/>
    <p:sldId id="640" r:id="rId121"/>
    <p:sldId id="641" r:id="rId122"/>
    <p:sldId id="614" r:id="rId123"/>
    <p:sldId id="650" r:id="rId124"/>
    <p:sldId id="639" r:id="rId125"/>
    <p:sldId id="262" r:id="rId126"/>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chmitt, Melanie" initials="SM" lastIdx="17" clrIdx="0">
    <p:extLst>
      <p:ext uri="{19B8F6BF-5375-455C-9EA6-DF929625EA0E}">
        <p15:presenceInfo xmlns:p15="http://schemas.microsoft.com/office/powerpoint/2012/main" userId="S-1-5-21-1644758697-150128365-4257268962-1128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35353"/>
    <a:srgbClr val="B0D199"/>
    <a:srgbClr val="FFF14E"/>
    <a:srgbClr val="A0D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4" autoAdjust="0"/>
    <p:restoredTop sz="59717" autoAdjust="0"/>
  </p:normalViewPr>
  <p:slideViewPr>
    <p:cSldViewPr>
      <p:cViewPr varScale="1">
        <p:scale>
          <a:sx n="68" d="100"/>
          <a:sy n="68" d="100"/>
        </p:scale>
        <p:origin x="1494" y="60"/>
      </p:cViewPr>
      <p:guideLst>
        <p:guide orient="horz" pos="2880"/>
        <p:guide pos="2160"/>
      </p:guideLst>
    </p:cSldViewPr>
  </p:slideViewPr>
  <p:outlineViewPr>
    <p:cViewPr>
      <p:scale>
        <a:sx n="33" d="100"/>
        <a:sy n="33" d="100"/>
      </p:scale>
      <p:origin x="0" y="0"/>
    </p:cViewPr>
  </p:outlineViewPr>
  <p:notesTextViewPr>
    <p:cViewPr>
      <p:scale>
        <a:sx n="200" d="100"/>
        <a:sy n="200" d="100"/>
      </p:scale>
      <p:origin x="0" y="0"/>
    </p:cViewPr>
  </p:notesTextViewPr>
  <p:notesViewPr>
    <p:cSldViewPr>
      <p:cViewPr varScale="1">
        <p:scale>
          <a:sx n="114" d="100"/>
          <a:sy n="114" d="100"/>
        </p:scale>
        <p:origin x="1350" y="10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commentAuthors" Target="commentAuthor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7B1C69C1-8014-4CFB-ACAC-D0D28F3F9C46}" type="datetimeFigureOut">
              <a:rPr lang="de-DE" smtClean="0"/>
              <a:t>21.04.2026</a:t>
            </a:fld>
            <a:endParaRPr lang="de-DE"/>
          </a:p>
        </p:txBody>
      </p:sp>
      <p:sp>
        <p:nvSpPr>
          <p:cNvPr id="4" name="Folienbildplatzhalt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3C4D9B56-AACA-46E6-8278-8097CE781EA2}" type="slidenum">
              <a:rPr lang="de-DE" smtClean="0"/>
              <a:t>‹Nr.›</a:t>
            </a:fld>
            <a:endParaRPr lang="de-DE"/>
          </a:p>
        </p:txBody>
      </p:sp>
    </p:spTree>
    <p:extLst>
      <p:ext uri="{BB962C8B-B14F-4D97-AF65-F5344CB8AC3E}">
        <p14:creationId xmlns:p14="http://schemas.microsoft.com/office/powerpoint/2010/main" val="2457036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bertelsmann-stiftung.de/de/unsere-projekte/aufstieg-durch-kompetenzen/projektthemen/kompetenz-und-berufekarten-neu"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meine-berufserfahrung.de/"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2</a:t>
            </a:fld>
            <a:endParaRPr lang="de-DE"/>
          </a:p>
        </p:txBody>
      </p:sp>
    </p:spTree>
    <p:extLst>
      <p:ext uri="{BB962C8B-B14F-4D97-AF65-F5344CB8AC3E}">
        <p14:creationId xmlns:p14="http://schemas.microsoft.com/office/powerpoint/2010/main" val="4207395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15000"/>
              </a:lnSpc>
              <a:spcAft>
                <a:spcPts val="800"/>
              </a:spcAft>
              <a:tabLst>
                <a:tab pos="1157605" algn="l"/>
              </a:tabLst>
            </a:pPr>
            <a:r>
              <a:rPr lang="de-DE" sz="1800" kern="100" dirty="0">
                <a:effectLst/>
                <a:latin typeface="Aptos"/>
                <a:ea typeface="PMingLiU" panose="02020500000000000000" pitchFamily="18" charset="-120"/>
                <a:cs typeface="Times New Roman" panose="02020603050405020304" pitchFamily="18" charset="0"/>
              </a:rPr>
              <a:t>Das Bewerbungsspiel ist rund um die </a:t>
            </a:r>
            <a:r>
              <a:rPr lang="de-DE" sz="1800" b="1" kern="100" dirty="0">
                <a:effectLst/>
                <a:latin typeface="Aptos"/>
                <a:ea typeface="PMingLiU" panose="02020500000000000000" pitchFamily="18" charset="-120"/>
                <a:cs typeface="Times New Roman" panose="02020603050405020304" pitchFamily="18" charset="0"/>
              </a:rPr>
              <a:t>Kompetenz- und </a:t>
            </a:r>
            <a:r>
              <a:rPr lang="de-DE" sz="1800" b="1" kern="100" dirty="0" err="1">
                <a:effectLst/>
                <a:latin typeface="Aptos"/>
                <a:ea typeface="PMingLiU" panose="02020500000000000000" pitchFamily="18" charset="-120"/>
                <a:cs typeface="Times New Roman" panose="02020603050405020304" pitchFamily="18" charset="0"/>
              </a:rPr>
              <a:t>Berufekarten</a:t>
            </a:r>
            <a:r>
              <a:rPr lang="de-DE" sz="1800" b="1" kern="100" dirty="0">
                <a:effectLst/>
                <a:latin typeface="Aptos"/>
                <a:ea typeface="PMingLiU" panose="02020500000000000000" pitchFamily="18" charset="-120"/>
                <a:cs typeface="Times New Roman" panose="02020603050405020304" pitchFamily="18" charset="0"/>
              </a:rPr>
              <a:t> </a:t>
            </a:r>
            <a:r>
              <a:rPr lang="de-DE" sz="1800" kern="100" dirty="0">
                <a:effectLst/>
                <a:latin typeface="Aptos"/>
                <a:ea typeface="PMingLiU" panose="02020500000000000000" pitchFamily="18" charset="-120"/>
                <a:cs typeface="Times New Roman" panose="02020603050405020304" pitchFamily="18" charset="0"/>
              </a:rPr>
              <a:t>der Bertelsmann Stiftung konzipiert. Die beiden Kartensets sind ein erprobtes Verfahren aus der Berufs- und Migrationsberatung. Sie sind in einfacher Sprache verfasst und bebildert. Dadurch sollten sie sich auch bei Personen mit Grundbildungsbedarf gut einsetzen lassen. Mithilfe der </a:t>
            </a:r>
            <a:r>
              <a:rPr lang="de-DE" sz="1800" kern="100" dirty="0" err="1">
                <a:effectLst/>
                <a:latin typeface="Aptos"/>
                <a:ea typeface="PMingLiU" panose="02020500000000000000" pitchFamily="18" charset="-120"/>
                <a:cs typeface="Times New Roman" panose="02020603050405020304" pitchFamily="18" charset="0"/>
              </a:rPr>
              <a:t>Berufekarten</a:t>
            </a:r>
            <a:r>
              <a:rPr lang="de-DE" sz="1800" kern="100" dirty="0">
                <a:effectLst/>
                <a:latin typeface="Aptos"/>
                <a:ea typeface="PMingLiU" panose="02020500000000000000" pitchFamily="18" charset="-120"/>
                <a:cs typeface="Times New Roman" panose="02020603050405020304" pitchFamily="18" charset="0"/>
              </a:rPr>
              <a:t> können Kursteilenehmende ihre beruflichen Kenntnisse, Erfahrungen und Präferenzen reflektieren. Die Kompetenzkarten helfen ihnen dabei ihr eigenes Kompetenzprofil zu erstellen.</a:t>
            </a:r>
          </a:p>
          <a:p>
            <a:pPr>
              <a:lnSpc>
                <a:spcPct val="115000"/>
              </a:lnSpc>
              <a:spcAft>
                <a:spcPts val="800"/>
              </a:spcAft>
              <a:tabLst>
                <a:tab pos="1157605" algn="l"/>
              </a:tabLst>
            </a:pPr>
            <a:endParaRPr lang="de-DE" sz="1800" kern="100" dirty="0">
              <a:effectLst/>
              <a:latin typeface="Aptos"/>
              <a:ea typeface="PMingLiU" panose="02020500000000000000" pitchFamily="18" charset="-120"/>
              <a:cs typeface="Times New Roman" panose="02020603050405020304" pitchFamily="18" charset="0"/>
            </a:endParaRPr>
          </a:p>
          <a:p>
            <a:pPr>
              <a:lnSpc>
                <a:spcPct val="115000"/>
              </a:lnSpc>
              <a:spcAft>
                <a:spcPts val="800"/>
              </a:spcAft>
              <a:tabLst>
                <a:tab pos="1157605" algn="l"/>
              </a:tabLst>
            </a:pPr>
            <a:r>
              <a:rPr lang="de-DE" sz="1800" b="1" u="none" kern="100" dirty="0">
                <a:effectLst/>
                <a:latin typeface="Aptos"/>
                <a:ea typeface="PMingLiU" panose="02020500000000000000" pitchFamily="18" charset="-120"/>
                <a:cs typeface="Times New Roman" panose="02020603050405020304" pitchFamily="18" charset="0"/>
              </a:rPr>
              <a:t>Link zum kostenfreien Download: </a:t>
            </a:r>
            <a:r>
              <a:rPr lang="de-DE" sz="1800" u="sng" kern="100" dirty="0">
                <a:solidFill>
                  <a:srgbClr val="467886"/>
                </a:solidFill>
                <a:effectLst/>
                <a:latin typeface="Aptos"/>
                <a:ea typeface="PMingLiU" panose="02020500000000000000" pitchFamily="18" charset="-120"/>
                <a:cs typeface="Times New Roman" panose="02020603050405020304" pitchFamily="18" charset="0"/>
                <a:hlinkClick r:id="rId3"/>
              </a:rPr>
              <a:t>https://www.bertelsmann-stiftung.de/de/unsere-projekte/aufstieg-durch-kompetenzen/projektthemen/kompetenz-und-berufekarten-neu</a:t>
            </a:r>
            <a:endParaRPr lang="de-DE" sz="1800" kern="100" dirty="0">
              <a:effectLst/>
              <a:latin typeface="Aptos"/>
              <a:ea typeface="PMingLiU" panose="02020500000000000000" pitchFamily="18" charset="-120"/>
              <a:cs typeface="Times New Roman" panose="02020603050405020304" pitchFamily="18" charset="0"/>
            </a:endParaRPr>
          </a:p>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3</a:t>
            </a:fld>
            <a:endParaRPr lang="de-DE"/>
          </a:p>
        </p:txBody>
      </p:sp>
    </p:spTree>
    <p:extLst>
      <p:ext uri="{BB962C8B-B14F-4D97-AF65-F5344CB8AC3E}">
        <p14:creationId xmlns:p14="http://schemas.microsoft.com/office/powerpoint/2010/main" val="1019519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Das Bewerbungsspiel sollte möglichst bereits zum Kursstart erstmals eingesetzt werden, um den Förderbedarf der Kursteilnehmenden sichtbar zu machen. Ein weiterer Einsatz bietet sich im Kursverlauf in Vorbereitung auf betriebliche Lernphasen oder als Unterstützung beim Übergang in Beschäftigung an.</a:t>
            </a:r>
          </a:p>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4</a:t>
            </a:fld>
            <a:endParaRPr lang="de-DE"/>
          </a:p>
        </p:txBody>
      </p:sp>
    </p:spTree>
    <p:extLst>
      <p:ext uri="{BB962C8B-B14F-4D97-AF65-F5344CB8AC3E}">
        <p14:creationId xmlns:p14="http://schemas.microsoft.com/office/powerpoint/2010/main" val="2302096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pc="-50" dirty="0"/>
              <a:t>1. Schritt: Mögliche/r Zielberuf/e?</a:t>
            </a:r>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8</a:t>
            </a:fld>
            <a:endParaRPr lang="de-DE"/>
          </a:p>
        </p:txBody>
      </p:sp>
    </p:spTree>
    <p:extLst>
      <p:ext uri="{BB962C8B-B14F-4D97-AF65-F5344CB8AC3E}">
        <p14:creationId xmlns:p14="http://schemas.microsoft.com/office/powerpoint/2010/main" val="2548058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15000"/>
              </a:lnSpc>
              <a:spcAft>
                <a:spcPts val="800"/>
              </a:spcAft>
              <a:tabLst>
                <a:tab pos="676910" algn="l"/>
              </a:tabLst>
            </a:pPr>
            <a:r>
              <a:rPr lang="de-DE" sz="1800" kern="100" dirty="0">
                <a:effectLst/>
                <a:latin typeface="Aptos"/>
                <a:ea typeface="PMingLiU" panose="02020500000000000000" pitchFamily="18" charset="-120"/>
                <a:cs typeface="Times New Roman" panose="02020603050405020304" pitchFamily="18" charset="0"/>
              </a:rPr>
              <a:t>Alternativ können berufliche Vorerfahrungen auch mithilfe des Online-Tests „Meine Berufserfahrung“ der Bertelsmann Stiftung geklärt werden. Er dient dazu, die individuellen Kompetenzen und Erfahrungen der Teilnehmenden im Hinblick auf ihren bisherigen Beruf zu ermitteln. Die webbasierte, bildgestützte Selbsteinschätzung ist in sechs Sprachen verfügbar und dauert circa fünf Minuten.</a:t>
            </a:r>
          </a:p>
          <a:p>
            <a:pPr>
              <a:lnSpc>
                <a:spcPct val="115000"/>
              </a:lnSpc>
              <a:spcAft>
                <a:spcPts val="800"/>
              </a:spcAft>
              <a:tabLst>
                <a:tab pos="676910" algn="l"/>
              </a:tabLst>
            </a:pPr>
            <a:endParaRPr lang="de-DE" sz="1800" kern="100" dirty="0">
              <a:effectLst/>
              <a:latin typeface="Aptos"/>
              <a:ea typeface="PMingLiU" panose="02020500000000000000" pitchFamily="18" charset="-120"/>
              <a:cs typeface="Times New Roman" panose="02020603050405020304" pitchFamily="18" charset="0"/>
            </a:endParaRPr>
          </a:p>
          <a:p>
            <a:pPr>
              <a:lnSpc>
                <a:spcPct val="115000"/>
              </a:lnSpc>
              <a:spcAft>
                <a:spcPts val="800"/>
              </a:spcAft>
              <a:tabLst>
                <a:tab pos="1157605" algn="l"/>
              </a:tabLst>
            </a:pPr>
            <a:r>
              <a:rPr lang="de-DE" sz="1800" kern="100" dirty="0">
                <a:effectLst/>
                <a:latin typeface="Aptos"/>
                <a:ea typeface="PMingLiU" panose="02020500000000000000" pitchFamily="18" charset="-120"/>
                <a:cs typeface="Times New Roman" panose="02020603050405020304" pitchFamily="18" charset="0"/>
              </a:rPr>
              <a:t>Link: </a:t>
            </a:r>
            <a:r>
              <a:rPr lang="de-DE" sz="1800" u="sng" kern="100" dirty="0">
                <a:solidFill>
                  <a:srgbClr val="467886"/>
                </a:solidFill>
                <a:effectLst/>
                <a:latin typeface="Aptos"/>
                <a:ea typeface="PMingLiU" panose="02020500000000000000" pitchFamily="18" charset="-120"/>
                <a:cs typeface="Times New Roman" panose="02020603050405020304" pitchFamily="18" charset="0"/>
                <a:hlinkClick r:id="rId3"/>
              </a:rPr>
              <a:t>https://meine-berufserfahrung.de/</a:t>
            </a:r>
            <a:endParaRPr lang="de-DE" sz="1800" kern="100" dirty="0">
              <a:effectLst/>
              <a:latin typeface="Aptos"/>
              <a:ea typeface="PMingLiU" panose="02020500000000000000" pitchFamily="18"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kern="100" dirty="0">
              <a:latin typeface="Aptos"/>
              <a:ea typeface="PMingLiU" panose="02020500000000000000" pitchFamily="18" charset="-120"/>
              <a:cs typeface="Times New Roman" panose="02020603050405020304" pitchFamily="18" charset="0"/>
            </a:endParaRPr>
          </a:p>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9</a:t>
            </a:fld>
            <a:endParaRPr lang="de-DE"/>
          </a:p>
        </p:txBody>
      </p:sp>
    </p:spTree>
    <p:extLst>
      <p:ext uri="{BB962C8B-B14F-4D97-AF65-F5344CB8AC3E}">
        <p14:creationId xmlns:p14="http://schemas.microsoft.com/office/powerpoint/2010/main" val="202412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10</a:t>
            </a:fld>
            <a:endParaRPr lang="de-DE"/>
          </a:p>
        </p:txBody>
      </p:sp>
    </p:spTree>
    <p:extLst>
      <p:ext uri="{BB962C8B-B14F-4D97-AF65-F5344CB8AC3E}">
        <p14:creationId xmlns:p14="http://schemas.microsoft.com/office/powerpoint/2010/main" val="691650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11</a:t>
            </a:fld>
            <a:endParaRPr lang="de-DE"/>
          </a:p>
        </p:txBody>
      </p:sp>
    </p:spTree>
    <p:extLst>
      <p:ext uri="{BB962C8B-B14F-4D97-AF65-F5344CB8AC3E}">
        <p14:creationId xmlns:p14="http://schemas.microsoft.com/office/powerpoint/2010/main" val="2866171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Angaben zu schulischen und dualen Ausbildungsberufen, Weiterbildungsberufen usw. weggelassen</a:t>
            </a:r>
          </a:p>
        </p:txBody>
      </p:sp>
      <p:sp>
        <p:nvSpPr>
          <p:cNvPr id="4" name="Foliennummernplatzhalter 3"/>
          <p:cNvSpPr>
            <a:spLocks noGrp="1"/>
          </p:cNvSpPr>
          <p:nvPr>
            <p:ph type="sldNum" sz="quarter" idx="5"/>
          </p:nvPr>
        </p:nvSpPr>
        <p:spPr/>
        <p:txBody>
          <a:bodyPr/>
          <a:lstStyle/>
          <a:p>
            <a:fld id="{3C4D9B56-AACA-46E6-8278-8097CE781EA2}" type="slidenum">
              <a:rPr lang="de-DE" smtClean="0"/>
              <a:t>12</a:t>
            </a:fld>
            <a:endParaRPr lang="de-DE"/>
          </a:p>
        </p:txBody>
      </p:sp>
    </p:spTree>
    <p:extLst>
      <p:ext uri="{BB962C8B-B14F-4D97-AF65-F5344CB8AC3E}">
        <p14:creationId xmlns:p14="http://schemas.microsoft.com/office/powerpoint/2010/main" val="4190889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13</a:t>
            </a:fld>
            <a:endParaRPr lang="de-DE"/>
          </a:p>
        </p:txBody>
      </p:sp>
    </p:spTree>
    <p:extLst>
      <p:ext uri="{BB962C8B-B14F-4D97-AF65-F5344CB8AC3E}">
        <p14:creationId xmlns:p14="http://schemas.microsoft.com/office/powerpoint/2010/main" val="4828915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14</a:t>
            </a:fld>
            <a:endParaRPr lang="de-DE"/>
          </a:p>
        </p:txBody>
      </p:sp>
    </p:spTree>
    <p:extLst>
      <p:ext uri="{BB962C8B-B14F-4D97-AF65-F5344CB8AC3E}">
        <p14:creationId xmlns:p14="http://schemas.microsoft.com/office/powerpoint/2010/main" val="3522411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15</a:t>
            </a:fld>
            <a:endParaRPr lang="de-DE"/>
          </a:p>
        </p:txBody>
      </p:sp>
    </p:spTree>
    <p:extLst>
      <p:ext uri="{BB962C8B-B14F-4D97-AF65-F5344CB8AC3E}">
        <p14:creationId xmlns:p14="http://schemas.microsoft.com/office/powerpoint/2010/main" val="12439122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16</a:t>
            </a:fld>
            <a:endParaRPr lang="de-DE"/>
          </a:p>
        </p:txBody>
      </p:sp>
    </p:spTree>
    <p:extLst>
      <p:ext uri="{BB962C8B-B14F-4D97-AF65-F5344CB8AC3E}">
        <p14:creationId xmlns:p14="http://schemas.microsoft.com/office/powerpoint/2010/main" val="16579480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17</a:t>
            </a:fld>
            <a:endParaRPr lang="de-DE"/>
          </a:p>
        </p:txBody>
      </p:sp>
    </p:spTree>
    <p:extLst>
      <p:ext uri="{BB962C8B-B14F-4D97-AF65-F5344CB8AC3E}">
        <p14:creationId xmlns:p14="http://schemas.microsoft.com/office/powerpoint/2010/main" val="14065219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18</a:t>
            </a:fld>
            <a:endParaRPr lang="de-DE"/>
          </a:p>
        </p:txBody>
      </p:sp>
    </p:spTree>
    <p:extLst>
      <p:ext uri="{BB962C8B-B14F-4D97-AF65-F5344CB8AC3E}">
        <p14:creationId xmlns:p14="http://schemas.microsoft.com/office/powerpoint/2010/main" val="5759122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19</a:t>
            </a:fld>
            <a:endParaRPr lang="de-DE"/>
          </a:p>
        </p:txBody>
      </p:sp>
    </p:spTree>
    <p:extLst>
      <p:ext uri="{BB962C8B-B14F-4D97-AF65-F5344CB8AC3E}">
        <p14:creationId xmlns:p14="http://schemas.microsoft.com/office/powerpoint/2010/main" val="18903920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20</a:t>
            </a:fld>
            <a:endParaRPr lang="de-DE"/>
          </a:p>
        </p:txBody>
      </p:sp>
    </p:spTree>
    <p:extLst>
      <p:ext uri="{BB962C8B-B14F-4D97-AF65-F5344CB8AC3E}">
        <p14:creationId xmlns:p14="http://schemas.microsoft.com/office/powerpoint/2010/main" val="15580338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21</a:t>
            </a:fld>
            <a:endParaRPr lang="de-DE"/>
          </a:p>
        </p:txBody>
      </p:sp>
    </p:spTree>
    <p:extLst>
      <p:ext uri="{BB962C8B-B14F-4D97-AF65-F5344CB8AC3E}">
        <p14:creationId xmlns:p14="http://schemas.microsoft.com/office/powerpoint/2010/main" val="11575038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22</a:t>
            </a:fld>
            <a:endParaRPr lang="de-DE"/>
          </a:p>
        </p:txBody>
      </p:sp>
    </p:spTree>
    <p:extLst>
      <p:ext uri="{BB962C8B-B14F-4D97-AF65-F5344CB8AC3E}">
        <p14:creationId xmlns:p14="http://schemas.microsoft.com/office/powerpoint/2010/main" val="2139396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23</a:t>
            </a:fld>
            <a:endParaRPr lang="de-DE"/>
          </a:p>
        </p:txBody>
      </p:sp>
    </p:spTree>
    <p:extLst>
      <p:ext uri="{BB962C8B-B14F-4D97-AF65-F5344CB8AC3E}">
        <p14:creationId xmlns:p14="http://schemas.microsoft.com/office/powerpoint/2010/main" val="35712831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24</a:t>
            </a:fld>
            <a:endParaRPr lang="de-DE"/>
          </a:p>
        </p:txBody>
      </p:sp>
    </p:spTree>
    <p:extLst>
      <p:ext uri="{BB962C8B-B14F-4D97-AF65-F5344CB8AC3E}">
        <p14:creationId xmlns:p14="http://schemas.microsoft.com/office/powerpoint/2010/main" val="18207748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25</a:t>
            </a:fld>
            <a:endParaRPr lang="de-DE"/>
          </a:p>
        </p:txBody>
      </p:sp>
    </p:spTree>
    <p:extLst>
      <p:ext uri="{BB962C8B-B14F-4D97-AF65-F5344CB8AC3E}">
        <p14:creationId xmlns:p14="http://schemas.microsoft.com/office/powerpoint/2010/main" val="7641616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26</a:t>
            </a:fld>
            <a:endParaRPr lang="de-DE"/>
          </a:p>
        </p:txBody>
      </p:sp>
    </p:spTree>
    <p:extLst>
      <p:ext uri="{BB962C8B-B14F-4D97-AF65-F5344CB8AC3E}">
        <p14:creationId xmlns:p14="http://schemas.microsoft.com/office/powerpoint/2010/main" val="39626892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27</a:t>
            </a:fld>
            <a:endParaRPr lang="de-DE"/>
          </a:p>
        </p:txBody>
      </p:sp>
    </p:spTree>
    <p:extLst>
      <p:ext uri="{BB962C8B-B14F-4D97-AF65-F5344CB8AC3E}">
        <p14:creationId xmlns:p14="http://schemas.microsoft.com/office/powerpoint/2010/main" val="15155766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kern="100" dirty="0">
                <a:latin typeface="Aptos"/>
                <a:ea typeface="PMingLiU" panose="02020500000000000000" pitchFamily="18" charset="-120"/>
                <a:cs typeface="Times New Roman" panose="02020603050405020304" pitchFamily="18" charset="0"/>
              </a:rPr>
              <a:t>Alternativ können berufliche Vorerfahrungen auch mithilfe des </a:t>
            </a:r>
            <a:r>
              <a:rPr lang="de-DE" b="1" kern="100" dirty="0">
                <a:latin typeface="Aptos"/>
                <a:ea typeface="PMingLiU" panose="02020500000000000000" pitchFamily="18" charset="-120"/>
                <a:cs typeface="Times New Roman" panose="02020603050405020304" pitchFamily="18" charset="0"/>
              </a:rPr>
              <a:t>Online-Tests „Meine Berufserfahrung“ der Bertelsmann Stiftung</a:t>
            </a:r>
            <a:r>
              <a:rPr lang="de-DE" kern="100" dirty="0">
                <a:latin typeface="Aptos"/>
                <a:ea typeface="PMingLiU" panose="02020500000000000000" pitchFamily="18" charset="-120"/>
                <a:cs typeface="Times New Roman" panose="02020603050405020304" pitchFamily="18" charset="0"/>
              </a:rPr>
              <a:t> geklärt werden, der dazu dient, die individuellen Kompetenzen und Erfahrungen der Teilnehmenden im Hinblick auf ihren bisherigen Beruf zu ermitteln. Die webbasierte, bildgestützte Selbsteinschätzung ist in sechs Sprachen verfügbar und dauert circa fünf Minuten.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kern="100" dirty="0">
              <a:latin typeface="Aptos"/>
              <a:ea typeface="PMingLiU" panose="02020500000000000000" pitchFamily="18"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kern="100" dirty="0">
                <a:latin typeface="Aptos"/>
                <a:ea typeface="PMingLiU" panose="02020500000000000000" pitchFamily="18" charset="-120"/>
                <a:cs typeface="Times New Roman" panose="02020603050405020304" pitchFamily="18" charset="0"/>
              </a:rPr>
              <a:t>Link: https://meine-berufserfahrung.de/ </a:t>
            </a:r>
          </a:p>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28</a:t>
            </a:fld>
            <a:endParaRPr lang="de-DE"/>
          </a:p>
        </p:txBody>
      </p:sp>
    </p:spTree>
    <p:extLst>
      <p:ext uri="{BB962C8B-B14F-4D97-AF65-F5344CB8AC3E}">
        <p14:creationId xmlns:p14="http://schemas.microsoft.com/office/powerpoint/2010/main" val="10342753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pc="-50" dirty="0"/>
              <a:t>1. Schritt: Mögliche/r Zielberuf/e?</a:t>
            </a:r>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29</a:t>
            </a:fld>
            <a:endParaRPr lang="de-DE"/>
          </a:p>
        </p:txBody>
      </p:sp>
    </p:spTree>
    <p:extLst>
      <p:ext uri="{BB962C8B-B14F-4D97-AF65-F5344CB8AC3E}">
        <p14:creationId xmlns:p14="http://schemas.microsoft.com/office/powerpoint/2010/main" val="9598369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2. Schritt: Erwartungen von Betrieben erkennen (Stellenanzeigen)</a:t>
            </a:r>
          </a:p>
        </p:txBody>
      </p:sp>
      <p:sp>
        <p:nvSpPr>
          <p:cNvPr id="4" name="Foliennummernplatzhalter 3"/>
          <p:cNvSpPr>
            <a:spLocks noGrp="1"/>
          </p:cNvSpPr>
          <p:nvPr>
            <p:ph type="sldNum" sz="quarter" idx="5"/>
          </p:nvPr>
        </p:nvSpPr>
        <p:spPr/>
        <p:txBody>
          <a:bodyPr/>
          <a:lstStyle/>
          <a:p>
            <a:fld id="{3C4D9B56-AACA-46E6-8278-8097CE781EA2}" type="slidenum">
              <a:rPr lang="de-DE" smtClean="0"/>
              <a:t>30</a:t>
            </a:fld>
            <a:endParaRPr lang="de-DE"/>
          </a:p>
        </p:txBody>
      </p:sp>
    </p:spTree>
    <p:extLst>
      <p:ext uri="{BB962C8B-B14F-4D97-AF65-F5344CB8AC3E}">
        <p14:creationId xmlns:p14="http://schemas.microsoft.com/office/powerpoint/2010/main" val="32975490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32</a:t>
            </a:fld>
            <a:endParaRPr lang="de-DE"/>
          </a:p>
        </p:txBody>
      </p:sp>
    </p:spTree>
    <p:extLst>
      <p:ext uri="{BB962C8B-B14F-4D97-AF65-F5344CB8AC3E}">
        <p14:creationId xmlns:p14="http://schemas.microsoft.com/office/powerpoint/2010/main" val="8543088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38</a:t>
            </a:fld>
            <a:endParaRPr lang="de-DE"/>
          </a:p>
        </p:txBody>
      </p:sp>
    </p:spTree>
    <p:extLst>
      <p:ext uri="{BB962C8B-B14F-4D97-AF65-F5344CB8AC3E}">
        <p14:creationId xmlns:p14="http://schemas.microsoft.com/office/powerpoint/2010/main" val="40714129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39</a:t>
            </a:fld>
            <a:endParaRPr lang="de-DE"/>
          </a:p>
        </p:txBody>
      </p:sp>
    </p:spTree>
    <p:extLst>
      <p:ext uri="{BB962C8B-B14F-4D97-AF65-F5344CB8AC3E}">
        <p14:creationId xmlns:p14="http://schemas.microsoft.com/office/powerpoint/2010/main" val="34398336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40</a:t>
            </a:fld>
            <a:endParaRPr lang="de-DE"/>
          </a:p>
        </p:txBody>
      </p:sp>
    </p:spTree>
    <p:extLst>
      <p:ext uri="{BB962C8B-B14F-4D97-AF65-F5344CB8AC3E}">
        <p14:creationId xmlns:p14="http://schemas.microsoft.com/office/powerpoint/2010/main" val="30947025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41</a:t>
            </a:fld>
            <a:endParaRPr lang="de-DE"/>
          </a:p>
        </p:txBody>
      </p:sp>
    </p:spTree>
    <p:extLst>
      <p:ext uri="{BB962C8B-B14F-4D97-AF65-F5344CB8AC3E}">
        <p14:creationId xmlns:p14="http://schemas.microsoft.com/office/powerpoint/2010/main" val="12851419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42</a:t>
            </a:fld>
            <a:endParaRPr lang="de-DE"/>
          </a:p>
        </p:txBody>
      </p:sp>
    </p:spTree>
    <p:extLst>
      <p:ext uri="{BB962C8B-B14F-4D97-AF65-F5344CB8AC3E}">
        <p14:creationId xmlns:p14="http://schemas.microsoft.com/office/powerpoint/2010/main" val="31730653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43</a:t>
            </a:fld>
            <a:endParaRPr lang="de-DE"/>
          </a:p>
        </p:txBody>
      </p:sp>
    </p:spTree>
    <p:extLst>
      <p:ext uri="{BB962C8B-B14F-4D97-AF65-F5344CB8AC3E}">
        <p14:creationId xmlns:p14="http://schemas.microsoft.com/office/powerpoint/2010/main" val="13714941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44</a:t>
            </a:fld>
            <a:endParaRPr lang="de-DE"/>
          </a:p>
        </p:txBody>
      </p:sp>
    </p:spTree>
    <p:extLst>
      <p:ext uri="{BB962C8B-B14F-4D97-AF65-F5344CB8AC3E}">
        <p14:creationId xmlns:p14="http://schemas.microsoft.com/office/powerpoint/2010/main" val="16478523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45</a:t>
            </a:fld>
            <a:endParaRPr lang="de-DE"/>
          </a:p>
        </p:txBody>
      </p:sp>
    </p:spTree>
    <p:extLst>
      <p:ext uri="{BB962C8B-B14F-4D97-AF65-F5344CB8AC3E}">
        <p14:creationId xmlns:p14="http://schemas.microsoft.com/office/powerpoint/2010/main" val="33987365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46</a:t>
            </a:fld>
            <a:endParaRPr lang="de-DE"/>
          </a:p>
        </p:txBody>
      </p:sp>
    </p:spTree>
    <p:extLst>
      <p:ext uri="{BB962C8B-B14F-4D97-AF65-F5344CB8AC3E}">
        <p14:creationId xmlns:p14="http://schemas.microsoft.com/office/powerpoint/2010/main" val="4797182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47</a:t>
            </a:fld>
            <a:endParaRPr lang="de-DE"/>
          </a:p>
        </p:txBody>
      </p:sp>
    </p:spTree>
    <p:extLst>
      <p:ext uri="{BB962C8B-B14F-4D97-AF65-F5344CB8AC3E}">
        <p14:creationId xmlns:p14="http://schemas.microsoft.com/office/powerpoint/2010/main" val="40984879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48</a:t>
            </a:fld>
            <a:endParaRPr lang="de-DE"/>
          </a:p>
        </p:txBody>
      </p:sp>
    </p:spTree>
    <p:extLst>
      <p:ext uri="{BB962C8B-B14F-4D97-AF65-F5344CB8AC3E}">
        <p14:creationId xmlns:p14="http://schemas.microsoft.com/office/powerpoint/2010/main" val="19311023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49</a:t>
            </a:fld>
            <a:endParaRPr lang="de-DE"/>
          </a:p>
        </p:txBody>
      </p:sp>
    </p:spTree>
    <p:extLst>
      <p:ext uri="{BB962C8B-B14F-4D97-AF65-F5344CB8AC3E}">
        <p14:creationId xmlns:p14="http://schemas.microsoft.com/office/powerpoint/2010/main" val="41378710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50</a:t>
            </a:fld>
            <a:endParaRPr lang="de-DE"/>
          </a:p>
        </p:txBody>
      </p:sp>
    </p:spTree>
    <p:extLst>
      <p:ext uri="{BB962C8B-B14F-4D97-AF65-F5344CB8AC3E}">
        <p14:creationId xmlns:p14="http://schemas.microsoft.com/office/powerpoint/2010/main" val="19144133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51</a:t>
            </a:fld>
            <a:endParaRPr lang="de-DE"/>
          </a:p>
        </p:txBody>
      </p:sp>
    </p:spTree>
    <p:extLst>
      <p:ext uri="{BB962C8B-B14F-4D97-AF65-F5344CB8AC3E}">
        <p14:creationId xmlns:p14="http://schemas.microsoft.com/office/powerpoint/2010/main" val="36924824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x</a:t>
            </a:r>
          </a:p>
        </p:txBody>
      </p:sp>
      <p:sp>
        <p:nvSpPr>
          <p:cNvPr id="4" name="Foliennummernplatzhalter 3"/>
          <p:cNvSpPr>
            <a:spLocks noGrp="1"/>
          </p:cNvSpPr>
          <p:nvPr>
            <p:ph type="sldNum" sz="quarter" idx="5"/>
          </p:nvPr>
        </p:nvSpPr>
        <p:spPr/>
        <p:txBody>
          <a:bodyPr/>
          <a:lstStyle/>
          <a:p>
            <a:fld id="{3C4D9B56-AACA-46E6-8278-8097CE781EA2}" type="slidenum">
              <a:rPr lang="de-DE" smtClean="0"/>
              <a:t>52</a:t>
            </a:fld>
            <a:endParaRPr lang="de-DE"/>
          </a:p>
        </p:txBody>
      </p:sp>
    </p:spTree>
    <p:extLst>
      <p:ext uri="{BB962C8B-B14F-4D97-AF65-F5344CB8AC3E}">
        <p14:creationId xmlns:p14="http://schemas.microsoft.com/office/powerpoint/2010/main" val="26057285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53</a:t>
            </a:fld>
            <a:endParaRPr lang="de-DE"/>
          </a:p>
        </p:txBody>
      </p:sp>
    </p:spTree>
    <p:extLst>
      <p:ext uri="{BB962C8B-B14F-4D97-AF65-F5344CB8AC3E}">
        <p14:creationId xmlns:p14="http://schemas.microsoft.com/office/powerpoint/2010/main" val="3037892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54</a:t>
            </a:fld>
            <a:endParaRPr lang="de-DE"/>
          </a:p>
        </p:txBody>
      </p:sp>
    </p:spTree>
    <p:extLst>
      <p:ext uri="{BB962C8B-B14F-4D97-AF65-F5344CB8AC3E}">
        <p14:creationId xmlns:p14="http://schemas.microsoft.com/office/powerpoint/2010/main" val="36892532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55</a:t>
            </a:fld>
            <a:endParaRPr lang="de-DE"/>
          </a:p>
        </p:txBody>
      </p:sp>
    </p:spTree>
    <p:extLst>
      <p:ext uri="{BB962C8B-B14F-4D97-AF65-F5344CB8AC3E}">
        <p14:creationId xmlns:p14="http://schemas.microsoft.com/office/powerpoint/2010/main" val="29958095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pc="-50" dirty="0"/>
              <a:t>1. Schritt: Mögliche/r Zielberuf/e?</a:t>
            </a:r>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56</a:t>
            </a:fld>
            <a:endParaRPr lang="de-DE"/>
          </a:p>
        </p:txBody>
      </p:sp>
    </p:spTree>
    <p:extLst>
      <p:ext uri="{BB962C8B-B14F-4D97-AF65-F5344CB8AC3E}">
        <p14:creationId xmlns:p14="http://schemas.microsoft.com/office/powerpoint/2010/main" val="20211898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2. Schritt: Notwendige Kompetenzen kennenlernen (Kompetenzkarten)</a:t>
            </a:r>
          </a:p>
        </p:txBody>
      </p:sp>
      <p:sp>
        <p:nvSpPr>
          <p:cNvPr id="4" name="Foliennummernplatzhalter 3"/>
          <p:cNvSpPr>
            <a:spLocks noGrp="1"/>
          </p:cNvSpPr>
          <p:nvPr>
            <p:ph type="sldNum" sz="quarter" idx="5"/>
          </p:nvPr>
        </p:nvSpPr>
        <p:spPr/>
        <p:txBody>
          <a:bodyPr/>
          <a:lstStyle/>
          <a:p>
            <a:fld id="{3C4D9B56-AACA-46E6-8278-8097CE781EA2}" type="slidenum">
              <a:rPr lang="de-DE" smtClean="0"/>
              <a:t>57</a:t>
            </a:fld>
            <a:endParaRPr lang="de-DE"/>
          </a:p>
        </p:txBody>
      </p:sp>
    </p:spTree>
    <p:extLst>
      <p:ext uri="{BB962C8B-B14F-4D97-AF65-F5344CB8AC3E}">
        <p14:creationId xmlns:p14="http://schemas.microsoft.com/office/powerpoint/2010/main" val="792007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59</a:t>
            </a:fld>
            <a:endParaRPr lang="de-DE"/>
          </a:p>
        </p:txBody>
      </p:sp>
    </p:spTree>
    <p:extLst>
      <p:ext uri="{BB962C8B-B14F-4D97-AF65-F5344CB8AC3E}">
        <p14:creationId xmlns:p14="http://schemas.microsoft.com/office/powerpoint/2010/main" val="13501270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Zusammenhang mit der Kompetenz Wissensmanagement (03_19).</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kern="100" dirty="0">
              <a:latin typeface="Aptos"/>
              <a:ea typeface="PMingLiU" panose="02020500000000000000" pitchFamily="18"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kern="100" dirty="0">
                <a:latin typeface="Aptos"/>
                <a:ea typeface="PMingLiU" panose="02020500000000000000" pitchFamily="18" charset="-120"/>
                <a:cs typeface="Times New Roman" panose="02020603050405020304" pitchFamily="18" charset="0"/>
              </a:rPr>
              <a:t>Weiterführende Materialien zum Arbeiten am PC vorhanden (W_01 Arbeiten am PC). </a:t>
            </a:r>
          </a:p>
        </p:txBody>
      </p:sp>
      <p:sp>
        <p:nvSpPr>
          <p:cNvPr id="4" name="Foliennummernplatzhalter 3"/>
          <p:cNvSpPr>
            <a:spLocks noGrp="1"/>
          </p:cNvSpPr>
          <p:nvPr>
            <p:ph type="sldNum" sz="quarter" idx="5"/>
          </p:nvPr>
        </p:nvSpPr>
        <p:spPr/>
        <p:txBody>
          <a:bodyPr/>
          <a:lstStyle/>
          <a:p>
            <a:fld id="{3C4D9B56-AACA-46E6-8278-8097CE781EA2}" type="slidenum">
              <a:rPr lang="de-DE" smtClean="0"/>
              <a:t>61</a:t>
            </a:fld>
            <a:endParaRPr lang="de-DE"/>
          </a:p>
        </p:txBody>
      </p:sp>
    </p:spTree>
    <p:extLst>
      <p:ext uri="{BB962C8B-B14F-4D97-AF65-F5344CB8AC3E}">
        <p14:creationId xmlns:p14="http://schemas.microsoft.com/office/powerpoint/2010/main" val="5462250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den Kompetenzen Umgang mit Geld (02_16) und Analyse- und Problemlösefähigkeit (03_1).</a:t>
            </a:r>
          </a:p>
          <a:p>
            <a:endParaRPr lang="de-DE" dirty="0"/>
          </a:p>
          <a:p>
            <a:r>
              <a:rPr lang="de-DE" dirty="0"/>
              <a:t>Übungsaufgaben zur Feststellung der Mathematik- und Rechenfähigkeit vorhanden (W_06).</a:t>
            </a:r>
          </a:p>
        </p:txBody>
      </p:sp>
      <p:sp>
        <p:nvSpPr>
          <p:cNvPr id="4" name="Foliennummernplatzhalter 3"/>
          <p:cNvSpPr>
            <a:spLocks noGrp="1"/>
          </p:cNvSpPr>
          <p:nvPr>
            <p:ph type="sldNum" sz="quarter" idx="5"/>
          </p:nvPr>
        </p:nvSpPr>
        <p:spPr/>
        <p:txBody>
          <a:bodyPr/>
          <a:lstStyle/>
          <a:p>
            <a:fld id="{3C4D9B56-AACA-46E6-8278-8097CE781EA2}" type="slidenum">
              <a:rPr lang="de-DE" smtClean="0"/>
              <a:t>63</a:t>
            </a:fld>
            <a:endParaRPr lang="de-DE"/>
          </a:p>
        </p:txBody>
      </p:sp>
    </p:spTree>
    <p:extLst>
      <p:ext uri="{BB962C8B-B14F-4D97-AF65-F5344CB8AC3E}">
        <p14:creationId xmlns:p14="http://schemas.microsoft.com/office/powerpoint/2010/main" val="5415284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den Kompetenzen Arbeiten am PC (03_2) und Sprachkenntnissen (03_15). </a:t>
            </a:r>
          </a:p>
        </p:txBody>
      </p:sp>
      <p:sp>
        <p:nvSpPr>
          <p:cNvPr id="4" name="Foliennummernplatzhalter 3"/>
          <p:cNvSpPr>
            <a:spLocks noGrp="1"/>
          </p:cNvSpPr>
          <p:nvPr>
            <p:ph type="sldNum" sz="quarter" idx="5"/>
          </p:nvPr>
        </p:nvSpPr>
        <p:spPr/>
        <p:txBody>
          <a:bodyPr/>
          <a:lstStyle/>
          <a:p>
            <a:fld id="{3C4D9B56-AACA-46E6-8278-8097CE781EA2}" type="slidenum">
              <a:rPr lang="de-DE" smtClean="0"/>
              <a:t>65</a:t>
            </a:fld>
            <a:endParaRPr lang="de-DE"/>
          </a:p>
        </p:txBody>
      </p:sp>
    </p:spTree>
    <p:extLst>
      <p:ext uri="{BB962C8B-B14F-4D97-AF65-F5344CB8AC3E}">
        <p14:creationId xmlns:p14="http://schemas.microsoft.com/office/powerpoint/2010/main" val="18800939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latin typeface="Aptos"/>
                <a:ea typeface="PMingLiU" panose="02020500000000000000" pitchFamily="18" charset="-120"/>
                <a:cs typeface="Times New Roman" panose="02020603050405020304" pitchFamily="18" charset="0"/>
              </a:rPr>
              <a:t>Die für einzelne Berufe notwendigen Kompetenzen sind auf den </a:t>
            </a:r>
            <a:r>
              <a:rPr lang="de-DE" sz="1200" kern="100" dirty="0" err="1">
                <a:latin typeface="Aptos"/>
                <a:ea typeface="PMingLiU" panose="02020500000000000000" pitchFamily="18" charset="-120"/>
                <a:cs typeface="Times New Roman" panose="02020603050405020304" pitchFamily="18" charset="0"/>
              </a:rPr>
              <a:t>Berufekarten</a:t>
            </a:r>
            <a:r>
              <a:rPr lang="de-DE" sz="1200" kern="100" dirty="0">
                <a:latin typeface="Aptos"/>
                <a:ea typeface="PMingLiU" panose="02020500000000000000" pitchFamily="18" charset="-120"/>
                <a:cs typeface="Times New Roman" panose="02020603050405020304" pitchFamily="18" charset="0"/>
              </a:rPr>
              <a:t> benannt. Die dort aufgeführten berufsspezifischen Kompetenzen werden mithilfe der Kompetenzkarten erläutert. </a:t>
            </a:r>
          </a:p>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66</a:t>
            </a:fld>
            <a:endParaRPr lang="de-DE"/>
          </a:p>
        </p:txBody>
      </p:sp>
    </p:spTree>
    <p:extLst>
      <p:ext uri="{BB962C8B-B14F-4D97-AF65-F5344CB8AC3E}">
        <p14:creationId xmlns:p14="http://schemas.microsoft.com/office/powerpoint/2010/main" val="20988705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67</a:t>
            </a:fld>
            <a:endParaRPr lang="de-DE"/>
          </a:p>
        </p:txBody>
      </p:sp>
    </p:spTree>
    <p:extLst>
      <p:ext uri="{BB962C8B-B14F-4D97-AF65-F5344CB8AC3E}">
        <p14:creationId xmlns:p14="http://schemas.microsoft.com/office/powerpoint/2010/main" val="3595601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den Kompetenzen Kontaktfähigkeit (01_7), Kundenorientierung (03_6), Sprachkenntnissen (03_15), Verhandlungsgeschick (03_17) und Referieren und Vortragstätigkeit (03_12).</a:t>
            </a:r>
          </a:p>
        </p:txBody>
      </p:sp>
      <p:sp>
        <p:nvSpPr>
          <p:cNvPr id="4" name="Foliennummernplatzhalter 3"/>
          <p:cNvSpPr>
            <a:spLocks noGrp="1"/>
          </p:cNvSpPr>
          <p:nvPr>
            <p:ph type="sldNum" sz="quarter" idx="5"/>
          </p:nvPr>
        </p:nvSpPr>
        <p:spPr/>
        <p:txBody>
          <a:bodyPr/>
          <a:lstStyle/>
          <a:p>
            <a:fld id="{3C4D9B56-AACA-46E6-8278-8097CE781EA2}" type="slidenum">
              <a:rPr lang="de-DE" smtClean="0"/>
              <a:t>69</a:t>
            </a:fld>
            <a:endParaRPr lang="de-DE"/>
          </a:p>
        </p:txBody>
      </p:sp>
    </p:spTree>
    <p:extLst>
      <p:ext uri="{BB962C8B-B14F-4D97-AF65-F5344CB8AC3E}">
        <p14:creationId xmlns:p14="http://schemas.microsoft.com/office/powerpoint/2010/main" val="33104949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den Kompetenzen Kontaktfähigkeit (01_7) und Kritikfähigkeit (02_12).</a:t>
            </a:r>
          </a:p>
          <a:p>
            <a:endParaRPr lang="de-DE" dirty="0"/>
          </a:p>
          <a:p>
            <a:r>
              <a:rPr lang="de-DE" dirty="0"/>
              <a:t>Weiterführende Materialien vorhanden (W_09 </a:t>
            </a:r>
            <a:r>
              <a:rPr lang="de-DE" dirty="0" err="1"/>
              <a:t>ProfilPASS</a:t>
            </a:r>
            <a:r>
              <a:rPr lang="de-DE" dirty="0"/>
              <a:t>, S. 15, Meine Eigenschaften). </a:t>
            </a:r>
          </a:p>
        </p:txBody>
      </p:sp>
      <p:sp>
        <p:nvSpPr>
          <p:cNvPr id="4" name="Foliennummernplatzhalter 3"/>
          <p:cNvSpPr>
            <a:spLocks noGrp="1"/>
          </p:cNvSpPr>
          <p:nvPr>
            <p:ph type="sldNum" sz="quarter" idx="5"/>
          </p:nvPr>
        </p:nvSpPr>
        <p:spPr/>
        <p:txBody>
          <a:bodyPr/>
          <a:lstStyle/>
          <a:p>
            <a:fld id="{3C4D9B56-AACA-46E6-8278-8097CE781EA2}" type="slidenum">
              <a:rPr lang="de-DE" smtClean="0"/>
              <a:t>71</a:t>
            </a:fld>
            <a:endParaRPr lang="de-DE"/>
          </a:p>
        </p:txBody>
      </p:sp>
    </p:spTree>
    <p:extLst>
      <p:ext uri="{BB962C8B-B14F-4D97-AF65-F5344CB8AC3E}">
        <p14:creationId xmlns:p14="http://schemas.microsoft.com/office/powerpoint/2010/main" val="396435548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latin typeface="Aptos"/>
                <a:ea typeface="PMingLiU" panose="02020500000000000000" pitchFamily="18" charset="-120"/>
                <a:cs typeface="Times New Roman" panose="02020603050405020304" pitchFamily="18" charset="0"/>
              </a:rPr>
              <a:t>Die für einzelne Berufe notwendigen Kompetenzen sind auf den </a:t>
            </a:r>
            <a:r>
              <a:rPr lang="de-DE" sz="1200" kern="100" dirty="0" err="1">
                <a:latin typeface="Aptos"/>
                <a:ea typeface="PMingLiU" panose="02020500000000000000" pitchFamily="18" charset="-120"/>
                <a:cs typeface="Times New Roman" panose="02020603050405020304" pitchFamily="18" charset="0"/>
              </a:rPr>
              <a:t>Berufekarten</a:t>
            </a:r>
            <a:r>
              <a:rPr lang="de-DE" sz="1200" kern="100" dirty="0">
                <a:latin typeface="Aptos"/>
                <a:ea typeface="PMingLiU" panose="02020500000000000000" pitchFamily="18" charset="-120"/>
                <a:cs typeface="Times New Roman" panose="02020603050405020304" pitchFamily="18" charset="0"/>
              </a:rPr>
              <a:t> benannt. Die dort aufgeführten berufsspezifischen Kompetenzen werden mithilfe der Kompetenzkarten erläutert. </a:t>
            </a:r>
          </a:p>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72</a:t>
            </a:fld>
            <a:endParaRPr lang="de-DE"/>
          </a:p>
        </p:txBody>
      </p:sp>
    </p:spTree>
    <p:extLst>
      <p:ext uri="{BB962C8B-B14F-4D97-AF65-F5344CB8AC3E}">
        <p14:creationId xmlns:p14="http://schemas.microsoft.com/office/powerpoint/2010/main" val="171749927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73</a:t>
            </a:fld>
            <a:endParaRPr lang="de-DE"/>
          </a:p>
        </p:txBody>
      </p:sp>
    </p:spTree>
    <p:extLst>
      <p:ext uri="{BB962C8B-B14F-4D97-AF65-F5344CB8AC3E}">
        <p14:creationId xmlns:p14="http://schemas.microsoft.com/office/powerpoint/2010/main" val="27064746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den Kompetenzen 02_09 Ganzheitliches Denken, 02_13 Lernbereitschaft, 03_1 Analyse- und Problemlösefähigkeit, 03_11 Räumliches Denk- und Vorstellungsvermögen, 03_18 Wissenschaftliches Arbeiten</a:t>
            </a:r>
          </a:p>
        </p:txBody>
      </p:sp>
      <p:sp>
        <p:nvSpPr>
          <p:cNvPr id="4" name="Foliennummernplatzhalter 3"/>
          <p:cNvSpPr>
            <a:spLocks noGrp="1"/>
          </p:cNvSpPr>
          <p:nvPr>
            <p:ph type="sldNum" sz="quarter" idx="5"/>
          </p:nvPr>
        </p:nvSpPr>
        <p:spPr/>
        <p:txBody>
          <a:bodyPr/>
          <a:lstStyle/>
          <a:p>
            <a:fld id="{3C4D9B56-AACA-46E6-8278-8097CE781EA2}" type="slidenum">
              <a:rPr lang="de-DE" smtClean="0"/>
              <a:t>75</a:t>
            </a:fld>
            <a:endParaRPr lang="de-DE"/>
          </a:p>
        </p:txBody>
      </p:sp>
    </p:spTree>
    <p:extLst>
      <p:ext uri="{BB962C8B-B14F-4D97-AF65-F5344CB8AC3E}">
        <p14:creationId xmlns:p14="http://schemas.microsoft.com/office/powerpoint/2010/main" val="24705384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den Kompetenzen 02_3 Ausdauerfähigkeit und 02_10 Körperliche Belastbarkeit</a:t>
            </a:r>
          </a:p>
        </p:txBody>
      </p:sp>
      <p:sp>
        <p:nvSpPr>
          <p:cNvPr id="4" name="Foliennummernplatzhalter 3"/>
          <p:cNvSpPr>
            <a:spLocks noGrp="1"/>
          </p:cNvSpPr>
          <p:nvPr>
            <p:ph type="sldNum" sz="quarter" idx="5"/>
          </p:nvPr>
        </p:nvSpPr>
        <p:spPr/>
        <p:txBody>
          <a:bodyPr/>
          <a:lstStyle/>
          <a:p>
            <a:fld id="{3C4D9B56-AACA-46E6-8278-8097CE781EA2}" type="slidenum">
              <a:rPr lang="de-DE" smtClean="0"/>
              <a:t>77</a:t>
            </a:fld>
            <a:endParaRPr lang="de-DE"/>
          </a:p>
        </p:txBody>
      </p:sp>
    </p:spTree>
    <p:extLst>
      <p:ext uri="{BB962C8B-B14F-4D97-AF65-F5344CB8AC3E}">
        <p14:creationId xmlns:p14="http://schemas.microsoft.com/office/powerpoint/2010/main" val="3399158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None/>
            </a:pPr>
            <a:r>
              <a:rPr lang="de-DE" dirty="0"/>
              <a:t>Zusammenhang mit den Kompetenzen 01_2 Führungsfähigkeit und 02_18 Zielstrebigkeit / Ergebnisorientierung</a:t>
            </a:r>
          </a:p>
        </p:txBody>
      </p:sp>
      <p:sp>
        <p:nvSpPr>
          <p:cNvPr id="4" name="Foliennummernplatzhalter 3"/>
          <p:cNvSpPr>
            <a:spLocks noGrp="1"/>
          </p:cNvSpPr>
          <p:nvPr>
            <p:ph type="sldNum" sz="quarter" idx="5"/>
          </p:nvPr>
        </p:nvSpPr>
        <p:spPr/>
        <p:txBody>
          <a:bodyPr/>
          <a:lstStyle/>
          <a:p>
            <a:fld id="{3C4D9B56-AACA-46E6-8278-8097CE781EA2}" type="slidenum">
              <a:rPr lang="de-DE" smtClean="0"/>
              <a:t>79</a:t>
            </a:fld>
            <a:endParaRPr lang="de-DE"/>
          </a:p>
        </p:txBody>
      </p:sp>
    </p:spTree>
    <p:extLst>
      <p:ext uri="{BB962C8B-B14F-4D97-AF65-F5344CB8AC3E}">
        <p14:creationId xmlns:p14="http://schemas.microsoft.com/office/powerpoint/2010/main" val="20656940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der Kompetenz 02_1 Anpassungsfähigkeit</a:t>
            </a:r>
          </a:p>
          <a:p>
            <a:endParaRPr lang="de-DE" dirty="0"/>
          </a:p>
          <a:p>
            <a:r>
              <a:rPr lang="de-DE" dirty="0"/>
              <a:t>Arbeitsmaterialien W_07 Kompetenzbilanz DJI: Wer bin ich? Herkunft und Familie, S. 42, Beispiel: Innovationsperspektiven</a:t>
            </a:r>
          </a:p>
        </p:txBody>
      </p:sp>
      <p:sp>
        <p:nvSpPr>
          <p:cNvPr id="4" name="Foliennummernplatzhalter 3"/>
          <p:cNvSpPr>
            <a:spLocks noGrp="1"/>
          </p:cNvSpPr>
          <p:nvPr>
            <p:ph type="sldNum" sz="quarter" idx="5"/>
          </p:nvPr>
        </p:nvSpPr>
        <p:spPr/>
        <p:txBody>
          <a:bodyPr/>
          <a:lstStyle/>
          <a:p>
            <a:fld id="{3C4D9B56-AACA-46E6-8278-8097CE781EA2}" type="slidenum">
              <a:rPr lang="de-DE" smtClean="0"/>
              <a:t>81</a:t>
            </a:fld>
            <a:endParaRPr lang="de-DE"/>
          </a:p>
        </p:txBody>
      </p:sp>
    </p:spTree>
    <p:extLst>
      <p:ext uri="{BB962C8B-B14F-4D97-AF65-F5344CB8AC3E}">
        <p14:creationId xmlns:p14="http://schemas.microsoft.com/office/powerpoint/2010/main" val="335049010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den Kompetenzen 02_5 Belastbarkeit und 03_16 Technische und handwerkliche Fertigkeiten.</a:t>
            </a:r>
          </a:p>
        </p:txBody>
      </p:sp>
      <p:sp>
        <p:nvSpPr>
          <p:cNvPr id="4" name="Foliennummernplatzhalter 3"/>
          <p:cNvSpPr>
            <a:spLocks noGrp="1"/>
          </p:cNvSpPr>
          <p:nvPr>
            <p:ph type="sldNum" sz="quarter" idx="5"/>
          </p:nvPr>
        </p:nvSpPr>
        <p:spPr/>
        <p:txBody>
          <a:bodyPr/>
          <a:lstStyle/>
          <a:p>
            <a:fld id="{3C4D9B56-AACA-46E6-8278-8097CE781EA2}" type="slidenum">
              <a:rPr lang="de-DE" smtClean="0"/>
              <a:t>83</a:t>
            </a:fld>
            <a:endParaRPr lang="de-DE"/>
          </a:p>
        </p:txBody>
      </p:sp>
    </p:spTree>
    <p:extLst>
      <p:ext uri="{BB962C8B-B14F-4D97-AF65-F5344CB8AC3E}">
        <p14:creationId xmlns:p14="http://schemas.microsoft.com/office/powerpoint/2010/main" val="399420853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den Kompetenzen Auffassungsfähigkeit bzw. Auffassungsgabe (02_2) und Wissenschaftliches Arbeiten (03_18).</a:t>
            </a:r>
          </a:p>
        </p:txBody>
      </p:sp>
      <p:sp>
        <p:nvSpPr>
          <p:cNvPr id="4" name="Foliennummernplatzhalter 3"/>
          <p:cNvSpPr>
            <a:spLocks noGrp="1"/>
          </p:cNvSpPr>
          <p:nvPr>
            <p:ph type="sldNum" sz="quarter" idx="5"/>
          </p:nvPr>
        </p:nvSpPr>
        <p:spPr/>
        <p:txBody>
          <a:bodyPr/>
          <a:lstStyle/>
          <a:p>
            <a:fld id="{3C4D9B56-AACA-46E6-8278-8097CE781EA2}" type="slidenum">
              <a:rPr lang="de-DE" smtClean="0"/>
              <a:t>85</a:t>
            </a:fld>
            <a:endParaRPr lang="de-DE"/>
          </a:p>
        </p:txBody>
      </p:sp>
    </p:spTree>
    <p:extLst>
      <p:ext uri="{BB962C8B-B14F-4D97-AF65-F5344CB8AC3E}">
        <p14:creationId xmlns:p14="http://schemas.microsoft.com/office/powerpoint/2010/main" val="35056934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der Kompetenz Begeisterungsfähigkeit (02_4).</a:t>
            </a:r>
          </a:p>
        </p:txBody>
      </p:sp>
      <p:sp>
        <p:nvSpPr>
          <p:cNvPr id="4" name="Foliennummernplatzhalter 3"/>
          <p:cNvSpPr>
            <a:spLocks noGrp="1"/>
          </p:cNvSpPr>
          <p:nvPr>
            <p:ph type="sldNum" sz="quarter" idx="5"/>
          </p:nvPr>
        </p:nvSpPr>
        <p:spPr/>
        <p:txBody>
          <a:bodyPr/>
          <a:lstStyle/>
          <a:p>
            <a:fld id="{3C4D9B56-AACA-46E6-8278-8097CE781EA2}" type="slidenum">
              <a:rPr lang="de-DE" smtClean="0"/>
              <a:t>87</a:t>
            </a:fld>
            <a:endParaRPr lang="de-DE"/>
          </a:p>
        </p:txBody>
      </p:sp>
    </p:spTree>
    <p:extLst>
      <p:ext uri="{BB962C8B-B14F-4D97-AF65-F5344CB8AC3E}">
        <p14:creationId xmlns:p14="http://schemas.microsoft.com/office/powerpoint/2010/main" val="22277462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der Kompetenz Begeisterungsfähigkeit (02_4).</a:t>
            </a:r>
          </a:p>
        </p:txBody>
      </p:sp>
      <p:sp>
        <p:nvSpPr>
          <p:cNvPr id="4" name="Foliennummernplatzhalter 3"/>
          <p:cNvSpPr>
            <a:spLocks noGrp="1"/>
          </p:cNvSpPr>
          <p:nvPr>
            <p:ph type="sldNum" sz="quarter" idx="5"/>
          </p:nvPr>
        </p:nvSpPr>
        <p:spPr/>
        <p:txBody>
          <a:bodyPr/>
          <a:lstStyle/>
          <a:p>
            <a:fld id="{3C4D9B56-AACA-46E6-8278-8097CE781EA2}" type="slidenum">
              <a:rPr lang="de-DE" smtClean="0"/>
              <a:t>89</a:t>
            </a:fld>
            <a:endParaRPr lang="de-DE"/>
          </a:p>
        </p:txBody>
      </p:sp>
    </p:spTree>
    <p:extLst>
      <p:ext uri="{BB962C8B-B14F-4D97-AF65-F5344CB8AC3E}">
        <p14:creationId xmlns:p14="http://schemas.microsoft.com/office/powerpoint/2010/main" val="11094793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der Kompetenz 02_6 Eigeninitiative</a:t>
            </a:r>
          </a:p>
        </p:txBody>
      </p:sp>
      <p:sp>
        <p:nvSpPr>
          <p:cNvPr id="4" name="Foliennummernplatzhalter 3"/>
          <p:cNvSpPr>
            <a:spLocks noGrp="1"/>
          </p:cNvSpPr>
          <p:nvPr>
            <p:ph type="sldNum" sz="quarter" idx="5"/>
          </p:nvPr>
        </p:nvSpPr>
        <p:spPr/>
        <p:txBody>
          <a:bodyPr/>
          <a:lstStyle/>
          <a:p>
            <a:fld id="{3C4D9B56-AACA-46E6-8278-8097CE781EA2}" type="slidenum">
              <a:rPr lang="de-DE" smtClean="0"/>
              <a:t>91</a:t>
            </a:fld>
            <a:endParaRPr lang="de-DE"/>
          </a:p>
        </p:txBody>
      </p:sp>
    </p:spTree>
    <p:extLst>
      <p:ext uri="{BB962C8B-B14F-4D97-AF65-F5344CB8AC3E}">
        <p14:creationId xmlns:p14="http://schemas.microsoft.com/office/powerpoint/2010/main" val="26435145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der Kompetenz 02_6 Eigeninitiative</a:t>
            </a:r>
          </a:p>
        </p:txBody>
      </p:sp>
      <p:sp>
        <p:nvSpPr>
          <p:cNvPr id="4" name="Foliennummernplatzhalter 3"/>
          <p:cNvSpPr>
            <a:spLocks noGrp="1"/>
          </p:cNvSpPr>
          <p:nvPr>
            <p:ph type="sldNum" sz="quarter" idx="5"/>
          </p:nvPr>
        </p:nvSpPr>
        <p:spPr/>
        <p:txBody>
          <a:bodyPr/>
          <a:lstStyle/>
          <a:p>
            <a:fld id="{3C4D9B56-AACA-46E6-8278-8097CE781EA2}" type="slidenum">
              <a:rPr lang="de-DE" smtClean="0"/>
              <a:t>93</a:t>
            </a:fld>
            <a:endParaRPr lang="de-DE"/>
          </a:p>
        </p:txBody>
      </p:sp>
    </p:spTree>
    <p:extLst>
      <p:ext uri="{BB962C8B-B14F-4D97-AF65-F5344CB8AC3E}">
        <p14:creationId xmlns:p14="http://schemas.microsoft.com/office/powerpoint/2010/main" val="191773580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latin typeface="Aptos"/>
                <a:ea typeface="PMingLiU" panose="02020500000000000000" pitchFamily="18" charset="-120"/>
                <a:cs typeface="Times New Roman" panose="02020603050405020304" pitchFamily="18" charset="0"/>
              </a:rPr>
              <a:t>Die für einzelne Berufe notwendigen Kompetenzen sind auf den </a:t>
            </a:r>
            <a:r>
              <a:rPr lang="de-DE" sz="1200" kern="100" dirty="0" err="1">
                <a:latin typeface="Aptos"/>
                <a:ea typeface="PMingLiU" panose="02020500000000000000" pitchFamily="18" charset="-120"/>
                <a:cs typeface="Times New Roman" panose="02020603050405020304" pitchFamily="18" charset="0"/>
              </a:rPr>
              <a:t>Berufekarten</a:t>
            </a:r>
            <a:r>
              <a:rPr lang="de-DE" sz="1200" kern="100" dirty="0">
                <a:latin typeface="Aptos"/>
                <a:ea typeface="PMingLiU" panose="02020500000000000000" pitchFamily="18" charset="-120"/>
                <a:cs typeface="Times New Roman" panose="02020603050405020304" pitchFamily="18" charset="0"/>
              </a:rPr>
              <a:t> benannt. Die dort aufgeführten berufsspezifischen Kompetenzen werden mithilfe der Kompetenzkarten erläutert. </a:t>
            </a:r>
          </a:p>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94</a:t>
            </a:fld>
            <a:endParaRPr lang="de-DE"/>
          </a:p>
        </p:txBody>
      </p:sp>
    </p:spTree>
    <p:extLst>
      <p:ext uri="{BB962C8B-B14F-4D97-AF65-F5344CB8AC3E}">
        <p14:creationId xmlns:p14="http://schemas.microsoft.com/office/powerpoint/2010/main" val="249692316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der Kompetenz 01_5 Kommunikationsfähigkeit</a:t>
            </a:r>
          </a:p>
        </p:txBody>
      </p:sp>
      <p:sp>
        <p:nvSpPr>
          <p:cNvPr id="4" name="Foliennummernplatzhalter 3"/>
          <p:cNvSpPr>
            <a:spLocks noGrp="1"/>
          </p:cNvSpPr>
          <p:nvPr>
            <p:ph type="sldNum" sz="quarter" idx="5"/>
          </p:nvPr>
        </p:nvSpPr>
        <p:spPr/>
        <p:txBody>
          <a:bodyPr/>
          <a:lstStyle/>
          <a:p>
            <a:fld id="{3C4D9B56-AACA-46E6-8278-8097CE781EA2}" type="slidenum">
              <a:rPr lang="de-DE" smtClean="0"/>
              <a:t>97</a:t>
            </a:fld>
            <a:endParaRPr lang="de-DE"/>
          </a:p>
        </p:txBody>
      </p:sp>
    </p:spTree>
    <p:extLst>
      <p:ext uri="{BB962C8B-B14F-4D97-AF65-F5344CB8AC3E}">
        <p14:creationId xmlns:p14="http://schemas.microsoft.com/office/powerpoint/2010/main" val="351748687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den Kompetenzen 01_2 Führungsfähigkeit, 03_3 Arbeitsplanung, 03_5 Kinderbetreuung organisieren und 03_20 Zeitmanagement</a:t>
            </a:r>
          </a:p>
        </p:txBody>
      </p:sp>
      <p:sp>
        <p:nvSpPr>
          <p:cNvPr id="4" name="Foliennummernplatzhalter 3"/>
          <p:cNvSpPr>
            <a:spLocks noGrp="1"/>
          </p:cNvSpPr>
          <p:nvPr>
            <p:ph type="sldNum" sz="quarter" idx="5"/>
          </p:nvPr>
        </p:nvSpPr>
        <p:spPr/>
        <p:txBody>
          <a:bodyPr/>
          <a:lstStyle/>
          <a:p>
            <a:fld id="{3C4D9B56-AACA-46E6-8278-8097CE781EA2}" type="slidenum">
              <a:rPr lang="de-DE" smtClean="0"/>
              <a:t>99</a:t>
            </a:fld>
            <a:endParaRPr lang="de-DE"/>
          </a:p>
        </p:txBody>
      </p:sp>
    </p:spTree>
    <p:extLst>
      <p:ext uri="{BB962C8B-B14F-4D97-AF65-F5344CB8AC3E}">
        <p14:creationId xmlns:p14="http://schemas.microsoft.com/office/powerpoint/2010/main" val="15254678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den Kompetenzen 02_2 Auffassungsfähigkeit, Auffassungsgabe und 02_9 Ganzheitliches Denken.</a:t>
            </a:r>
          </a:p>
        </p:txBody>
      </p:sp>
      <p:sp>
        <p:nvSpPr>
          <p:cNvPr id="4" name="Foliennummernplatzhalter 3"/>
          <p:cNvSpPr>
            <a:spLocks noGrp="1"/>
          </p:cNvSpPr>
          <p:nvPr>
            <p:ph type="sldNum" sz="quarter" idx="5"/>
          </p:nvPr>
        </p:nvSpPr>
        <p:spPr/>
        <p:txBody>
          <a:bodyPr/>
          <a:lstStyle/>
          <a:p>
            <a:fld id="{3C4D9B56-AACA-46E6-8278-8097CE781EA2}" type="slidenum">
              <a:rPr lang="de-DE" smtClean="0"/>
              <a:t>101</a:t>
            </a:fld>
            <a:endParaRPr lang="de-DE"/>
          </a:p>
        </p:txBody>
      </p:sp>
    </p:spTree>
    <p:extLst>
      <p:ext uri="{BB962C8B-B14F-4D97-AF65-F5344CB8AC3E}">
        <p14:creationId xmlns:p14="http://schemas.microsoft.com/office/powerpoint/2010/main" val="382847572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den Kompetenzen 01_2 Führungsfähigkeit und 02_6 Eigeninitiative </a:t>
            </a:r>
          </a:p>
        </p:txBody>
      </p:sp>
      <p:sp>
        <p:nvSpPr>
          <p:cNvPr id="4" name="Foliennummernplatzhalter 3"/>
          <p:cNvSpPr>
            <a:spLocks noGrp="1"/>
          </p:cNvSpPr>
          <p:nvPr>
            <p:ph type="sldNum" sz="quarter" idx="5"/>
          </p:nvPr>
        </p:nvSpPr>
        <p:spPr/>
        <p:txBody>
          <a:bodyPr/>
          <a:lstStyle/>
          <a:p>
            <a:fld id="{3C4D9B56-AACA-46E6-8278-8097CE781EA2}" type="slidenum">
              <a:rPr lang="de-DE" smtClean="0"/>
              <a:t>103</a:t>
            </a:fld>
            <a:endParaRPr lang="de-DE"/>
          </a:p>
        </p:txBody>
      </p:sp>
    </p:spTree>
    <p:extLst>
      <p:ext uri="{BB962C8B-B14F-4D97-AF65-F5344CB8AC3E}">
        <p14:creationId xmlns:p14="http://schemas.microsoft.com/office/powerpoint/2010/main" val="142587146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Zusammenhang mit der Kompetenz 02_10 Körperliche Belastbarkeit.</a:t>
            </a:r>
          </a:p>
          <a:p>
            <a:endParaRPr lang="de-DE" dirty="0"/>
          </a:p>
          <a:p>
            <a:r>
              <a:rPr lang="de-DE" dirty="0"/>
              <a:t>Arbeitsmaterialien W_02 Werkstoffe und W_07 Kompetenzbilanz DJI: Wer bin ich? Herkunft und Familie, S. 18-20, Beispiel: 2.2.7 Handwerkliches Arbeiten</a:t>
            </a:r>
          </a:p>
        </p:txBody>
      </p:sp>
      <p:sp>
        <p:nvSpPr>
          <p:cNvPr id="4" name="Foliennummernplatzhalter 3"/>
          <p:cNvSpPr>
            <a:spLocks noGrp="1"/>
          </p:cNvSpPr>
          <p:nvPr>
            <p:ph type="sldNum" sz="quarter" idx="5"/>
          </p:nvPr>
        </p:nvSpPr>
        <p:spPr/>
        <p:txBody>
          <a:bodyPr/>
          <a:lstStyle/>
          <a:p>
            <a:fld id="{3C4D9B56-AACA-46E6-8278-8097CE781EA2}" type="slidenum">
              <a:rPr lang="de-DE" smtClean="0"/>
              <a:t>105</a:t>
            </a:fld>
            <a:endParaRPr lang="de-DE"/>
          </a:p>
        </p:txBody>
      </p:sp>
    </p:spTree>
    <p:extLst>
      <p:ext uri="{BB962C8B-B14F-4D97-AF65-F5344CB8AC3E}">
        <p14:creationId xmlns:p14="http://schemas.microsoft.com/office/powerpoint/2010/main" val="25441337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pc="-50" dirty="0"/>
              <a:t>1. Schritt: Mögliche/r Zielberuf/e?</a:t>
            </a:r>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106</a:t>
            </a:fld>
            <a:endParaRPr lang="de-DE"/>
          </a:p>
        </p:txBody>
      </p:sp>
    </p:spTree>
    <p:extLst>
      <p:ext uri="{BB962C8B-B14F-4D97-AF65-F5344CB8AC3E}">
        <p14:creationId xmlns:p14="http://schemas.microsoft.com/office/powerpoint/2010/main" val="19536881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4. Schritt: Anforderungen des Betriebes und eigene Kompetenzen selbst einschätzen (Kompetenzkarten)</a:t>
            </a:r>
          </a:p>
        </p:txBody>
      </p:sp>
      <p:sp>
        <p:nvSpPr>
          <p:cNvPr id="4" name="Foliennummernplatzhalter 3"/>
          <p:cNvSpPr>
            <a:spLocks noGrp="1"/>
          </p:cNvSpPr>
          <p:nvPr>
            <p:ph type="sldNum" sz="quarter" idx="5"/>
          </p:nvPr>
        </p:nvSpPr>
        <p:spPr/>
        <p:txBody>
          <a:bodyPr/>
          <a:lstStyle/>
          <a:p>
            <a:fld id="{3C4D9B56-AACA-46E6-8278-8097CE781EA2}" type="slidenum">
              <a:rPr lang="de-DE" smtClean="0"/>
              <a:t>107</a:t>
            </a:fld>
            <a:endParaRPr lang="de-DE"/>
          </a:p>
        </p:txBody>
      </p:sp>
    </p:spTree>
    <p:extLst>
      <p:ext uri="{BB962C8B-B14F-4D97-AF65-F5344CB8AC3E}">
        <p14:creationId xmlns:p14="http://schemas.microsoft.com/office/powerpoint/2010/main" val="180353787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312181" indent="-301032">
              <a:buFont typeface="Arial" panose="020B0604020202020204" pitchFamily="34" charset="0"/>
              <a:buChar char="•"/>
            </a:pPr>
            <a:r>
              <a:rPr lang="de-DE" sz="1100" dirty="0"/>
              <a:t>Frag dich: Habe ich das schon mal gemacht?→ Denk an Situationen im Alltag, in Praktika, früheren Jobs oder beim Helfen im Familienkreis.</a:t>
            </a:r>
          </a:p>
          <a:p>
            <a:pPr marL="312181" indent="-301032">
              <a:buFont typeface="Arial" panose="020B0604020202020204" pitchFamily="34" charset="0"/>
              <a:buChar char="•"/>
            </a:pPr>
            <a:r>
              <a:rPr lang="de-DE" sz="1100" dirty="0"/>
              <a:t>Überlege: Wie hast du dich dabei gefühlt? Ging es dir leicht von der Hand?→ Wenn du etwas ohne große Hilfe geschafft hast, ist das eine Kompetenz.</a:t>
            </a:r>
          </a:p>
          <a:p>
            <a:pPr marL="312181" indent="-301032">
              <a:buFont typeface="Arial" panose="020B0604020202020204" pitchFamily="34" charset="0"/>
              <a:buChar char="•"/>
            </a:pPr>
            <a:r>
              <a:rPr lang="de-DE" sz="1100" dirty="0"/>
              <a:t>Schreib auf, was du kannst – mit einem Beispiel→ Beispiel: „Ich kann gut mit Menschen sprechen. Ich habe oft im Verein geholfen und mit Besuchern gesprochen.“</a:t>
            </a:r>
          </a:p>
          <a:p>
            <a:pPr marL="312181" indent="-301032">
              <a:buFont typeface="Arial" panose="020B0604020202020204" pitchFamily="34" charset="0"/>
              <a:buChar char="•"/>
            </a:pPr>
            <a:r>
              <a:rPr lang="de-DE" sz="1100" dirty="0"/>
              <a:t>Übe, deine Kompetenz in einem Satz zu sagen→ Beispiel: „Ich bin zuverlässig. Ich war immer pünktlich bei meinem letzten Praktikum und habe meine Aufgaben gut gemacht.“</a:t>
            </a:r>
          </a:p>
          <a:p>
            <a:pPr marL="312181" indent="-301032">
              <a:buFont typeface="Arial" panose="020B0604020202020204" pitchFamily="34" charset="0"/>
              <a:buChar char="•"/>
            </a:pPr>
            <a:r>
              <a:rPr lang="de-DE" sz="1100" dirty="0"/>
              <a:t>Nutze einfache Wörter und echte Erfahrungen→ Keine Fachbegriffe nötig – wichtig ist, dass du zeigst, was du wirklich gemacht hast.</a:t>
            </a:r>
          </a:p>
          <a:p>
            <a:pPr marL="312181" indent="-301032">
              <a:buFont typeface="Arial" panose="020B0604020202020204" pitchFamily="34" charset="0"/>
              <a:buChar char="•"/>
            </a:pPr>
            <a:r>
              <a:rPr lang="de-DE" sz="1100" dirty="0"/>
              <a:t>Sei ehrlich und selbstbewusst→ Du musst nicht alles können – aber was du kannst, darfst du ruhig sagen!</a:t>
            </a:r>
          </a:p>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108</a:t>
            </a:fld>
            <a:endParaRPr lang="de-DE"/>
          </a:p>
        </p:txBody>
      </p:sp>
    </p:spTree>
    <p:extLst>
      <p:ext uri="{BB962C8B-B14F-4D97-AF65-F5344CB8AC3E}">
        <p14:creationId xmlns:p14="http://schemas.microsoft.com/office/powerpoint/2010/main" val="337482775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Anleitung für Kursleitung/Lehrkraft</a:t>
            </a:r>
          </a:p>
        </p:txBody>
      </p:sp>
      <p:sp>
        <p:nvSpPr>
          <p:cNvPr id="4" name="Foliennummernplatzhalter 3"/>
          <p:cNvSpPr>
            <a:spLocks noGrp="1"/>
          </p:cNvSpPr>
          <p:nvPr>
            <p:ph type="sldNum" sz="quarter" idx="5"/>
          </p:nvPr>
        </p:nvSpPr>
        <p:spPr/>
        <p:txBody>
          <a:bodyPr/>
          <a:lstStyle/>
          <a:p>
            <a:fld id="{3C4D9B56-AACA-46E6-8278-8097CE781EA2}" type="slidenum">
              <a:rPr lang="de-DE" smtClean="0"/>
              <a:t>109</a:t>
            </a:fld>
            <a:endParaRPr lang="de-DE"/>
          </a:p>
        </p:txBody>
      </p:sp>
    </p:spTree>
    <p:extLst>
      <p:ext uri="{BB962C8B-B14F-4D97-AF65-F5344CB8AC3E}">
        <p14:creationId xmlns:p14="http://schemas.microsoft.com/office/powerpoint/2010/main" val="106195620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110</a:t>
            </a:fld>
            <a:endParaRPr lang="de-DE"/>
          </a:p>
        </p:txBody>
      </p:sp>
    </p:spTree>
    <p:extLst>
      <p:ext uri="{BB962C8B-B14F-4D97-AF65-F5344CB8AC3E}">
        <p14:creationId xmlns:p14="http://schemas.microsoft.com/office/powerpoint/2010/main" val="107346534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111</a:t>
            </a:fld>
            <a:endParaRPr lang="de-DE"/>
          </a:p>
        </p:txBody>
      </p:sp>
    </p:spTree>
    <p:extLst>
      <p:ext uri="{BB962C8B-B14F-4D97-AF65-F5344CB8AC3E}">
        <p14:creationId xmlns:p14="http://schemas.microsoft.com/office/powerpoint/2010/main" val="49871911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112</a:t>
            </a:fld>
            <a:endParaRPr lang="de-DE"/>
          </a:p>
        </p:txBody>
      </p:sp>
    </p:spTree>
    <p:extLst>
      <p:ext uri="{BB962C8B-B14F-4D97-AF65-F5344CB8AC3E}">
        <p14:creationId xmlns:p14="http://schemas.microsoft.com/office/powerpoint/2010/main" val="146497284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113</a:t>
            </a:fld>
            <a:endParaRPr lang="de-DE"/>
          </a:p>
        </p:txBody>
      </p:sp>
    </p:spTree>
    <p:extLst>
      <p:ext uri="{BB962C8B-B14F-4D97-AF65-F5344CB8AC3E}">
        <p14:creationId xmlns:p14="http://schemas.microsoft.com/office/powerpoint/2010/main" val="24105041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Kursteilnehmenden missverstehen Kompetenzen oft als persönliche Eigenschaften, die man hat oder eben nicht. Dabei sind sie durch Wissensaneignung, praktische Erfahrung und Veränderung von Einstellungen entwickelbare Fähigkeiten und Fertigkeiten. Eine Kompetenzentwicklung in diesem Sinne ist die Grundlage des Aufbaus beruflicher Handlungskompetenz.</a:t>
            </a:r>
          </a:p>
        </p:txBody>
      </p:sp>
      <p:sp>
        <p:nvSpPr>
          <p:cNvPr id="4" name="Foliennummernplatzhalter 3"/>
          <p:cNvSpPr>
            <a:spLocks noGrp="1"/>
          </p:cNvSpPr>
          <p:nvPr>
            <p:ph type="sldNum" sz="quarter" idx="5"/>
          </p:nvPr>
        </p:nvSpPr>
        <p:spPr/>
        <p:txBody>
          <a:bodyPr/>
          <a:lstStyle/>
          <a:p>
            <a:fld id="{3C4D9B56-AACA-46E6-8278-8097CE781EA2}" type="slidenum">
              <a:rPr lang="de-DE" smtClean="0"/>
              <a:t>114</a:t>
            </a:fld>
            <a:endParaRPr lang="de-DE"/>
          </a:p>
        </p:txBody>
      </p:sp>
    </p:spTree>
    <p:extLst>
      <p:ext uri="{BB962C8B-B14F-4D97-AF65-F5344CB8AC3E}">
        <p14:creationId xmlns:p14="http://schemas.microsoft.com/office/powerpoint/2010/main" val="288217570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b="1" dirty="0"/>
              <a:t>Was fällt dir leicht? </a:t>
            </a:r>
            <a:r>
              <a:rPr lang="de-DE" dirty="0"/>
              <a:t>Gibt es etwas, das du gut kannst, ohne lange nachzudenken?</a:t>
            </a:r>
          </a:p>
          <a:p>
            <a:pPr marL="171450" indent="-171450">
              <a:buFont typeface="Arial" panose="020B0604020202020204" pitchFamily="34" charset="0"/>
              <a:buChar char="•"/>
            </a:pPr>
            <a:r>
              <a:rPr lang="de-DE" b="1" dirty="0"/>
              <a:t>Worauf bist du stolz? </a:t>
            </a:r>
            <a:r>
              <a:rPr lang="de-DE" dirty="0"/>
              <a:t>Hast du schon mal etwas geschafft, worüber du dich gefreut hast?</a:t>
            </a:r>
          </a:p>
          <a:p>
            <a:pPr marL="171450" indent="-171450">
              <a:buFont typeface="Arial" panose="020B0604020202020204" pitchFamily="34" charset="0"/>
              <a:buChar char="•"/>
            </a:pPr>
            <a:r>
              <a:rPr lang="de-DE" b="1" dirty="0"/>
              <a:t>Was sagen andere über dich? </a:t>
            </a:r>
            <a:r>
              <a:rPr lang="de-DE" dirty="0"/>
              <a:t>Haben Freunde, Familie oder Kolleg*innen dir schon mal gesagt, dass du etwas gut machst?</a:t>
            </a:r>
          </a:p>
          <a:p>
            <a:pPr marL="171450" indent="-171450">
              <a:buFont typeface="Arial" panose="020B0604020202020204" pitchFamily="34" charset="0"/>
              <a:buChar char="•"/>
            </a:pPr>
            <a:r>
              <a:rPr lang="de-DE" b="1" dirty="0"/>
              <a:t>Was machst du gerne? </a:t>
            </a:r>
            <a:r>
              <a:rPr lang="de-DE" dirty="0"/>
              <a:t>Gibt es Aufgaben, die dir Spaß machen oder bei denen du dich wohlfühlst?</a:t>
            </a:r>
          </a:p>
          <a:p>
            <a:pPr marL="171450" indent="-171450">
              <a:buFont typeface="Arial" panose="020B0604020202020204" pitchFamily="34" charset="0"/>
              <a:buChar char="•"/>
            </a:pPr>
            <a:r>
              <a:rPr lang="de-DE" b="1" dirty="0"/>
              <a:t>Was ist für dich schwierig? </a:t>
            </a:r>
            <a:r>
              <a:rPr lang="de-DE" dirty="0"/>
              <a:t>Gibt es Dinge, bei denen du Hilfe brauchst oder unsicher bist?</a:t>
            </a:r>
          </a:p>
          <a:p>
            <a:pPr marL="171450" indent="-171450">
              <a:buFont typeface="Arial" panose="020B0604020202020204" pitchFamily="34" charset="0"/>
              <a:buChar char="•"/>
            </a:pPr>
            <a:r>
              <a:rPr lang="de-DE" b="1" dirty="0"/>
              <a:t>Was würdest du gerne besser können? </a:t>
            </a:r>
            <a:r>
              <a:rPr lang="de-DE" dirty="0"/>
              <a:t>Gibt es etwas, das du lernen möchtest, um dich sicherer zu fühlen?</a:t>
            </a:r>
          </a:p>
        </p:txBody>
      </p:sp>
      <p:sp>
        <p:nvSpPr>
          <p:cNvPr id="4" name="Foliennummernplatzhalter 3"/>
          <p:cNvSpPr>
            <a:spLocks noGrp="1"/>
          </p:cNvSpPr>
          <p:nvPr>
            <p:ph type="sldNum" sz="quarter" idx="5"/>
          </p:nvPr>
        </p:nvSpPr>
        <p:spPr/>
        <p:txBody>
          <a:bodyPr/>
          <a:lstStyle/>
          <a:p>
            <a:fld id="{3C4D9B56-AACA-46E6-8278-8097CE781EA2}" type="slidenum">
              <a:rPr lang="de-DE" smtClean="0"/>
              <a:t>115</a:t>
            </a:fld>
            <a:endParaRPr lang="de-DE"/>
          </a:p>
        </p:txBody>
      </p:sp>
    </p:spTree>
    <p:extLst>
      <p:ext uri="{BB962C8B-B14F-4D97-AF65-F5344CB8AC3E}">
        <p14:creationId xmlns:p14="http://schemas.microsoft.com/office/powerpoint/2010/main" val="112066326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802752">
              <a:defRPr/>
            </a:pPr>
            <a:r>
              <a:rPr lang="de-DE" sz="1600" kern="100" dirty="0">
                <a:latin typeface="Aptos"/>
                <a:ea typeface="PMingLiU" panose="02020500000000000000" pitchFamily="18" charset="-120"/>
                <a:cs typeface="Times New Roman" panose="02020603050405020304" pitchFamily="18" charset="0"/>
              </a:rPr>
              <a:t>Bei einem wiederholten Einsatz kann die Lernbegleitung das Bewerbungsspiel bzw. die damit einhergehende Selbsteinschätzung mit Kompetenzprofil auch zur Lernerfolgskontrolle nutzen. Dazu müssen die Dokumentationsbögen archiviert und abgeglichen werden. </a:t>
            </a:r>
          </a:p>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116</a:t>
            </a:fld>
            <a:endParaRPr lang="de-DE"/>
          </a:p>
        </p:txBody>
      </p:sp>
    </p:spTree>
    <p:extLst>
      <p:ext uri="{BB962C8B-B14F-4D97-AF65-F5344CB8AC3E}">
        <p14:creationId xmlns:p14="http://schemas.microsoft.com/office/powerpoint/2010/main" val="276493337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b="1" dirty="0"/>
              <a:t>Lernangebote nutzen: </a:t>
            </a:r>
            <a:r>
              <a:rPr lang="de-DE" dirty="0"/>
              <a:t>Besuche Kurse in der Volkshochschule, im Jobcenter oder bei Bildungsträgern. Beispiel: Lesen, Schreiben, Rechnen, Deutsch für den Beruf.</a:t>
            </a:r>
          </a:p>
          <a:p>
            <a:pPr marL="171450" indent="-171450">
              <a:buFont typeface="Arial" panose="020B0604020202020204" pitchFamily="34" charset="0"/>
              <a:buChar char="•"/>
            </a:pPr>
            <a:r>
              <a:rPr lang="de-DE" b="1" dirty="0"/>
              <a:t>Üben im Alltag: </a:t>
            </a:r>
            <a:r>
              <a:rPr lang="de-DE" dirty="0"/>
              <a:t>Nutze Alltagssituationen zum Lernen: beim Einkaufen rechnen, beim Lesen von Fahrplänen üben, mit anderen sprechen.</a:t>
            </a:r>
          </a:p>
          <a:p>
            <a:pPr marL="171450" indent="-171450">
              <a:buFont typeface="Arial" panose="020B0604020202020204" pitchFamily="34" charset="0"/>
              <a:buChar char="•"/>
            </a:pPr>
            <a:r>
              <a:rPr lang="de-DE" b="1" dirty="0"/>
              <a:t>Praktika machen: </a:t>
            </a:r>
            <a:r>
              <a:rPr lang="de-DE" dirty="0"/>
              <a:t>In einem Praktikum kannst du Aufgaben ausprobieren und dabei lernen, was du noch nicht kannst.</a:t>
            </a:r>
          </a:p>
          <a:p>
            <a:pPr marL="171450" indent="-171450">
              <a:buFont typeface="Arial" panose="020B0604020202020204" pitchFamily="34" charset="0"/>
              <a:buChar char="•"/>
            </a:pPr>
            <a:r>
              <a:rPr lang="de-DE" b="1" dirty="0"/>
              <a:t>Mit anderen lernen: </a:t>
            </a:r>
            <a:r>
              <a:rPr lang="de-DE" dirty="0"/>
              <a:t>In Lerngruppen oder mit Freunden macht das Lernen mehr Spaß und man hilft sich gegenseitig.</a:t>
            </a:r>
          </a:p>
          <a:p>
            <a:pPr marL="171450" indent="-171450">
              <a:buFont typeface="Arial" panose="020B0604020202020204" pitchFamily="34" charset="0"/>
              <a:buChar char="•"/>
            </a:pPr>
            <a:r>
              <a:rPr lang="de-DE" b="1" dirty="0"/>
              <a:t>Digitale Lernangebote nutzen: </a:t>
            </a:r>
            <a:r>
              <a:rPr lang="de-DE" dirty="0"/>
              <a:t>Es gibt einfache Lern-Apps und Webseiten, z. B. für Deutsch, Mathe oder Bewerbungstraining.</a:t>
            </a:r>
          </a:p>
          <a:p>
            <a:pPr marL="171450" indent="-171450">
              <a:buFont typeface="Arial" panose="020B0604020202020204" pitchFamily="34" charset="0"/>
              <a:buChar char="•"/>
            </a:pPr>
            <a:r>
              <a:rPr lang="de-DE" b="1" dirty="0"/>
              <a:t>Ziele setzen und dranbleiben: </a:t>
            </a:r>
            <a:r>
              <a:rPr lang="de-DE" dirty="0"/>
              <a:t>Überlege: Was will ich lernen? Was ist mein nächster kleiner Schritt?</a:t>
            </a:r>
          </a:p>
        </p:txBody>
      </p:sp>
      <p:sp>
        <p:nvSpPr>
          <p:cNvPr id="4" name="Foliennummernplatzhalter 3"/>
          <p:cNvSpPr>
            <a:spLocks noGrp="1"/>
          </p:cNvSpPr>
          <p:nvPr>
            <p:ph type="sldNum" sz="quarter" idx="5"/>
          </p:nvPr>
        </p:nvSpPr>
        <p:spPr/>
        <p:txBody>
          <a:bodyPr/>
          <a:lstStyle/>
          <a:p>
            <a:fld id="{3C4D9B56-AACA-46E6-8278-8097CE781EA2}" type="slidenum">
              <a:rPr lang="de-DE" smtClean="0"/>
              <a:t>117</a:t>
            </a:fld>
            <a:endParaRPr lang="de-DE"/>
          </a:p>
        </p:txBody>
      </p:sp>
    </p:spTree>
    <p:extLst>
      <p:ext uri="{BB962C8B-B14F-4D97-AF65-F5344CB8AC3E}">
        <p14:creationId xmlns:p14="http://schemas.microsoft.com/office/powerpoint/2010/main" val="315590742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118</a:t>
            </a:fld>
            <a:endParaRPr lang="de-DE"/>
          </a:p>
        </p:txBody>
      </p:sp>
    </p:spTree>
    <p:extLst>
      <p:ext uri="{BB962C8B-B14F-4D97-AF65-F5344CB8AC3E}">
        <p14:creationId xmlns:p14="http://schemas.microsoft.com/office/powerpoint/2010/main" val="95907785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a6fe688df4_0_174:notes"/>
          <p:cNvSpPr>
            <a:spLocks noGrp="1" noRot="1" noChangeAspect="1"/>
          </p:cNvSpPr>
          <p:nvPr>
            <p:ph type="sldImg" idx="2"/>
          </p:nvPr>
        </p:nvSpPr>
        <p:spPr>
          <a:xfrm>
            <a:off x="-2894013" y="1077913"/>
            <a:ext cx="9577388" cy="53879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 name="Google Shape;66;ga6fe688df4_0_174:notes"/>
          <p:cNvSpPr txBox="1">
            <a:spLocks noGrp="1"/>
          </p:cNvSpPr>
          <p:nvPr>
            <p:ph type="body" idx="1"/>
          </p:nvPr>
        </p:nvSpPr>
        <p:spPr>
          <a:xfrm>
            <a:off x="379007" y="6824968"/>
            <a:ext cx="3031880" cy="6465285"/>
          </a:xfrm>
          <a:prstGeom prst="rect">
            <a:avLst/>
          </a:prstGeom>
          <a:noFill/>
          <a:ln>
            <a:noFill/>
          </a:ln>
        </p:spPr>
        <p:txBody>
          <a:bodyPr spcFirstLastPara="1" wrap="square" lIns="78879" tIns="78879" rIns="78879" bIns="78879" anchor="ctr" anchorCtr="0">
            <a:noAutofit/>
          </a:bodyPr>
          <a:lstStyle/>
          <a:p>
            <a:pPr marL="0" marR="0" lvl="0" indent="0" algn="l" defTabSz="914400" rtl="0" eaLnBrk="1" fontAlgn="auto" latinLnBrk="0" hangingPunct="1">
              <a:lnSpc>
                <a:spcPct val="100000"/>
              </a:lnSpc>
              <a:spcBef>
                <a:spcPts val="0"/>
              </a:spcBef>
              <a:spcAft>
                <a:spcPts val="0"/>
              </a:spcAft>
              <a:buClrTx/>
              <a:buSzPts val="1400"/>
              <a:buFontTx/>
              <a:buNone/>
              <a:tabLst/>
              <a:defRPr/>
            </a:pPr>
            <a:r>
              <a:rPr lang="de-DE" sz="1800" b="0" i="0" u="none" strike="noStrike" baseline="0" dirty="0">
                <a:solidFill>
                  <a:srgbClr val="000000"/>
                </a:solidFill>
                <a:latin typeface="Calibri" panose="020F0502020204030204" pitchFamily="34" charset="0"/>
              </a:rPr>
              <a:t>Im Projekt </a:t>
            </a:r>
            <a:r>
              <a:rPr lang="de-DE" sz="1800" b="0" i="0" u="none" strike="noStrike" baseline="0" dirty="0" err="1">
                <a:solidFill>
                  <a:srgbClr val="000000"/>
                </a:solidFill>
                <a:latin typeface="Calibri" panose="020F0502020204030204" pitchFamily="34" charset="0"/>
              </a:rPr>
              <a:t>AoG</a:t>
            </a:r>
            <a:r>
              <a:rPr lang="de-DE" sz="1800" b="0" i="0" u="none" strike="noStrike" baseline="0" dirty="0">
                <a:solidFill>
                  <a:srgbClr val="000000"/>
                </a:solidFill>
                <a:latin typeface="Calibri" panose="020F0502020204030204" pitchFamily="34" charset="0"/>
              </a:rPr>
              <a:t>-plus-TQ wurden Personas entwickelt, die exemplarisch Förderbedarf und -möglichkeiten verschiedener Personengruppen aufzeigen. </a:t>
            </a:r>
            <a:r>
              <a:rPr lang="de-DE" b="0" i="0" dirty="0">
                <a:effectLst/>
                <a:latin typeface="Segoe UI" panose="020B0502040204020203" pitchFamily="34" charset="0"/>
              </a:rPr>
              <a:t>Die unterschiedlichen Ausgangslagen von Menschen mit Grundbildungsbedarf werden am Beispiel der drei Personas Samira, Amin und Jonas deutlich. </a:t>
            </a:r>
          </a:p>
          <a:p>
            <a:pPr marL="0" marR="0" lvl="0" indent="0" algn="l" defTabSz="914400" rtl="0" eaLnBrk="1" fontAlgn="auto" latinLnBrk="0" hangingPunct="1">
              <a:lnSpc>
                <a:spcPct val="100000"/>
              </a:lnSpc>
              <a:spcBef>
                <a:spcPts val="0"/>
              </a:spcBef>
              <a:spcAft>
                <a:spcPts val="0"/>
              </a:spcAft>
              <a:buClrTx/>
              <a:buSzPts val="1400"/>
              <a:buFontTx/>
              <a:buNone/>
              <a:tabLst/>
              <a:defRPr/>
            </a:pPr>
            <a:endParaRPr lang="de-DE" b="0" i="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Pts val="1400"/>
              <a:buFontTx/>
              <a:buNone/>
              <a:tabLst/>
              <a:defRPr/>
            </a:pPr>
            <a:r>
              <a:rPr lang="de-DE" b="0" i="0" dirty="0">
                <a:effectLst/>
                <a:latin typeface="Segoe UI" panose="020B0502040204020203" pitchFamily="34" charset="0"/>
              </a:rPr>
              <a:t>Die aktuelle Folie zeigt den Persona‑Steckbrief von Samira. Samira ist 38 Jahre alt, arbeitslos und auf der Suche nach einer Teilzeitstelle. Sie hat Erfahrung im Helferbereich, </a:t>
            </a:r>
            <a:r>
              <a:rPr lang="de-DE" sz="1200" dirty="0">
                <a:effectLst/>
                <a:latin typeface="Palatino Linotype" panose="02040502050505030304" pitchFamily="18" charset="0"/>
                <a:ea typeface="Calibri" panose="020F0502020204030204" pitchFamily="34" charset="0"/>
                <a:cs typeface="Arial" panose="020B0604020202020204" pitchFamily="34" charset="0"/>
              </a:rPr>
              <a:t>sie arbeitet sorgfältig und verfügt über technisches Verständnis. Sie scheitert jedoch an sprachlichen Anforderungen und fehlender Orientierung im Arbeitskontext. Bei ihr liegt der Fokus auf berufsbezogener Deutschförderung.</a:t>
            </a:r>
            <a:endParaRPr dirty="0"/>
          </a:p>
        </p:txBody>
      </p:sp>
      <p:sp>
        <p:nvSpPr>
          <p:cNvPr id="67" name="Google Shape;67;ga6fe688df4_0_174:notes"/>
          <p:cNvSpPr txBox="1">
            <a:spLocks noGrp="1"/>
          </p:cNvSpPr>
          <p:nvPr>
            <p:ph type="sldNum" idx="12"/>
          </p:nvPr>
        </p:nvSpPr>
        <p:spPr>
          <a:xfrm>
            <a:off x="2146823" y="13647438"/>
            <a:ext cx="1642358" cy="718417"/>
          </a:xfrm>
          <a:prstGeom prst="rect">
            <a:avLst/>
          </a:prstGeom>
          <a:noFill/>
          <a:ln>
            <a:noFill/>
          </a:ln>
        </p:spPr>
        <p:txBody>
          <a:bodyPr spcFirstLastPara="1" wrap="square" lIns="78879" tIns="39440" rIns="78879" bIns="39440" anchor="b" anchorCtr="0">
            <a:noAutofit/>
          </a:bodyPr>
          <a:lstStyle/>
          <a:p>
            <a:pPr algn="l" rtl="0">
              <a:buSzPts val="1400"/>
            </a:pPr>
            <a:fld id="{00000000-1234-1234-1234-123412341234}" type="slidenum">
              <a:rPr lang="de" sz="1200"/>
              <a:pPr algn="l" rtl="0">
                <a:buSzPts val="1400"/>
              </a:pPr>
              <a:t>119</a:t>
            </a:fld>
            <a:endParaRPr sz="1200"/>
          </a:p>
        </p:txBody>
      </p:sp>
    </p:spTree>
    <p:extLst>
      <p:ext uri="{BB962C8B-B14F-4D97-AF65-F5344CB8AC3E}">
        <p14:creationId xmlns:p14="http://schemas.microsoft.com/office/powerpoint/2010/main" val="337649975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a6fe688df4_0_174:notes"/>
          <p:cNvSpPr>
            <a:spLocks noGrp="1" noRot="1" noChangeAspect="1"/>
          </p:cNvSpPr>
          <p:nvPr>
            <p:ph type="sldImg" idx="2"/>
          </p:nvPr>
        </p:nvSpPr>
        <p:spPr>
          <a:xfrm>
            <a:off x="-2894013" y="1077913"/>
            <a:ext cx="9577388" cy="53879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 name="Google Shape;66;ga6fe688df4_0_174:notes"/>
          <p:cNvSpPr txBox="1">
            <a:spLocks noGrp="1"/>
          </p:cNvSpPr>
          <p:nvPr>
            <p:ph type="body" idx="1"/>
          </p:nvPr>
        </p:nvSpPr>
        <p:spPr>
          <a:xfrm>
            <a:off x="379007" y="6824968"/>
            <a:ext cx="3031880" cy="6465285"/>
          </a:xfrm>
          <a:prstGeom prst="rect">
            <a:avLst/>
          </a:prstGeom>
          <a:noFill/>
          <a:ln>
            <a:noFill/>
          </a:ln>
        </p:spPr>
        <p:txBody>
          <a:bodyPr spcFirstLastPara="1" wrap="square" lIns="78879" tIns="78879" rIns="78879" bIns="78879" anchor="ctr" anchorCtr="0">
            <a:noAutofit/>
          </a:bodyPr>
          <a:lstStyle/>
          <a:p>
            <a:pPr marL="0" marR="0" lvl="0" indent="0" algn="l" defTabSz="914400" rtl="0" eaLnBrk="1" fontAlgn="auto" latinLnBrk="0" hangingPunct="1">
              <a:lnSpc>
                <a:spcPct val="100000"/>
              </a:lnSpc>
              <a:spcBef>
                <a:spcPts val="0"/>
              </a:spcBef>
              <a:spcAft>
                <a:spcPts val="0"/>
              </a:spcAft>
              <a:buClrTx/>
              <a:buSzPts val="1400"/>
              <a:buFontTx/>
              <a:buNone/>
              <a:tabLst/>
              <a:defRPr/>
            </a:pPr>
            <a:r>
              <a:rPr lang="de-DE" b="0" i="0" dirty="0">
                <a:effectLst/>
                <a:latin typeface="Segoe UI" panose="020B0502040204020203" pitchFamily="34" charset="0"/>
              </a:rPr>
              <a:t>Diese Folie zeigt den Persona‑Steckbrief von Jonas. Jonas ist 27 Jahre alt und arbeitet als Hilfskraft in einem Logistikzentrum. Die Persona steht beispielhaft für geringqualifizierte Beschäftigte im Logistikbereich mit Weiterbildungsambitionen.</a:t>
            </a:r>
          </a:p>
          <a:p>
            <a:pPr marL="0" marR="0" lvl="0" indent="0" algn="l" defTabSz="914400" rtl="0" eaLnBrk="1" fontAlgn="auto" latinLnBrk="0" hangingPunct="1">
              <a:lnSpc>
                <a:spcPct val="100000"/>
              </a:lnSpc>
              <a:spcBef>
                <a:spcPts val="0"/>
              </a:spcBef>
              <a:spcAft>
                <a:spcPts val="0"/>
              </a:spcAft>
              <a:buClrTx/>
              <a:buSzPts val="1400"/>
              <a:buFontTx/>
              <a:buNone/>
              <a:tabLst/>
              <a:defRPr/>
            </a:pPr>
            <a:endParaRPr lang="de-DE" b="0" i="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Pts val="1400"/>
              <a:buFontTx/>
              <a:buNone/>
              <a:tabLst/>
              <a:defRPr/>
            </a:pPr>
            <a:r>
              <a:rPr lang="de-DE" sz="1200" b="0" dirty="0">
                <a:effectLst/>
                <a:latin typeface="Palatino Linotype" panose="02040502050505030304" pitchFamily="18" charset="0"/>
                <a:ea typeface="Calibri" panose="020F0502020204030204" pitchFamily="34" charset="0"/>
                <a:cs typeface="Arial" panose="020B0604020202020204" pitchFamily="34" charset="0"/>
              </a:rPr>
              <a:t>Jonas</a:t>
            </a:r>
            <a:r>
              <a:rPr lang="de-DE" sz="1200" b="1" dirty="0">
                <a:effectLst/>
                <a:latin typeface="Palatino Linotype" panose="02040502050505030304" pitchFamily="18" charset="0"/>
                <a:ea typeface="Calibri" panose="020F0502020204030204" pitchFamily="34" charset="0"/>
                <a:cs typeface="Arial" panose="020B0604020202020204" pitchFamily="34" charset="0"/>
              </a:rPr>
              <a:t> </a:t>
            </a:r>
            <a:r>
              <a:rPr lang="de-DE" sz="1200" dirty="0">
                <a:effectLst/>
                <a:latin typeface="Palatino Linotype" panose="02040502050505030304" pitchFamily="18" charset="0"/>
                <a:ea typeface="Calibri" panose="020F0502020204030204" pitchFamily="34" charset="0"/>
                <a:cs typeface="Arial" panose="020B0604020202020204" pitchFamily="34" charset="0"/>
              </a:rPr>
              <a:t>träumt von einem beruflichen Aufstieg, erkennt aber, dass ihm für eine Höherqualifizierung sowohl fachliche als auch überfachliche Kompetenzen fehlen. Der Fokus bei ihm liegt auf der Förderung von Lernkompetenz.</a:t>
            </a:r>
            <a:endParaRPr lang="de-DE" b="0" i="0" dirty="0">
              <a:effectLst/>
              <a:latin typeface="Segoe UI" panose="020B0502040204020203" pitchFamily="34" charset="0"/>
            </a:endParaRPr>
          </a:p>
          <a:p>
            <a:pPr>
              <a:buSzPts val="1400"/>
            </a:pPr>
            <a:endParaRPr dirty="0"/>
          </a:p>
        </p:txBody>
      </p:sp>
      <p:sp>
        <p:nvSpPr>
          <p:cNvPr id="67" name="Google Shape;67;ga6fe688df4_0_174:notes"/>
          <p:cNvSpPr txBox="1">
            <a:spLocks noGrp="1"/>
          </p:cNvSpPr>
          <p:nvPr>
            <p:ph type="sldNum" idx="12"/>
          </p:nvPr>
        </p:nvSpPr>
        <p:spPr>
          <a:xfrm>
            <a:off x="2146823" y="13647438"/>
            <a:ext cx="1642358" cy="718417"/>
          </a:xfrm>
          <a:prstGeom prst="rect">
            <a:avLst/>
          </a:prstGeom>
          <a:noFill/>
          <a:ln>
            <a:noFill/>
          </a:ln>
        </p:spPr>
        <p:txBody>
          <a:bodyPr spcFirstLastPara="1" wrap="square" lIns="78879" tIns="39440" rIns="78879" bIns="39440" anchor="b" anchorCtr="0">
            <a:noAutofit/>
          </a:bodyPr>
          <a:lstStyle/>
          <a:p>
            <a:pPr algn="l" rtl="0">
              <a:buSzPts val="1400"/>
            </a:pPr>
            <a:fld id="{00000000-1234-1234-1234-123412341234}" type="slidenum">
              <a:rPr lang="de" sz="1200"/>
              <a:pPr algn="l" rtl="0">
                <a:buSzPts val="1400"/>
              </a:pPr>
              <a:t>120</a:t>
            </a:fld>
            <a:endParaRPr sz="1200"/>
          </a:p>
        </p:txBody>
      </p:sp>
    </p:spTree>
    <p:extLst>
      <p:ext uri="{BB962C8B-B14F-4D97-AF65-F5344CB8AC3E}">
        <p14:creationId xmlns:p14="http://schemas.microsoft.com/office/powerpoint/2010/main" val="288458973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a6fe688df4_0_174:notes"/>
          <p:cNvSpPr>
            <a:spLocks noGrp="1" noRot="1" noChangeAspect="1"/>
          </p:cNvSpPr>
          <p:nvPr>
            <p:ph type="sldImg" idx="2"/>
          </p:nvPr>
        </p:nvSpPr>
        <p:spPr>
          <a:xfrm>
            <a:off x="-2894013" y="1077913"/>
            <a:ext cx="9577388" cy="53879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 name="Google Shape;66;ga6fe688df4_0_174:notes"/>
          <p:cNvSpPr txBox="1">
            <a:spLocks noGrp="1"/>
          </p:cNvSpPr>
          <p:nvPr>
            <p:ph type="body" idx="1"/>
          </p:nvPr>
        </p:nvSpPr>
        <p:spPr>
          <a:xfrm>
            <a:off x="379007" y="6824968"/>
            <a:ext cx="3031880" cy="6465285"/>
          </a:xfrm>
          <a:prstGeom prst="rect">
            <a:avLst/>
          </a:prstGeom>
          <a:noFill/>
          <a:ln>
            <a:noFill/>
          </a:ln>
        </p:spPr>
        <p:txBody>
          <a:bodyPr spcFirstLastPara="1" wrap="square" lIns="78879" tIns="78879" rIns="78879" bIns="78879" anchor="ctr" anchorCtr="0">
            <a:noAutofit/>
          </a:bodyPr>
          <a:lstStyle/>
          <a:p>
            <a:pPr>
              <a:buSzPts val="1400"/>
            </a:pPr>
            <a:r>
              <a:rPr lang="de-DE" sz="1200" b="0" i="0" u="none" strike="noStrike" baseline="0" dirty="0">
                <a:solidFill>
                  <a:srgbClr val="000000"/>
                </a:solidFill>
                <a:latin typeface="Calibri" panose="020F0502020204030204" pitchFamily="34" charset="0"/>
              </a:rPr>
              <a:t>Durch die Transformation verändern sich auch im Helferbereich Kompetenzanforderungen.</a:t>
            </a:r>
          </a:p>
          <a:p>
            <a:pPr>
              <a:buSzPts val="1400"/>
            </a:pPr>
            <a:r>
              <a:rPr lang="de-DE" sz="1200" b="0" i="0" u="none" strike="noStrike" baseline="0" dirty="0">
                <a:solidFill>
                  <a:srgbClr val="000000"/>
                </a:solidFill>
                <a:latin typeface="Calibri" panose="020F0502020204030204" pitchFamily="34" charset="0"/>
              </a:rPr>
              <a:t>Die aktuelle Folie gibt beispielhaft einen Überblick über aktuelle Entwicklungen in der Branche Produktion.</a:t>
            </a:r>
          </a:p>
          <a:p>
            <a:pPr>
              <a:buSzPts val="1400"/>
            </a:pPr>
            <a:endParaRPr lang="de-DE" sz="1200" b="0" i="0" u="none" strike="noStrike" baseline="0" dirty="0">
              <a:solidFill>
                <a:srgbClr val="000000"/>
              </a:solidFill>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Pts val="1400"/>
              <a:buFontTx/>
              <a:buNone/>
              <a:tabLst/>
              <a:defRPr/>
            </a:pPr>
            <a:r>
              <a:rPr lang="de-DE" sz="1200" b="0" i="0" u="none" strike="noStrike" baseline="0" dirty="0">
                <a:solidFill>
                  <a:srgbClr val="000000"/>
                </a:solidFill>
                <a:latin typeface="Calibri" panose="020F0502020204030204" pitchFamily="34" charset="0"/>
              </a:rPr>
              <a:t>Die Branche ist ein zentraler Wirtschaftsbereich mit hohem Fachkräftebedarf. </a:t>
            </a:r>
            <a:r>
              <a:rPr lang="de-DE" b="0" i="0" dirty="0">
                <a:effectLst/>
                <a:latin typeface="Segoe UI" panose="020B0502040204020203" pitchFamily="34" charset="0"/>
              </a:rPr>
              <a:t>Bereits heute sind viele Stellen nicht mit passend qualifizierten Arbeitskräften zu besetzen, Prognosen zeigen eine weitere Verschärfung des Mangels.</a:t>
            </a:r>
          </a:p>
          <a:p>
            <a:pPr>
              <a:buSzPts val="1400"/>
            </a:pPr>
            <a:endParaRPr lang="de-DE" sz="1200" b="0" i="0" u="none" strike="noStrike" baseline="0" dirty="0">
              <a:solidFill>
                <a:srgbClr val="000000"/>
              </a:solidFill>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Pts val="1400"/>
              <a:buFontTx/>
              <a:buNone/>
              <a:tabLst/>
              <a:defRPr/>
            </a:pPr>
            <a:r>
              <a:rPr lang="de-DE" sz="1200" b="0" i="0" u="none" strike="noStrike" baseline="0" dirty="0">
                <a:solidFill>
                  <a:srgbClr val="000000"/>
                </a:solidFill>
                <a:latin typeface="Calibri" panose="020F0502020204030204" pitchFamily="34" charset="0"/>
              </a:rPr>
              <a:t>In der Branche gibt es einen hohen Anteil angelernter Arbeitskräfte. </a:t>
            </a:r>
            <a:r>
              <a:rPr lang="de-DE" b="0" i="0" dirty="0">
                <a:effectLst/>
                <a:latin typeface="Segoe UI" panose="020B0502040204020203" pitchFamily="34" charset="0"/>
              </a:rPr>
              <a:t>Gleichzeitig steigen die Anforderungen durch Digitalisierung, Automatisierung und KI‑gestützte Prozesse deutlich. Beschäftigte müssen zunehmend Maschinen und digitale Systeme bedienen, Prozesse verstehen und einfache Daten auswerten können.</a:t>
            </a:r>
          </a:p>
          <a:p>
            <a:pPr marL="0" marR="0" lvl="0" indent="0" algn="l" defTabSz="914400" rtl="0" eaLnBrk="1" fontAlgn="auto" latinLnBrk="0" hangingPunct="1">
              <a:lnSpc>
                <a:spcPct val="100000"/>
              </a:lnSpc>
              <a:spcBef>
                <a:spcPts val="0"/>
              </a:spcBef>
              <a:spcAft>
                <a:spcPts val="0"/>
              </a:spcAft>
              <a:buClrTx/>
              <a:buSzPts val="1400"/>
              <a:buFontTx/>
              <a:buNone/>
              <a:tabLst/>
              <a:defRPr/>
            </a:pPr>
            <a:endParaRPr lang="de-DE" b="0" i="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Pts val="1400"/>
              <a:buFontTx/>
              <a:buNone/>
              <a:tabLst/>
              <a:defRPr/>
            </a:pPr>
            <a:r>
              <a:rPr lang="de-DE" b="0" i="0" dirty="0">
                <a:effectLst/>
                <a:latin typeface="Segoe UI" panose="020B0502040204020203" pitchFamily="34" charset="0"/>
              </a:rPr>
              <a:t>Als Grundkompetenzen werden Lesen, Schreiben und Rechnen im Arbeitskontext sowie Deutschkenntnisse ab etwa dem Niveau A2 vorausgesetzt. Diese werden von Unternehmen häufig als selbstverständlich angenommen, sind bei nicht formal Qualifizierten jedoch oft unzureichend ausgeprägt.</a:t>
            </a:r>
          </a:p>
          <a:p>
            <a:pPr marL="0" marR="0" lvl="0" indent="0" algn="l" defTabSz="914400" rtl="0" eaLnBrk="1" fontAlgn="auto" latinLnBrk="0" hangingPunct="1">
              <a:lnSpc>
                <a:spcPct val="100000"/>
              </a:lnSpc>
              <a:spcBef>
                <a:spcPts val="0"/>
              </a:spcBef>
              <a:spcAft>
                <a:spcPts val="0"/>
              </a:spcAft>
              <a:buClrTx/>
              <a:buSzPts val="1400"/>
              <a:buFontTx/>
              <a:buNone/>
              <a:tabLst/>
              <a:defRPr/>
            </a:pPr>
            <a:endParaRPr lang="de-DE" b="0" i="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Pts val="1400"/>
              <a:buFontTx/>
              <a:buNone/>
              <a:tabLst/>
              <a:defRPr/>
            </a:pPr>
            <a:r>
              <a:rPr lang="de-DE" b="0" i="0" dirty="0">
                <a:effectLst/>
                <a:latin typeface="Segoe UI" panose="020B0502040204020203" pitchFamily="34" charset="0"/>
              </a:rPr>
              <a:t>Neben fachlichen Grundlagen gewinnen überfachliche Zukunftskompetenzen an Bedeutung, insbesondere Verlässlichkeit, Anpassungsfähigkeit und Sorgfalt im Helferbereich.</a:t>
            </a:r>
          </a:p>
          <a:p>
            <a:pPr marL="0" marR="0" lvl="0" indent="0" algn="l" defTabSz="914400" rtl="0" eaLnBrk="1" fontAlgn="auto" latinLnBrk="0" hangingPunct="1">
              <a:lnSpc>
                <a:spcPct val="100000"/>
              </a:lnSpc>
              <a:spcBef>
                <a:spcPts val="0"/>
              </a:spcBef>
              <a:spcAft>
                <a:spcPts val="0"/>
              </a:spcAft>
              <a:buClrTx/>
              <a:buSzPts val="1400"/>
              <a:buFontTx/>
              <a:buNone/>
              <a:tabLst/>
              <a:defRPr/>
            </a:pPr>
            <a:endParaRPr lang="de-DE" b="0" i="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Pts val="1400"/>
              <a:buFontTx/>
              <a:buNone/>
              <a:tabLst/>
              <a:defRPr/>
            </a:pPr>
            <a:endParaRPr lang="de-DE" b="0" i="0" dirty="0">
              <a:effectLst/>
              <a:latin typeface="Segoe UI" panose="020B0502040204020203" pitchFamily="34" charset="0"/>
            </a:endParaRPr>
          </a:p>
          <a:p>
            <a:pPr>
              <a:buSzPts val="1400"/>
            </a:pPr>
            <a:endParaRPr lang="de-DE" sz="1200" b="0" i="0" u="none" strike="noStrike" baseline="0" dirty="0">
              <a:solidFill>
                <a:srgbClr val="000000"/>
              </a:solidFill>
              <a:latin typeface="Calibri" panose="020F0502020204030204" pitchFamily="34" charset="0"/>
            </a:endParaRPr>
          </a:p>
          <a:p>
            <a:pPr>
              <a:buSzPts val="1400"/>
            </a:pPr>
            <a:endParaRPr dirty="0"/>
          </a:p>
        </p:txBody>
      </p:sp>
      <p:sp>
        <p:nvSpPr>
          <p:cNvPr id="67" name="Google Shape;67;ga6fe688df4_0_174:notes"/>
          <p:cNvSpPr txBox="1">
            <a:spLocks noGrp="1"/>
          </p:cNvSpPr>
          <p:nvPr>
            <p:ph type="sldNum" idx="12"/>
          </p:nvPr>
        </p:nvSpPr>
        <p:spPr>
          <a:xfrm>
            <a:off x="2146823" y="13647438"/>
            <a:ext cx="1642358" cy="718417"/>
          </a:xfrm>
          <a:prstGeom prst="rect">
            <a:avLst/>
          </a:prstGeom>
          <a:noFill/>
          <a:ln>
            <a:noFill/>
          </a:ln>
        </p:spPr>
        <p:txBody>
          <a:bodyPr spcFirstLastPara="1" wrap="square" lIns="78879" tIns="39440" rIns="78879" bIns="39440" anchor="b" anchorCtr="0">
            <a:noAutofit/>
          </a:bodyPr>
          <a:lstStyle/>
          <a:p>
            <a:pPr algn="l" rtl="0">
              <a:buSzPts val="1400"/>
            </a:pPr>
            <a:fld id="{00000000-1234-1234-1234-123412341234}" type="slidenum">
              <a:rPr lang="de" sz="1200"/>
              <a:pPr algn="l" rtl="0">
                <a:buSzPts val="1400"/>
              </a:pPr>
              <a:t>121</a:t>
            </a:fld>
            <a:endParaRPr sz="1200"/>
          </a:p>
        </p:txBody>
      </p:sp>
    </p:spTree>
    <p:extLst>
      <p:ext uri="{BB962C8B-B14F-4D97-AF65-F5344CB8AC3E}">
        <p14:creationId xmlns:p14="http://schemas.microsoft.com/office/powerpoint/2010/main" val="288458973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a6fe688df4_0_174:notes"/>
          <p:cNvSpPr>
            <a:spLocks noGrp="1" noRot="1" noChangeAspect="1"/>
          </p:cNvSpPr>
          <p:nvPr>
            <p:ph type="sldImg" idx="2"/>
          </p:nvPr>
        </p:nvSpPr>
        <p:spPr>
          <a:xfrm>
            <a:off x="-2894013" y="1077913"/>
            <a:ext cx="9577388" cy="53879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 name="Google Shape;66;ga6fe688df4_0_174:notes"/>
          <p:cNvSpPr txBox="1">
            <a:spLocks noGrp="1"/>
          </p:cNvSpPr>
          <p:nvPr>
            <p:ph type="body" idx="1"/>
          </p:nvPr>
        </p:nvSpPr>
        <p:spPr>
          <a:xfrm>
            <a:off x="379007" y="6824968"/>
            <a:ext cx="3031880" cy="6465285"/>
          </a:xfrm>
          <a:prstGeom prst="rect">
            <a:avLst/>
          </a:prstGeom>
          <a:noFill/>
          <a:ln>
            <a:noFill/>
          </a:ln>
        </p:spPr>
        <p:txBody>
          <a:bodyPr spcFirstLastPara="1" wrap="square" lIns="78879" tIns="78879" rIns="78879" bIns="78879" anchor="ctr" anchorCtr="0">
            <a:noAutofit/>
          </a:bodyPr>
          <a:lstStyle/>
          <a:p>
            <a:pPr>
              <a:buSzPts val="1400"/>
            </a:pPr>
            <a:r>
              <a:rPr lang="de-DE" sz="1800" b="0" i="0" u="none" strike="noStrike" baseline="0" dirty="0">
                <a:solidFill>
                  <a:srgbClr val="000000"/>
                </a:solidFill>
                <a:latin typeface="Calibri" panose="020F0502020204030204" pitchFamily="34" charset="0"/>
              </a:rPr>
              <a:t>Diese Folie gibt beispielhaft einen Überblick über aktuelle Entwicklungen in der Branche Lagerlogistik. </a:t>
            </a:r>
          </a:p>
          <a:p>
            <a:pPr>
              <a:buSzPts val="1400"/>
            </a:pPr>
            <a:endParaRPr lang="de-DE" sz="1800" b="0" i="0" u="none" strike="noStrike" baseline="0" dirty="0">
              <a:solidFill>
                <a:srgbClr val="000000"/>
              </a:solidFill>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Pts val="1400"/>
              <a:buFontTx/>
              <a:buNone/>
              <a:tabLst/>
              <a:defRPr/>
            </a:pPr>
            <a:r>
              <a:rPr lang="de-DE" sz="1800" b="0" i="0" u="none" strike="noStrike" baseline="0" dirty="0">
                <a:solidFill>
                  <a:srgbClr val="000000"/>
                </a:solidFill>
                <a:latin typeface="Calibri" panose="020F0502020204030204" pitchFamily="34" charset="0"/>
              </a:rPr>
              <a:t>Die Branche zählt in Deutschland zu den stark nachgefragten Bereichen und bietet insbesondere für geringqualifizierte Personen und Quereinsteigerinnen und Quereinsteiger gute Einstiegsmöglichkeiten. </a:t>
            </a:r>
            <a:r>
              <a:rPr lang="de-DE" sz="2800" b="0" i="0" dirty="0">
                <a:effectLst/>
                <a:latin typeface="Segoe UI" panose="020B0502040204020203" pitchFamily="34" charset="0"/>
              </a:rPr>
              <a:t>Berufe der Lagerlogistik zählen zu den am stärksten nachgefragten Tätigkeiten und Unternehmen fragen zunehmend auch Beschäftigte mit Teilqualifikationen nach.</a:t>
            </a:r>
          </a:p>
          <a:p>
            <a:pPr marL="0" marR="0" lvl="0" indent="0" algn="l" defTabSz="914400" rtl="0" eaLnBrk="1" fontAlgn="auto" latinLnBrk="0" hangingPunct="1">
              <a:lnSpc>
                <a:spcPct val="100000"/>
              </a:lnSpc>
              <a:spcBef>
                <a:spcPts val="0"/>
              </a:spcBef>
              <a:spcAft>
                <a:spcPts val="0"/>
              </a:spcAft>
              <a:buClrTx/>
              <a:buSzPts val="1400"/>
              <a:buFontTx/>
              <a:buNone/>
              <a:tabLst/>
              <a:defRPr/>
            </a:pPr>
            <a:endParaRPr lang="de-DE" sz="2800" b="0" i="0" u="none" strike="noStrike" baseline="0" dirty="0">
              <a:solidFill>
                <a:srgbClr val="000000"/>
              </a:solidFill>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Pts val="1400"/>
              <a:buFontTx/>
              <a:buNone/>
              <a:tabLst/>
              <a:defRPr/>
            </a:pPr>
            <a:r>
              <a:rPr lang="de-DE" sz="2800" b="0" i="0" dirty="0">
                <a:effectLst/>
                <a:latin typeface="Segoe UI" panose="020B0502040204020203" pitchFamily="34" charset="0"/>
              </a:rPr>
              <a:t>Durch die fortschreitende Digitalisierung gewinnen digitale Grundkompetenzen wie der Umgang mit Computern sowie auch KI-Basiskompetenzen weiter an Bedeutung. Zusätzlich sind auch im Helferbereich überfachliche Kompetenzen wie Verlässlichkeit, Sorgfalt und Anpassungsfähigkeit wichtig.</a:t>
            </a:r>
          </a:p>
          <a:p>
            <a:pPr marL="0" marR="0" lvl="0" indent="0" algn="l" defTabSz="914400" rtl="0" eaLnBrk="1" fontAlgn="auto" latinLnBrk="0" hangingPunct="1">
              <a:lnSpc>
                <a:spcPct val="100000"/>
              </a:lnSpc>
              <a:spcBef>
                <a:spcPts val="0"/>
              </a:spcBef>
              <a:spcAft>
                <a:spcPts val="0"/>
              </a:spcAft>
              <a:buClrTx/>
              <a:buSzPts val="1400"/>
              <a:buFontTx/>
              <a:buNone/>
              <a:tabLst/>
              <a:defRPr/>
            </a:pPr>
            <a:endParaRPr lang="de-DE" sz="2800" b="0" i="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Pts val="1400"/>
              <a:buFontTx/>
              <a:buNone/>
              <a:tabLst/>
              <a:defRPr/>
            </a:pPr>
            <a:r>
              <a:rPr lang="de-DE" sz="2800" b="0" i="0" dirty="0">
                <a:effectLst/>
                <a:latin typeface="Segoe UI" panose="020B0502040204020203" pitchFamily="34" charset="0"/>
              </a:rPr>
              <a:t>Speziell im Bereich Lagerlogistik werden digitale Kompetenzen etwa beim Umgang mit Lagerverwaltungssystemen, Scannern oder IT‑gestützter Dokumentation immer wichtiger.</a:t>
            </a:r>
            <a:endParaRPr lang="de-DE" sz="1800" b="0" i="0" u="none" strike="noStrike" baseline="0" dirty="0">
              <a:solidFill>
                <a:srgbClr val="000000"/>
              </a:solidFill>
              <a:latin typeface="Calibri" panose="020F0502020204030204" pitchFamily="34" charset="0"/>
            </a:endParaRPr>
          </a:p>
          <a:p>
            <a:pPr>
              <a:buSzPts val="1400"/>
            </a:pPr>
            <a:endParaRPr lang="de-DE" sz="1800" b="0" i="0" u="none" strike="noStrike" baseline="0" dirty="0">
              <a:solidFill>
                <a:srgbClr val="000000"/>
              </a:solidFill>
              <a:latin typeface="Calibri" panose="020F0502020204030204" pitchFamily="34" charset="0"/>
            </a:endParaRPr>
          </a:p>
          <a:p>
            <a:pPr>
              <a:buSzPts val="1400"/>
            </a:pPr>
            <a:endParaRPr lang="de-DE" sz="1800" b="0" i="0" u="none" strike="noStrike" baseline="0" dirty="0">
              <a:solidFill>
                <a:srgbClr val="000000"/>
              </a:solidFill>
              <a:latin typeface="Calibri" panose="020F0502020204030204" pitchFamily="34" charset="0"/>
            </a:endParaRPr>
          </a:p>
        </p:txBody>
      </p:sp>
      <p:sp>
        <p:nvSpPr>
          <p:cNvPr id="67" name="Google Shape;67;ga6fe688df4_0_174:notes"/>
          <p:cNvSpPr txBox="1">
            <a:spLocks noGrp="1"/>
          </p:cNvSpPr>
          <p:nvPr>
            <p:ph type="sldNum" idx="12"/>
          </p:nvPr>
        </p:nvSpPr>
        <p:spPr>
          <a:xfrm>
            <a:off x="2146823" y="13647438"/>
            <a:ext cx="1642358" cy="718417"/>
          </a:xfrm>
          <a:prstGeom prst="rect">
            <a:avLst/>
          </a:prstGeom>
          <a:noFill/>
          <a:ln>
            <a:noFill/>
          </a:ln>
        </p:spPr>
        <p:txBody>
          <a:bodyPr spcFirstLastPara="1" wrap="square" lIns="78879" tIns="39440" rIns="78879" bIns="39440" anchor="b" anchorCtr="0">
            <a:noAutofit/>
          </a:bodyPr>
          <a:lstStyle/>
          <a:p>
            <a:pPr algn="l" rtl="0">
              <a:buSzPts val="1400"/>
            </a:pPr>
            <a:fld id="{00000000-1234-1234-1234-123412341234}" type="slidenum">
              <a:rPr lang="de" sz="1200"/>
              <a:pPr algn="l" rtl="0">
                <a:buSzPts val="1400"/>
              </a:pPr>
              <a:t>122</a:t>
            </a:fld>
            <a:endParaRPr sz="1200"/>
          </a:p>
        </p:txBody>
      </p:sp>
    </p:spTree>
    <p:extLst>
      <p:ext uri="{BB962C8B-B14F-4D97-AF65-F5344CB8AC3E}">
        <p14:creationId xmlns:p14="http://schemas.microsoft.com/office/powerpoint/2010/main" val="288458973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123</a:t>
            </a:fld>
            <a:endParaRPr lang="de-DE"/>
          </a:p>
        </p:txBody>
      </p:sp>
    </p:spTree>
    <p:extLst>
      <p:ext uri="{BB962C8B-B14F-4D97-AF65-F5344CB8AC3E}">
        <p14:creationId xmlns:p14="http://schemas.microsoft.com/office/powerpoint/2010/main" val="352873692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C4D9B56-AACA-46E6-8278-8097CE781EA2}" type="slidenum">
              <a:rPr lang="de-DE" smtClean="0"/>
              <a:t>124</a:t>
            </a:fld>
            <a:endParaRPr lang="de-DE"/>
          </a:p>
        </p:txBody>
      </p:sp>
    </p:spTree>
    <p:extLst>
      <p:ext uri="{BB962C8B-B14F-4D97-AF65-F5344CB8AC3E}">
        <p14:creationId xmlns:p14="http://schemas.microsoft.com/office/powerpoint/2010/main" val="3528736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876" y="2125980"/>
            <a:ext cx="10368598" cy="461665"/>
          </a:xfrm>
          <a:prstGeom prst="rect">
            <a:avLst/>
          </a:prstGeom>
        </p:spPr>
        <p:txBody>
          <a:bodyPr wrap="square" lIns="0" tIns="0" rIns="0" bIns="0">
            <a:spAutoFit/>
          </a:bodyPr>
          <a:lstStyle>
            <a:lvl1pPr algn="l">
              <a:defRPr sz="3000" b="1" i="0">
                <a:solidFill>
                  <a:srgbClr val="231F20"/>
                </a:solidFill>
                <a:latin typeface="Arial"/>
                <a:cs typeface="Arial"/>
              </a:defRPr>
            </a:lvl1pPr>
          </a:lstStyle>
          <a:p>
            <a:endParaRPr dirty="0"/>
          </a:p>
        </p:txBody>
      </p:sp>
      <p:sp>
        <p:nvSpPr>
          <p:cNvPr id="3" name="Holder 3"/>
          <p:cNvSpPr>
            <a:spLocks noGrp="1"/>
          </p:cNvSpPr>
          <p:nvPr>
            <p:ph type="subTitle" idx="4"/>
          </p:nvPr>
        </p:nvSpPr>
        <p:spPr>
          <a:xfrm>
            <a:off x="1829752" y="3840480"/>
            <a:ext cx="8538845"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2241003"/>
            <a:ext cx="12099925" cy="4617085"/>
          </a:xfrm>
          <a:custGeom>
            <a:avLst/>
            <a:gdLst/>
            <a:ahLst/>
            <a:cxnLst/>
            <a:rect l="l" t="t" r="r" b="b"/>
            <a:pathLst>
              <a:path w="12099925" h="4617084">
                <a:moveTo>
                  <a:pt x="12099607" y="0"/>
                </a:moveTo>
                <a:lnTo>
                  <a:pt x="0" y="0"/>
                </a:lnTo>
                <a:lnTo>
                  <a:pt x="0" y="4616996"/>
                </a:lnTo>
                <a:lnTo>
                  <a:pt x="12099607" y="4616996"/>
                </a:lnTo>
                <a:lnTo>
                  <a:pt x="12099607" y="0"/>
                </a:lnTo>
                <a:close/>
              </a:path>
            </a:pathLst>
          </a:custGeom>
          <a:solidFill>
            <a:srgbClr val="E2E3E4"/>
          </a:solidFill>
        </p:spPr>
        <p:txBody>
          <a:bodyPr wrap="square" lIns="0" tIns="0" rIns="0" bIns="0" rtlCol="0"/>
          <a:lstStyle/>
          <a:p>
            <a:endParaRPr/>
          </a:p>
        </p:txBody>
      </p:sp>
      <p:sp>
        <p:nvSpPr>
          <p:cNvPr id="2" name="Holder 2"/>
          <p:cNvSpPr>
            <a:spLocks noGrp="1"/>
          </p:cNvSpPr>
          <p:nvPr>
            <p:ph type="title"/>
          </p:nvPr>
        </p:nvSpPr>
        <p:spPr>
          <a:xfrm>
            <a:off x="5706341" y="1584678"/>
            <a:ext cx="781050" cy="461665"/>
          </a:xfrm>
        </p:spPr>
        <p:txBody>
          <a:bodyPr lIns="0" tIns="0" rIns="0" bIns="0"/>
          <a:lstStyle>
            <a:lvl1pPr algn="l">
              <a:defRPr sz="3000" b="1" i="0">
                <a:solidFill>
                  <a:srgbClr val="231F20"/>
                </a:solidFill>
                <a:latin typeface="Arial"/>
                <a:cs typeface="Arial"/>
              </a:defRPr>
            </a:lvl1pPr>
          </a:lstStyle>
          <a:p>
            <a:endParaRPr dirty="0"/>
          </a:p>
        </p:txBody>
      </p:sp>
      <p:sp>
        <p:nvSpPr>
          <p:cNvPr id="3" name="Holder 3"/>
          <p:cNvSpPr>
            <a:spLocks noGrp="1"/>
          </p:cNvSpPr>
          <p:nvPr>
            <p:ph type="body" idx="1"/>
          </p:nvPr>
        </p:nvSpPr>
        <p:spPr>
          <a:xfrm>
            <a:off x="609917" y="1577340"/>
            <a:ext cx="10978515" cy="276999"/>
          </a:xfrm>
        </p:spPr>
        <p:txBody>
          <a:bodyPr lIns="0" tIns="0" rIns="0" bIns="0"/>
          <a:lstStyle>
            <a:lvl1pPr algn="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rgbClr val="231F20"/>
                </a:solidFill>
                <a:latin typeface="Arial"/>
                <a:cs typeface="Arial"/>
              </a:defRPr>
            </a:lvl1pPr>
          </a:lstStyle>
          <a:p>
            <a:endParaRPr dirty="0"/>
          </a:p>
        </p:txBody>
      </p:sp>
      <p:sp>
        <p:nvSpPr>
          <p:cNvPr id="3" name="Holder 3"/>
          <p:cNvSpPr>
            <a:spLocks noGrp="1"/>
          </p:cNvSpPr>
          <p:nvPr>
            <p:ph sz="half" idx="2"/>
          </p:nvPr>
        </p:nvSpPr>
        <p:spPr>
          <a:xfrm>
            <a:off x="609917" y="1577340"/>
            <a:ext cx="5306282"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82150" y="1577340"/>
            <a:ext cx="5306282"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4/21/2026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rgbClr val="231F20"/>
                </a:solidFill>
                <a:latin typeface="Arial"/>
                <a:cs typeface="Arial"/>
              </a:defRPr>
            </a:lvl1pPr>
          </a:lstStyle>
          <a:p>
            <a:endParaRPr dirty="0"/>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4/21/2026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2399665" cy="5761990"/>
          </a:xfrm>
          <a:custGeom>
            <a:avLst/>
            <a:gdLst/>
            <a:ahLst/>
            <a:cxnLst/>
            <a:rect l="l" t="t" r="r" b="b"/>
            <a:pathLst>
              <a:path w="2399665" h="5761990">
                <a:moveTo>
                  <a:pt x="2399360" y="0"/>
                </a:moveTo>
                <a:lnTo>
                  <a:pt x="0" y="0"/>
                </a:lnTo>
                <a:lnTo>
                  <a:pt x="0" y="5761951"/>
                </a:lnTo>
                <a:lnTo>
                  <a:pt x="2399360" y="0"/>
                </a:lnTo>
                <a:close/>
              </a:path>
            </a:pathLst>
          </a:custGeom>
          <a:solidFill>
            <a:srgbClr val="E2E3E4"/>
          </a:solidFill>
        </p:spPr>
        <p:txBody>
          <a:bodyPr wrap="square" lIns="0" tIns="0" rIns="0" bIns="0" rtlCol="0"/>
          <a:lstStyle/>
          <a:p>
            <a:endParaRPr/>
          </a:p>
        </p:txBody>
      </p:sp>
      <p:sp>
        <p:nvSpPr>
          <p:cNvPr id="17" name="bg object 17"/>
          <p:cNvSpPr/>
          <p:nvPr/>
        </p:nvSpPr>
        <p:spPr>
          <a:xfrm>
            <a:off x="9723683" y="927569"/>
            <a:ext cx="2469515" cy="5930900"/>
          </a:xfrm>
          <a:custGeom>
            <a:avLst/>
            <a:gdLst/>
            <a:ahLst/>
            <a:cxnLst/>
            <a:rect l="l" t="t" r="r" b="b"/>
            <a:pathLst>
              <a:path w="2469515" h="5930900">
                <a:moveTo>
                  <a:pt x="2469515" y="0"/>
                </a:moveTo>
                <a:lnTo>
                  <a:pt x="0" y="5930430"/>
                </a:lnTo>
                <a:lnTo>
                  <a:pt x="2469515" y="5930430"/>
                </a:lnTo>
                <a:lnTo>
                  <a:pt x="2469515" y="0"/>
                </a:lnTo>
                <a:close/>
              </a:path>
            </a:pathLst>
          </a:custGeom>
          <a:solidFill>
            <a:srgbClr val="E2E3E4"/>
          </a:solidFill>
        </p:spPr>
        <p:txBody>
          <a:bodyPr wrap="square" lIns="0" tIns="0" rIns="0" bIns="0" rtlCol="0"/>
          <a:lstStyle/>
          <a:p>
            <a:endParaRPr/>
          </a:p>
        </p:txBody>
      </p:sp>
      <p:pic>
        <p:nvPicPr>
          <p:cNvPr id="18" name="bg object 18" descr="Verbundpartner im Projekt AoG-plus-TQ Grundbildungspfad zur beruflichen (Teil-)Qualifizierung: Forschungsinstitut betriebliche Bildung f-bb, Bildungswerk der Bayerischen Wirtschaft bbw, Berufliche Fortbildungszentren bfz."/>
          <p:cNvPicPr/>
          <p:nvPr/>
        </p:nvPicPr>
        <p:blipFill>
          <a:blip r:embed="rId2" cstate="print"/>
          <a:stretch>
            <a:fillRect/>
          </a:stretch>
        </p:blipFill>
        <p:spPr>
          <a:xfrm>
            <a:off x="1911604" y="1477801"/>
            <a:ext cx="8901176" cy="2203192"/>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descr="Datum"/>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4/21/2026</a:t>
            </a:fld>
            <a:endParaRPr lang="en-US"/>
          </a:p>
        </p:txBody>
      </p:sp>
      <p:sp>
        <p:nvSpPr>
          <p:cNvPr id="4" name="Holder 4" descr="Foliennummer"/>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6C25FBD-8F2A-4866-BF6D-E52A8F1DED77}" type="datetimeFigureOut">
              <a:rPr lang="de-DE" smtClean="0"/>
              <a:t>21.04.2026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8E9BABAF-7A81-42B2-9AAD-B4050A9D7FC6}" type="slidenum">
              <a:rPr lang="de-DE" smtClean="0"/>
              <a:t>‹Nr.›</a:t>
            </a:fld>
            <a:endParaRPr lang="de-DE"/>
          </a:p>
        </p:txBody>
      </p:sp>
    </p:spTree>
    <p:extLst>
      <p:ext uri="{BB962C8B-B14F-4D97-AF65-F5344CB8AC3E}">
        <p14:creationId xmlns:p14="http://schemas.microsoft.com/office/powerpoint/2010/main" val="907314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p>
        </p:txBody>
      </p:sp>
      <p:sp>
        <p:nvSpPr>
          <p:cNvPr id="3" name="Datumsplatzhalter 2"/>
          <p:cNvSpPr>
            <a:spLocks noGrp="1"/>
          </p:cNvSpPr>
          <p:nvPr>
            <p:ph type="dt" sz="half" idx="10"/>
          </p:nvPr>
        </p:nvSpPr>
        <p:spPr/>
        <p:txBody>
          <a:bodyPr/>
          <a:lstStyle/>
          <a:p>
            <a:fld id="{96C25FBD-8F2A-4866-BF6D-E52A8F1DED77}" type="datetimeFigureOut">
              <a:rPr lang="de-DE" smtClean="0"/>
              <a:t>21.04.2026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8E9BABAF-7A81-42B2-9AAD-B4050A9D7FC6}" type="slidenum">
              <a:rPr lang="de-DE" smtClean="0"/>
              <a:t>‹Nr.›</a:t>
            </a:fld>
            <a:endParaRPr lang="de-DE"/>
          </a:p>
        </p:txBody>
      </p:sp>
    </p:spTree>
    <p:extLst>
      <p:ext uri="{BB962C8B-B14F-4D97-AF65-F5344CB8AC3E}">
        <p14:creationId xmlns:p14="http://schemas.microsoft.com/office/powerpoint/2010/main" val="243201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706341" y="1584678"/>
            <a:ext cx="781050" cy="461665"/>
          </a:xfrm>
          <a:prstGeom prst="rect">
            <a:avLst/>
          </a:prstGeom>
        </p:spPr>
        <p:txBody>
          <a:bodyPr wrap="square" lIns="0" tIns="0" rIns="0" bIns="0">
            <a:spAutoFit/>
          </a:bodyPr>
          <a:lstStyle>
            <a:lvl1pPr>
              <a:defRPr sz="3000" b="1" i="0">
                <a:solidFill>
                  <a:srgbClr val="231F20"/>
                </a:solidFill>
                <a:latin typeface="Arial"/>
                <a:cs typeface="Arial"/>
              </a:defRPr>
            </a:lvl1pPr>
          </a:lstStyle>
          <a:p>
            <a:endParaRPr dirty="0"/>
          </a:p>
        </p:txBody>
      </p:sp>
      <p:sp>
        <p:nvSpPr>
          <p:cNvPr id="3" name="Holder 3"/>
          <p:cNvSpPr>
            <a:spLocks noGrp="1"/>
          </p:cNvSpPr>
          <p:nvPr>
            <p:ph type="body" idx="1"/>
          </p:nvPr>
        </p:nvSpPr>
        <p:spPr>
          <a:xfrm>
            <a:off x="609917" y="1577340"/>
            <a:ext cx="10978515" cy="276999"/>
          </a:xfrm>
          <a:prstGeom prst="rect">
            <a:avLst/>
          </a:prstGeom>
        </p:spPr>
        <p:txBody>
          <a:bodyPr wrap="square" lIns="0" tIns="0" rIns="0" bIns="0">
            <a:spAutoFit/>
          </a:bodyPr>
          <a:lstStyle>
            <a:lvl1pPr>
              <a:defRPr/>
            </a:lvl1pPr>
          </a:lstStyle>
          <a:p>
            <a:endParaRPr dirty="0"/>
          </a:p>
        </p:txBody>
      </p:sp>
      <p:sp>
        <p:nvSpPr>
          <p:cNvPr id="4" name="Holder 4"/>
          <p:cNvSpPr>
            <a:spLocks noGrp="1"/>
          </p:cNvSpPr>
          <p:nvPr>
            <p:ph type="ftr" sz="quarter" idx="5"/>
          </p:nvPr>
        </p:nvSpPr>
        <p:spPr>
          <a:xfrm>
            <a:off x="4147439" y="6377940"/>
            <a:ext cx="3903472"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917" y="6377940"/>
            <a:ext cx="28056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4/21/2026</a:t>
            </a:fld>
            <a:endParaRPr lang="en-US"/>
          </a:p>
        </p:txBody>
      </p:sp>
      <p:sp>
        <p:nvSpPr>
          <p:cNvPr id="6" name="Holder 6"/>
          <p:cNvSpPr>
            <a:spLocks noGrp="1"/>
          </p:cNvSpPr>
          <p:nvPr>
            <p:ph type="sldNum" sz="quarter" idx="7"/>
          </p:nvPr>
        </p:nvSpPr>
        <p:spPr>
          <a:xfrm>
            <a:off x="8782812" y="6377940"/>
            <a:ext cx="28056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‹Nr.›</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l">
        <a:defRPr>
          <a:latin typeface="+mj-lt"/>
          <a:ea typeface="+mj-ea"/>
          <a:cs typeface="+mj-cs"/>
        </a:defRPr>
      </a:lvl1pPr>
    </p:titleStyle>
    <p:bodyStyle>
      <a:lvl1pPr marL="0" algn="l">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web.arbeitsagentur.de/berufetv/ausbildungsberufe"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3.jpg"/></Relationships>
</file>

<file path=ppt/slides/_rels/slide28.xml.rels><?xml version="1.0" encoding="UTF-8" standalone="yes"?>
<Relationships xmlns="http://schemas.openxmlformats.org/package/2006/relationships"><Relationship Id="rId3" Type="http://schemas.openxmlformats.org/officeDocument/2006/relationships/hyperlink" Target="https://meine-berufserfahrung.de/"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3.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4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4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image" Target="../media/image5.png"/><Relationship Id="rId4" Type="http://schemas.openxmlformats.org/officeDocument/2006/relationships/image" Target="../media/image10.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jp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image" Target="../media/image8.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jp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image" Target="../media/image8.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jp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image" Target="../media/image8.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7.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1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87.xml"/><Relationship Id="rId1" Type="http://schemas.openxmlformats.org/officeDocument/2006/relationships/slideLayout" Target="../slideLayouts/slideLayout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2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88.xml"/><Relationship Id="rId1" Type="http://schemas.openxmlformats.org/officeDocument/2006/relationships/slideLayout" Target="../slideLayouts/slideLayout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2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1.xml"/><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image" Target="../media/image49.png"/><Relationship Id="rId4" Type="http://schemas.openxmlformats.org/officeDocument/2006/relationships/hyperlink" Target="https://www.f-bb.de/unsere-arbeit/publikationen/grundbildungsorientierte-teil-qualifizierung-fuer-die-produktion-branchendossier-mit-empfehlungen/" TargetMode="External"/></Relationships>
</file>

<file path=ppt/slides/_rels/slide1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2.xml"/><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image" Target="../media/image51.png"/><Relationship Id="rId4" Type="http://schemas.openxmlformats.org/officeDocument/2006/relationships/hyperlink" Target="https://www.f-bb.de/de/unsere-arbeit/publikationen/grundbildungsorientierte-teil-qualifizierung-fuer-logistik-und-transport/" TargetMode="External"/></Relationships>
</file>

<file path=ppt/slides/_rels/slide1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descr="Logo der Alpha Dekade 2016 bis 2026 und das Förderlogo des Bundesministerium für Bildung, Familie, Senioren, Frauen und Jugend. ">
            <a:extLst>
              <a:ext uri="{FF2B5EF4-FFF2-40B4-BE49-F238E27FC236}">
                <a16:creationId xmlns:a16="http://schemas.microsoft.com/office/drawing/2014/main" id="{57E69169-E523-42BB-9D58-63A9E29CAE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0" y="5334000"/>
            <a:ext cx="3600000" cy="1424421"/>
          </a:xfrm>
          <a:prstGeom prst="rect">
            <a:avLst/>
          </a:prstGeom>
        </p:spPr>
      </p:pic>
      <p:sp>
        <p:nvSpPr>
          <p:cNvPr id="3" name="object 3"/>
          <p:cNvSpPr txBox="1"/>
          <p:nvPr/>
        </p:nvSpPr>
        <p:spPr>
          <a:xfrm>
            <a:off x="1898900" y="5577847"/>
            <a:ext cx="1143635"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231F20"/>
                </a:solidFill>
                <a:latin typeface="Arial"/>
                <a:cs typeface="Arial"/>
              </a:rPr>
              <a:t>Ort,</a:t>
            </a:r>
            <a:r>
              <a:rPr sz="1800" spc="-30" dirty="0">
                <a:solidFill>
                  <a:srgbClr val="231F20"/>
                </a:solidFill>
                <a:latin typeface="Arial"/>
                <a:cs typeface="Arial"/>
              </a:rPr>
              <a:t> </a:t>
            </a:r>
            <a:r>
              <a:rPr sz="1800" spc="-10" dirty="0">
                <a:solidFill>
                  <a:srgbClr val="231F20"/>
                </a:solidFill>
                <a:latin typeface="Arial"/>
                <a:cs typeface="Arial"/>
              </a:rPr>
              <a:t>Datum</a:t>
            </a:r>
            <a:endParaRPr sz="1800" dirty="0">
              <a:latin typeface="Arial"/>
              <a:cs typeface="Arial"/>
            </a:endParaRPr>
          </a:p>
        </p:txBody>
      </p:sp>
      <p:sp>
        <p:nvSpPr>
          <p:cNvPr id="4" name="Titel 3">
            <a:extLst>
              <a:ext uri="{FF2B5EF4-FFF2-40B4-BE49-F238E27FC236}">
                <a16:creationId xmlns:a16="http://schemas.microsoft.com/office/drawing/2014/main" id="{BC0ACA6E-5B2E-4AEC-BDB1-546B8079EB94}"/>
              </a:ext>
            </a:extLst>
          </p:cNvPr>
          <p:cNvSpPr>
            <a:spLocks noGrp="1"/>
          </p:cNvSpPr>
          <p:nvPr>
            <p:ph type="title" idx="4294967295"/>
          </p:nvPr>
        </p:nvSpPr>
        <p:spPr>
          <a:xfrm>
            <a:off x="1898900" y="3880845"/>
            <a:ext cx="7467600" cy="1424421"/>
          </a:xfrm>
        </p:spPr>
        <p:txBody>
          <a:bodyPr/>
          <a:lstStyle/>
          <a:p>
            <a:r>
              <a:rPr lang="de-DE" sz="3600" b="1" spc="-10" dirty="0">
                <a:solidFill>
                  <a:srgbClr val="231F20"/>
                </a:solidFill>
                <a:effectLst/>
                <a:latin typeface="Arial" panose="020B0604020202020204" pitchFamily="34" charset="0"/>
                <a:cs typeface="Arial" panose="020B0604020202020204" pitchFamily="34" charset="0"/>
              </a:rPr>
              <a:t>Spielend bewerben mit Kompetenz- und </a:t>
            </a:r>
            <a:r>
              <a:rPr lang="de-DE" sz="3600" b="1" spc="-10" dirty="0" err="1">
                <a:solidFill>
                  <a:srgbClr val="231F20"/>
                </a:solidFill>
                <a:effectLst/>
                <a:latin typeface="Arial" panose="020B0604020202020204" pitchFamily="34" charset="0"/>
                <a:cs typeface="Arial" panose="020B0604020202020204" pitchFamily="34" charset="0"/>
              </a:rPr>
              <a:t>Berufekarten</a:t>
            </a:r>
            <a:endParaRPr lang="de-DE" dirty="0">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10036901" cy="2846228"/>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14000"/>
              </a:lnSpc>
              <a:spcAft>
                <a:spcPts val="1200"/>
              </a:spcAft>
            </a:pPr>
            <a:r>
              <a:rPr lang="de-DE" dirty="0">
                <a:latin typeface="Arial" panose="020B0604020202020204" pitchFamily="34" charset="0"/>
                <a:cs typeface="Arial" panose="020B0604020202020204" pitchFamily="34" charset="0"/>
              </a:rPr>
              <a:t>Das Bewerbungsspiel unterstützt </a:t>
            </a:r>
            <a:r>
              <a:rPr lang="de-DE" b="1" dirty="0">
                <a:latin typeface="Arial" panose="020B0604020202020204" pitchFamily="34" charset="0"/>
                <a:cs typeface="Arial" panose="020B0604020202020204" pitchFamily="34" charset="0"/>
              </a:rPr>
              <a:t>Kursteilnehmende mit Grundbildungsbedarf </a:t>
            </a:r>
            <a:r>
              <a:rPr lang="de-DE" dirty="0">
                <a:latin typeface="Arial" panose="020B0604020202020204" pitchFamily="34" charset="0"/>
                <a:cs typeface="Arial" panose="020B0604020202020204" pitchFamily="34" charset="0"/>
              </a:rPr>
              <a:t>dabei, ihre vorhandenen Kompetenzen auf spielerische Weise zu entdecken und zu reflektieren. </a:t>
            </a:r>
          </a:p>
          <a:p>
            <a:pPr>
              <a:lnSpc>
                <a:spcPct val="114000"/>
              </a:lnSpc>
              <a:spcAft>
                <a:spcPts val="1200"/>
              </a:spcAft>
            </a:pPr>
            <a:r>
              <a:rPr lang="de-DE" dirty="0">
                <a:latin typeface="Arial" panose="020B0604020202020204" pitchFamily="34" charset="0"/>
                <a:cs typeface="Arial" panose="020B0604020202020204" pitchFamily="34" charset="0"/>
              </a:rPr>
              <a:t>Im Sinne eines Empowerments fördert es das Selbstbewusstsein der Kursteilnehmenden und zeigt der grundbildungssensiblen Lernbegleitung (TAXI) gezielt </a:t>
            </a:r>
            <a:r>
              <a:rPr lang="de-DE" b="1" dirty="0">
                <a:latin typeface="Arial" panose="020B0604020202020204" pitchFamily="34" charset="0"/>
                <a:cs typeface="Arial" panose="020B0604020202020204" pitchFamily="34" charset="0"/>
              </a:rPr>
              <a:t>individuelle Förderbedarfe und </a:t>
            </a:r>
            <a:br>
              <a:rPr lang="de-DE" b="1" dirty="0">
                <a:latin typeface="Arial" panose="020B0604020202020204" pitchFamily="34" charset="0"/>
                <a:cs typeface="Arial" panose="020B0604020202020204" pitchFamily="34" charset="0"/>
              </a:rPr>
            </a:br>
            <a:r>
              <a:rPr lang="de-DE" b="1" dirty="0">
                <a:latin typeface="Arial" panose="020B0604020202020204" pitchFamily="34" charset="0"/>
                <a:cs typeface="Arial" panose="020B0604020202020204" pitchFamily="34" charset="0"/>
              </a:rPr>
              <a:t>Fördermöglichkeiten </a:t>
            </a:r>
            <a:r>
              <a:rPr lang="de-DE" dirty="0">
                <a:latin typeface="Arial" panose="020B0604020202020204" pitchFamily="34" charset="0"/>
                <a:cs typeface="Arial" panose="020B0604020202020204" pitchFamily="34" charset="0"/>
              </a:rPr>
              <a:t>auf. </a:t>
            </a:r>
          </a:p>
          <a:p>
            <a:pPr>
              <a:lnSpc>
                <a:spcPct val="114000"/>
              </a:lnSpc>
            </a:pPr>
            <a:r>
              <a:rPr lang="de-DE" dirty="0">
                <a:latin typeface="Arial" panose="020B0604020202020204" pitchFamily="34" charset="0"/>
                <a:cs typeface="Arial" panose="020B0604020202020204" pitchFamily="34" charset="0"/>
              </a:rPr>
              <a:t>Durch den wiederholten Einsatz im Kursverlauf lassen sich persönliche Lernfortschritte sichtbar machen. Somit kann das Tool sowohl als </a:t>
            </a:r>
            <a:r>
              <a:rPr lang="de-DE" b="1" dirty="0">
                <a:latin typeface="Arial" panose="020B0604020202020204" pitchFamily="34" charset="0"/>
                <a:cs typeface="Arial" panose="020B0604020202020204" pitchFamily="34" charset="0"/>
              </a:rPr>
              <a:t>Instrument der Lernbegleitung als auch zur Wirkungsmessung </a:t>
            </a:r>
            <a:r>
              <a:rPr lang="de-DE" dirty="0">
                <a:latin typeface="Arial" panose="020B0604020202020204" pitchFamily="34" charset="0"/>
                <a:cs typeface="Arial" panose="020B0604020202020204" pitchFamily="34" charset="0"/>
              </a:rPr>
              <a:t>in der Evaluation eingesetzt werden. </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Kurzbeschreibung</a:t>
            </a:r>
            <a:endParaRPr spc="-50" dirty="0"/>
          </a:p>
        </p:txBody>
      </p:sp>
      <p:pic>
        <p:nvPicPr>
          <p:cNvPr id="5" name="object 5" descr="Logozeile, die auf jeder Folie erscheint. Von links nach rechts: Projektlogo AoG-plus-TQ, Forschungsinstitut betriebliche Bildung f-bb, Bildungswerk der Bayerischen Wirtschaft bbw und Berufliches Fortbildungszentrum bfz"/>
          <p:cNvPicPr/>
          <p:nvPr/>
        </p:nvPicPr>
        <p:blipFill>
          <a:blip r:embed="rId3" cstate="print"/>
          <a:stretch>
            <a:fillRect/>
          </a:stretch>
        </p:blipFill>
        <p:spPr>
          <a:xfrm>
            <a:off x="0" y="304800"/>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2</a:t>
            </a:fld>
            <a:endParaRPr sz="1000" dirty="0">
              <a:latin typeface="Arial"/>
              <a:cs typeface="Arial"/>
            </a:endParaRPr>
          </a:p>
        </p:txBody>
      </p:sp>
    </p:spTree>
    <p:extLst>
      <p:ext uri="{BB962C8B-B14F-4D97-AF65-F5344CB8AC3E}">
        <p14:creationId xmlns:p14="http://schemas.microsoft.com/office/powerpoint/2010/main" val="3799891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8303935" cy="3328732"/>
          </a:xfrm>
          <a:prstGeom prst="rect">
            <a:avLst/>
          </a:prstGeom>
        </p:spPr>
        <p:txBody>
          <a:bodyPr vert="horz" wrap="square" lIns="0" tIns="12700" rIns="0" bIns="0" rtlCol="0">
            <a:spAutoFit/>
          </a:bodyPr>
          <a:lstStyle/>
          <a:p>
            <a:pPr marL="12700">
              <a:lnSpc>
                <a:spcPct val="114000"/>
              </a:lnSpc>
              <a:spcBef>
                <a:spcPts val="100"/>
              </a:spcBef>
              <a:spcAft>
                <a:spcPts val="1200"/>
              </a:spcAft>
            </a:pPr>
            <a:r>
              <a:rPr lang="de-DE" sz="1800" kern="100" dirty="0">
                <a:effectLst/>
                <a:latin typeface="Arial" panose="020B0604020202020204" pitchFamily="34" charset="0"/>
                <a:ea typeface="PMingLiU" panose="02020500000000000000" pitchFamily="18" charset="-120"/>
                <a:cs typeface="Arial" panose="020B0604020202020204" pitchFamily="34" charset="0"/>
              </a:rPr>
              <a:t>Mithilfe der </a:t>
            </a:r>
            <a:r>
              <a:rPr lang="de-DE" sz="1800" b="1" kern="100" dirty="0" err="1">
                <a:effectLst/>
                <a:latin typeface="Arial" panose="020B0604020202020204" pitchFamily="34" charset="0"/>
                <a:ea typeface="PMingLiU" panose="02020500000000000000" pitchFamily="18" charset="-120"/>
                <a:cs typeface="Arial" panose="020B0604020202020204" pitchFamily="34" charset="0"/>
              </a:rPr>
              <a:t>Berufekarten</a:t>
            </a:r>
            <a:r>
              <a:rPr lang="de-DE" sz="1800" kern="100" dirty="0">
                <a:effectLst/>
                <a:latin typeface="Arial" panose="020B0604020202020204" pitchFamily="34" charset="0"/>
                <a:ea typeface="PMingLiU" panose="02020500000000000000" pitchFamily="18" charset="-120"/>
                <a:cs typeface="Arial" panose="020B0604020202020204" pitchFamily="34" charset="0"/>
              </a:rPr>
              <a:t> lernen die Kursteilnehmenden verschiedenen Tätigkeiten kennen und erfahren welche Kompetenzen für einzelne Berufe notwendig sind.</a:t>
            </a:r>
            <a:endParaRPr lang="de-DE" b="1" kern="100" dirty="0">
              <a:latin typeface="Arial" panose="020B0604020202020204" pitchFamily="34" charset="0"/>
              <a:ea typeface="PMingLiU" panose="02020500000000000000" pitchFamily="18" charset="-120"/>
              <a:cs typeface="Arial" panose="020B0604020202020204" pitchFamily="34" charset="0"/>
            </a:endParaRPr>
          </a:p>
          <a:p>
            <a:pPr marL="12700">
              <a:lnSpc>
                <a:spcPct val="114000"/>
              </a:lnSpc>
              <a:spcBef>
                <a:spcPts val="100"/>
              </a:spcBef>
              <a:spcAft>
                <a:spcPts val="1200"/>
              </a:spcAft>
            </a:pPr>
            <a:r>
              <a:rPr lang="de-DE" sz="1800" b="1" kern="100" dirty="0">
                <a:effectLst/>
                <a:latin typeface="Arial" panose="020B0604020202020204" pitchFamily="34" charset="0"/>
                <a:ea typeface="PMingLiU" panose="02020500000000000000" pitchFamily="18" charset="-120"/>
                <a:cs typeface="Arial" panose="020B0604020202020204" pitchFamily="34" charset="0"/>
              </a:rPr>
              <a:t>Fiktive Stellenanzeigen </a:t>
            </a:r>
            <a:r>
              <a:rPr lang="de-DE" sz="1800" kern="100" dirty="0">
                <a:effectLst/>
                <a:latin typeface="Arial" panose="020B0604020202020204" pitchFamily="34" charset="0"/>
                <a:ea typeface="PMingLiU" panose="02020500000000000000" pitchFamily="18" charset="-120"/>
                <a:cs typeface="Arial" panose="020B0604020202020204" pitchFamily="34" charset="0"/>
              </a:rPr>
              <a:t>für Hilfs- und Fachkräfte veranschaulichen Kursteilnehmenden berufliche Aufgaben und Anforderungen branchenbezogen. </a:t>
            </a:r>
            <a:endParaRPr lang="de-DE" kern="100" dirty="0">
              <a:latin typeface="Arial" panose="020B0604020202020204" pitchFamily="34" charset="0"/>
              <a:ea typeface="PMingLiU" panose="02020500000000000000" pitchFamily="18" charset="-120"/>
              <a:cs typeface="Arial" panose="020B0604020202020204" pitchFamily="34" charset="0"/>
            </a:endParaRPr>
          </a:p>
          <a:p>
            <a:pPr marL="12700">
              <a:lnSpc>
                <a:spcPct val="114000"/>
              </a:lnSpc>
              <a:spcBef>
                <a:spcPts val="100"/>
              </a:spcBef>
              <a:spcAft>
                <a:spcPts val="1200"/>
              </a:spcAft>
            </a:pPr>
            <a:r>
              <a:rPr lang="de-DE" sz="1800" kern="100" dirty="0">
                <a:effectLst/>
                <a:latin typeface="Arial" panose="020B0604020202020204" pitchFamily="34" charset="0"/>
                <a:ea typeface="PMingLiU" panose="02020500000000000000" pitchFamily="18" charset="-120"/>
                <a:cs typeface="Arial" panose="020B0604020202020204" pitchFamily="34" charset="0"/>
              </a:rPr>
              <a:t>Mithilfe der </a:t>
            </a:r>
            <a:r>
              <a:rPr lang="de-DE" sz="1800" b="1" kern="100" dirty="0">
                <a:effectLst/>
                <a:latin typeface="Arial" panose="020B0604020202020204" pitchFamily="34" charset="0"/>
                <a:ea typeface="PMingLiU" panose="02020500000000000000" pitchFamily="18" charset="-120"/>
                <a:cs typeface="Arial" panose="020B0604020202020204" pitchFamily="34" charset="0"/>
              </a:rPr>
              <a:t>Kompetenzkarten</a:t>
            </a:r>
            <a:r>
              <a:rPr lang="de-DE" sz="1800" kern="100" dirty="0">
                <a:effectLst/>
                <a:latin typeface="Arial" panose="020B0604020202020204" pitchFamily="34" charset="0"/>
                <a:ea typeface="PMingLiU" panose="02020500000000000000" pitchFamily="18" charset="-120"/>
                <a:cs typeface="Arial" panose="020B0604020202020204" pitchFamily="34" charset="0"/>
              </a:rPr>
              <a:t> machen sich Kursteilnehmende mit gängigen Kompetenzbegriffen vertraut und lernen ihre Kompetenzen selbst einzuschätzen.</a:t>
            </a:r>
            <a:endParaRPr lang="de-DE" kern="100" dirty="0">
              <a:latin typeface="Arial" panose="020B0604020202020204" pitchFamily="34" charset="0"/>
              <a:ea typeface="PMingLiU" panose="02020500000000000000" pitchFamily="18" charset="-120"/>
              <a:cs typeface="Arial" panose="020B0604020202020204" pitchFamily="34" charset="0"/>
            </a:endParaRPr>
          </a:p>
          <a:p>
            <a:pPr marL="12700">
              <a:lnSpc>
                <a:spcPct val="114000"/>
              </a:lnSpc>
              <a:spcBef>
                <a:spcPts val="100"/>
              </a:spcBef>
            </a:pPr>
            <a:r>
              <a:rPr lang="de-DE" kern="100" dirty="0">
                <a:latin typeface="Arial" panose="020B0604020202020204" pitchFamily="34" charset="0"/>
                <a:ea typeface="PMingLiU" panose="02020500000000000000" pitchFamily="18" charset="-120"/>
                <a:cs typeface="Arial" panose="020B0604020202020204" pitchFamily="34" charset="0"/>
              </a:rPr>
              <a:t>Das Erstellen eines </a:t>
            </a:r>
            <a:r>
              <a:rPr lang="de-DE" sz="1800" b="1" kern="100" dirty="0">
                <a:effectLst/>
                <a:latin typeface="Arial" panose="020B0604020202020204" pitchFamily="34" charset="0"/>
                <a:ea typeface="PMingLiU" panose="02020500000000000000" pitchFamily="18" charset="-120"/>
                <a:cs typeface="Arial" panose="020B0604020202020204" pitchFamily="34" charset="0"/>
              </a:rPr>
              <a:t>Anforderungs- und Kompetenzprofils</a:t>
            </a:r>
            <a:r>
              <a:rPr lang="de-DE" sz="1800" kern="100" dirty="0">
                <a:effectLst/>
                <a:latin typeface="Arial" panose="020B0604020202020204" pitchFamily="34" charset="0"/>
                <a:ea typeface="PMingLiU" panose="02020500000000000000" pitchFamily="18" charset="-120"/>
                <a:cs typeface="Arial" panose="020B0604020202020204" pitchFamily="34" charset="0"/>
              </a:rPr>
              <a:t> unterstützt Kursteilnehmende eigene Entwicklungsmöglichkeiten zu erkennen.</a:t>
            </a:r>
            <a:endParaRPr sz="1400" dirty="0">
              <a:latin typeface="Arial" panose="020B0604020202020204" pitchFamily="34" charset="0"/>
              <a:cs typeface="Arial" panose="020B0604020202020204" pitchFamily="34" charset="0"/>
            </a:endParaRP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Spielmaterial</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3</a:t>
            </a:fld>
            <a:endParaRPr sz="1000" dirty="0">
              <a:latin typeface="Arial"/>
              <a:cs typeface="Arial"/>
            </a:endParaRPr>
          </a:p>
        </p:txBody>
      </p:sp>
    </p:spTree>
    <p:extLst>
      <p:ext uri="{BB962C8B-B14F-4D97-AF65-F5344CB8AC3E}">
        <p14:creationId xmlns:p14="http://schemas.microsoft.com/office/powerpoint/2010/main" val="344883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9503501" cy="2315442"/>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pPr>
            <a:r>
              <a:rPr lang="de-DE" sz="2000" dirty="0">
                <a:latin typeface="Arial" panose="020B0604020202020204" pitchFamily="34" charset="0"/>
                <a:cs typeface="Arial" panose="020B0604020202020204" pitchFamily="34" charset="0"/>
              </a:rPr>
              <a:t>1. Schritt: Möglichen Zielberuf / mögliche Zielberufe auswählen (</a:t>
            </a:r>
            <a:r>
              <a:rPr lang="de-DE" sz="2000" dirty="0" err="1">
                <a:latin typeface="Arial" panose="020B0604020202020204" pitchFamily="34" charset="0"/>
                <a:cs typeface="Arial" panose="020B0604020202020204" pitchFamily="34" charset="0"/>
              </a:rPr>
              <a:t>Berufekarten</a:t>
            </a:r>
            <a:r>
              <a:rPr lang="de-DE" sz="2000" dirty="0">
                <a:latin typeface="Arial" panose="020B0604020202020204" pitchFamily="34" charset="0"/>
                <a:cs typeface="Arial" panose="020B0604020202020204" pitchFamily="34" charset="0"/>
              </a:rPr>
              <a:t>)</a:t>
            </a:r>
          </a:p>
          <a:p>
            <a:pPr>
              <a:lnSpc>
                <a:spcPct val="150000"/>
              </a:lnSpc>
            </a:pPr>
            <a:r>
              <a:rPr lang="de-DE" sz="2000" dirty="0">
                <a:latin typeface="Arial" panose="020B0604020202020204" pitchFamily="34" charset="0"/>
                <a:cs typeface="Arial" panose="020B0604020202020204" pitchFamily="34" charset="0"/>
              </a:rPr>
              <a:t>2. Schritt: Erwartungen von Betrieben erkennen (Stellenanzeigen)</a:t>
            </a:r>
          </a:p>
          <a:p>
            <a:pPr>
              <a:lnSpc>
                <a:spcPct val="150000"/>
              </a:lnSpc>
            </a:pPr>
            <a:r>
              <a:rPr lang="de-DE" sz="2000" dirty="0">
                <a:latin typeface="Arial" panose="020B0604020202020204" pitchFamily="34" charset="0"/>
                <a:cs typeface="Arial" panose="020B0604020202020204" pitchFamily="34" charset="0"/>
              </a:rPr>
              <a:t>3. Schritt: Kompetenzanforderungen kennenlernen (Kompetenzkarten)</a:t>
            </a:r>
          </a:p>
          <a:p>
            <a:pPr>
              <a:lnSpc>
                <a:spcPct val="150000"/>
              </a:lnSpc>
            </a:pPr>
            <a:r>
              <a:rPr lang="de-DE" sz="2000" dirty="0">
                <a:latin typeface="Arial" panose="020B0604020202020204" pitchFamily="34" charset="0"/>
                <a:cs typeface="Arial" panose="020B0604020202020204" pitchFamily="34" charset="0"/>
              </a:rPr>
              <a:t>4. Schritt: Anforderungen und Kompetenzen selbst einschätzen (Profilbogen)</a:t>
            </a:r>
          </a:p>
          <a:p>
            <a:pPr>
              <a:lnSpc>
                <a:spcPct val="150000"/>
              </a:lnSpc>
            </a:pPr>
            <a:r>
              <a:rPr lang="de-DE" sz="2000" dirty="0">
                <a:latin typeface="Arial" panose="020B0604020202020204" pitchFamily="34" charset="0"/>
                <a:cs typeface="Arial" panose="020B0604020202020204" pitchFamily="34" charset="0"/>
              </a:rPr>
              <a:t>5. Schritt: Entwicklungspotenziale nutzen (Reflektion in der Gruppe)</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Spielablauf</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4</a:t>
            </a:fld>
            <a:endParaRPr sz="1000" dirty="0">
              <a:latin typeface="Arial"/>
              <a:cs typeface="Arial"/>
            </a:endParaRPr>
          </a:p>
        </p:txBody>
      </p:sp>
    </p:spTree>
    <p:extLst>
      <p:ext uri="{BB962C8B-B14F-4D97-AF65-F5344CB8AC3E}">
        <p14:creationId xmlns:p14="http://schemas.microsoft.com/office/powerpoint/2010/main" val="1439089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9808301" cy="2264210"/>
          </a:xfrm>
          <a:prstGeom prst="rect">
            <a:avLst/>
          </a:prstGeom>
        </p:spPr>
        <p:txBody>
          <a:bodyPr vert="horz" wrap="square" lIns="0" tIns="12700" rIns="0" bIns="0" rtlCol="0">
            <a:spAutoFit/>
          </a:bodyPr>
          <a:lstStyle/>
          <a:p>
            <a:pPr marL="342900" lvl="0" indent="-342900" rtl="0">
              <a:lnSpc>
                <a:spcPct val="150000"/>
              </a:lnSpc>
              <a:buFont typeface="Symbol" panose="05050102010706020507" pitchFamily="18" charset="2"/>
              <a:buChar char=""/>
            </a:pPr>
            <a:r>
              <a:rPr lang="de-DE" sz="2000" kern="100" dirty="0">
                <a:effectLst/>
                <a:latin typeface="Arial" panose="020B0604020202020204" pitchFamily="34" charset="0"/>
                <a:ea typeface="PMingLiU" panose="02020500000000000000" pitchFamily="18" charset="-120"/>
                <a:cs typeface="Arial" panose="020B0604020202020204" pitchFamily="34" charset="0"/>
              </a:rPr>
              <a:t>Sie finden Ansatzpunkte für die Förderung von Grund- und Zukunftskompetenzen.</a:t>
            </a:r>
          </a:p>
          <a:p>
            <a:pPr marL="342900" lvl="0" indent="-342900">
              <a:lnSpc>
                <a:spcPct val="150000"/>
              </a:lnSpc>
              <a:buFont typeface="Symbol" panose="05050102010706020507" pitchFamily="18" charset="2"/>
              <a:buChar char=""/>
            </a:pPr>
            <a:r>
              <a:rPr lang="de-DE" sz="2000" kern="100" dirty="0">
                <a:effectLst/>
                <a:latin typeface="Arial" panose="020B0604020202020204" pitchFamily="34" charset="0"/>
                <a:ea typeface="PMingLiU" panose="02020500000000000000" pitchFamily="18" charset="-120"/>
                <a:cs typeface="Arial" panose="020B0604020202020204" pitchFamily="34" charset="0"/>
              </a:rPr>
              <a:t>Sie bieten bedarfsgerechte Unterstützungsangebote für Teilnehmende an.</a:t>
            </a:r>
          </a:p>
          <a:p>
            <a:pPr marL="342900" lvl="0" indent="-342900">
              <a:lnSpc>
                <a:spcPct val="150000"/>
              </a:lnSpc>
              <a:buFont typeface="Symbol" panose="05050102010706020507" pitchFamily="18" charset="2"/>
              <a:buChar char=""/>
            </a:pPr>
            <a:r>
              <a:rPr lang="de-DE" sz="2000" kern="100" dirty="0">
                <a:effectLst/>
                <a:latin typeface="Arial" panose="020B0604020202020204" pitchFamily="34" charset="0"/>
                <a:ea typeface="PMingLiU" panose="02020500000000000000" pitchFamily="18" charset="-120"/>
                <a:cs typeface="Arial" panose="020B0604020202020204" pitchFamily="34" charset="0"/>
              </a:rPr>
              <a:t>Sie bereiten Teilnehmende auf Anforderungen in betrieblichen Lernphasen vor.</a:t>
            </a:r>
          </a:p>
          <a:p>
            <a:pPr marL="342900" lvl="0" indent="-342900">
              <a:lnSpc>
                <a:spcPct val="150000"/>
              </a:lnSpc>
              <a:buFont typeface="Symbol" panose="05050102010706020507" pitchFamily="18" charset="2"/>
              <a:buChar char=""/>
            </a:pPr>
            <a:r>
              <a:rPr lang="de-DE" sz="2000" kern="100" dirty="0">
                <a:effectLst/>
                <a:latin typeface="Arial" panose="020B0604020202020204" pitchFamily="34" charset="0"/>
                <a:ea typeface="PMingLiU" panose="02020500000000000000" pitchFamily="18" charset="-120"/>
                <a:cs typeface="Arial" panose="020B0604020202020204" pitchFamily="34" charset="0"/>
              </a:rPr>
              <a:t>Sie bereiten Teilnehmenden auf den Übergang in Beschäftigung vor.</a:t>
            </a:r>
          </a:p>
          <a:p>
            <a:pPr>
              <a:lnSpc>
                <a:spcPct val="150000"/>
              </a:lnSpc>
              <a:spcAft>
                <a:spcPts val="800"/>
              </a:spcAft>
              <a:tabLst>
                <a:tab pos="1157605" algn="l"/>
              </a:tabLst>
            </a:pPr>
            <a:r>
              <a:rPr lang="de-DE" sz="2000" b="1" kern="100" dirty="0">
                <a:latin typeface="Arial" panose="020B0604020202020204" pitchFamily="34" charset="0"/>
                <a:ea typeface="PMingLiU" panose="02020500000000000000" pitchFamily="18" charset="-120"/>
                <a:cs typeface="Arial" panose="020B0604020202020204" pitchFamily="34" charset="0"/>
                <a:sym typeface="Wingdings" panose="05000000000000000000" pitchFamily="2" charset="2"/>
              </a:rPr>
              <a:t></a:t>
            </a:r>
            <a:r>
              <a:rPr lang="de-DE" sz="2000" b="1" kern="100" dirty="0">
                <a:latin typeface="Arial" panose="020B0604020202020204" pitchFamily="34" charset="0"/>
                <a:ea typeface="PMingLiU" panose="02020500000000000000" pitchFamily="18" charset="-120"/>
                <a:cs typeface="Arial" panose="020B0604020202020204" pitchFamily="34" charset="0"/>
              </a:rPr>
              <a:t> Kurse in heterogenen Gruppen individuell gestalten</a:t>
            </a:r>
            <a:endParaRPr sz="2000" b="1" kern="100" dirty="0">
              <a:latin typeface="Arial" panose="020B0604020202020204" pitchFamily="34" charset="0"/>
              <a:ea typeface="PMingLiU" panose="02020500000000000000" pitchFamily="18" charset="-120"/>
              <a:cs typeface="Arial" panose="020B0604020202020204" pitchFamily="34" charset="0"/>
            </a:endParaRP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Mehrwert für Lernbegleitende</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2"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5</a:t>
            </a:fld>
            <a:endParaRPr sz="1000" dirty="0">
              <a:latin typeface="Arial"/>
              <a:cs typeface="Arial"/>
            </a:endParaRPr>
          </a:p>
        </p:txBody>
      </p:sp>
    </p:spTree>
    <p:extLst>
      <p:ext uri="{BB962C8B-B14F-4D97-AF65-F5344CB8AC3E}">
        <p14:creationId xmlns:p14="http://schemas.microsoft.com/office/powerpoint/2010/main" val="4030670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10798901" cy="2809552"/>
          </a:xfrm>
          <a:prstGeom prst="rect">
            <a:avLst/>
          </a:prstGeom>
        </p:spPr>
        <p:txBody>
          <a:bodyPr vert="horz" wrap="square" lIns="0" tIns="12700" rIns="0" bIns="0" rtlCol="0">
            <a:spAutoFit/>
          </a:bodyPr>
          <a:lstStyle/>
          <a:p>
            <a:pPr marL="342900" lvl="0" indent="-342900" rtl="0">
              <a:lnSpc>
                <a:spcPct val="150000"/>
              </a:lnSpc>
              <a:buFont typeface="Symbol" panose="05050102010706020507" pitchFamily="18" charset="2"/>
              <a:buChar char=""/>
              <a:tabLst>
                <a:tab pos="1157605" algn="l"/>
              </a:tabLst>
            </a:pPr>
            <a:r>
              <a:rPr lang="de-DE" sz="2000" kern="100" dirty="0">
                <a:effectLst/>
                <a:latin typeface="Arial" panose="020B0604020202020204" pitchFamily="34" charset="0"/>
                <a:ea typeface="PMingLiU" panose="02020500000000000000" pitchFamily="18" charset="-120"/>
                <a:cs typeface="Arial" panose="020B0604020202020204" pitchFamily="34" charset="0"/>
              </a:rPr>
              <a:t>Sie lernen branchenbezogen Anforderungen an  Arbeitsplätzen für Hilfskräfte kennen.</a:t>
            </a:r>
          </a:p>
          <a:p>
            <a:pPr marL="342900" indent="-342900" rtl="0">
              <a:lnSpc>
                <a:spcPct val="150000"/>
              </a:lnSpc>
              <a:buFont typeface="Symbol" panose="05050102010706020507" pitchFamily="18" charset="2"/>
              <a:buChar char=""/>
              <a:tabLst>
                <a:tab pos="1157605" algn="l"/>
              </a:tabLst>
            </a:pPr>
            <a:r>
              <a:rPr lang="de-DE" sz="2000" kern="100" dirty="0">
                <a:effectLst/>
                <a:latin typeface="Arial" panose="020B0604020202020204" pitchFamily="34" charset="0"/>
                <a:ea typeface="PMingLiU" panose="02020500000000000000" pitchFamily="18" charset="-120"/>
                <a:cs typeface="Arial" panose="020B0604020202020204" pitchFamily="34" charset="0"/>
              </a:rPr>
              <a:t>Sie lernen Stellenanzeigen zu lesen und relevante Informationen zu entnehmen.</a:t>
            </a:r>
          </a:p>
          <a:p>
            <a:pPr marL="342900" lvl="0" indent="-342900" rtl="0">
              <a:lnSpc>
                <a:spcPct val="150000"/>
              </a:lnSpc>
              <a:buFont typeface="Symbol" panose="05050102010706020507" pitchFamily="18" charset="2"/>
              <a:buChar char=""/>
              <a:tabLst>
                <a:tab pos="1157605" algn="l"/>
              </a:tabLst>
            </a:pPr>
            <a:r>
              <a:rPr lang="de-DE" sz="2000" kern="100" dirty="0">
                <a:effectLst/>
                <a:latin typeface="Arial" panose="020B0604020202020204" pitchFamily="34" charset="0"/>
                <a:ea typeface="PMingLiU" panose="02020500000000000000" pitchFamily="18" charset="-120"/>
                <a:cs typeface="Arial" panose="020B0604020202020204" pitchFamily="34" charset="0"/>
              </a:rPr>
              <a:t>Sie reflektieren eigene soziale, personale sowie Fach und Methodenkompetenzen.</a:t>
            </a:r>
          </a:p>
          <a:p>
            <a:pPr marL="342900" lvl="0" indent="-342900">
              <a:lnSpc>
                <a:spcPct val="150000"/>
              </a:lnSpc>
              <a:spcAft>
                <a:spcPts val="800"/>
              </a:spcAft>
              <a:buFont typeface="Symbol" panose="05050102010706020507" pitchFamily="18" charset="2"/>
              <a:buChar char=""/>
              <a:tabLst>
                <a:tab pos="1157605" algn="l"/>
              </a:tabLst>
            </a:pPr>
            <a:r>
              <a:rPr lang="de-DE" sz="2000" kern="100" dirty="0">
                <a:effectLst/>
                <a:latin typeface="Arial" panose="020B0604020202020204" pitchFamily="34" charset="0"/>
                <a:ea typeface="PMingLiU" panose="02020500000000000000" pitchFamily="18" charset="-120"/>
                <a:cs typeface="Arial" panose="020B0604020202020204" pitchFamily="34" charset="0"/>
              </a:rPr>
              <a:t>Sie erkennen eigene Potenziale und ggf. Förderbedarfe im Grundbildungsbereich.</a:t>
            </a:r>
          </a:p>
          <a:p>
            <a:pPr lvl="0">
              <a:lnSpc>
                <a:spcPct val="150000"/>
              </a:lnSpc>
              <a:spcAft>
                <a:spcPts val="800"/>
              </a:spcAft>
              <a:tabLst>
                <a:tab pos="1157605" algn="l"/>
              </a:tabLst>
            </a:pPr>
            <a:r>
              <a:rPr lang="de-DE" sz="2000" b="1" kern="100" dirty="0">
                <a:latin typeface="Arial" panose="020B0604020202020204" pitchFamily="34" charset="0"/>
                <a:ea typeface="PMingLiU" panose="02020500000000000000" pitchFamily="18" charset="-120"/>
                <a:cs typeface="Arial" panose="020B0604020202020204" pitchFamily="34" charset="0"/>
                <a:sym typeface="Wingdings" panose="05000000000000000000" pitchFamily="2" charset="2"/>
              </a:rPr>
              <a:t></a:t>
            </a:r>
            <a:r>
              <a:rPr lang="de-DE" sz="2000" b="1" kern="100" dirty="0">
                <a:latin typeface="Arial" panose="020B0604020202020204" pitchFamily="34" charset="0"/>
                <a:ea typeface="PMingLiU" panose="02020500000000000000" pitchFamily="18" charset="-120"/>
                <a:cs typeface="Arial" panose="020B0604020202020204" pitchFamily="34" charset="0"/>
              </a:rPr>
              <a:t> </a:t>
            </a:r>
            <a:r>
              <a:rPr lang="de-DE" sz="2000" b="1" spc="-50" dirty="0">
                <a:latin typeface="Arial" panose="020B0604020202020204" pitchFamily="34" charset="0"/>
                <a:cs typeface="Arial" panose="020B0604020202020204" pitchFamily="34" charset="0"/>
              </a:rPr>
              <a:t>eigene berufliche Perspektiven entwickeln</a:t>
            </a:r>
            <a:endParaRPr lang="de-DE" sz="2000" b="1" kern="100" dirty="0">
              <a:latin typeface="Arial" panose="020B0604020202020204" pitchFamily="34" charset="0"/>
              <a:ea typeface="PMingLiU" panose="02020500000000000000" pitchFamily="18" charset="-120"/>
              <a:cs typeface="Arial" panose="020B0604020202020204" pitchFamily="34" charset="0"/>
            </a:endParaRPr>
          </a:p>
          <a:p>
            <a:pPr marL="342900" lvl="0" indent="-342900">
              <a:lnSpc>
                <a:spcPct val="150000"/>
              </a:lnSpc>
              <a:spcAft>
                <a:spcPts val="800"/>
              </a:spcAft>
              <a:buFont typeface="Symbol" panose="05050102010706020507" pitchFamily="18" charset="2"/>
              <a:buChar char=""/>
              <a:tabLst>
                <a:tab pos="1157605" algn="l"/>
              </a:tabLst>
            </a:pPr>
            <a:endParaRPr sz="1400" dirty="0">
              <a:latin typeface="Arial" panose="020B0604020202020204" pitchFamily="34" charset="0"/>
              <a:cs typeface="Arial" panose="020B0604020202020204" pitchFamily="34" charset="0"/>
            </a:endParaRP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Mehrwert für Kursteilnehmende</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2"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6</a:t>
            </a:fld>
            <a:endParaRPr sz="1000" dirty="0">
              <a:latin typeface="Arial"/>
              <a:cs typeface="Arial"/>
            </a:endParaRPr>
          </a:p>
        </p:txBody>
      </p:sp>
    </p:spTree>
    <p:extLst>
      <p:ext uri="{BB962C8B-B14F-4D97-AF65-F5344CB8AC3E}">
        <p14:creationId xmlns:p14="http://schemas.microsoft.com/office/powerpoint/2010/main" val="2554134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8303935" cy="2822376"/>
          </a:xfrm>
          <a:prstGeom prst="rect">
            <a:avLst/>
          </a:prstGeom>
        </p:spPr>
        <p:txBody>
          <a:bodyPr vert="horz" wrap="square" lIns="0" tIns="12700" rIns="0" bIns="0" rtlCol="0">
            <a:spAutoFit/>
          </a:bodyPr>
          <a:lstStyle/>
          <a:p>
            <a:pPr marL="342900" indent="-342900" rtl="0">
              <a:lnSpc>
                <a:spcPct val="150000"/>
              </a:lnSpc>
              <a:buFont typeface="Symbol" panose="05050102010706020507" pitchFamily="18" charset="2"/>
              <a:buChar char=""/>
              <a:tabLst>
                <a:tab pos="1157605" algn="l"/>
              </a:tabLst>
            </a:pPr>
            <a:r>
              <a:rPr lang="de-DE" sz="2000" kern="100" dirty="0">
                <a:latin typeface="Arial" panose="020B0604020202020204" pitchFamily="34" charset="0"/>
                <a:ea typeface="PMingLiU" panose="02020500000000000000" pitchFamily="18" charset="-120"/>
                <a:cs typeface="Arial" panose="020B0604020202020204" pitchFamily="34" charset="0"/>
              </a:rPr>
              <a:t>Du erfährst, was Hilfskräfte in verschiedenen Berufen können müssen.</a:t>
            </a:r>
          </a:p>
          <a:p>
            <a:pPr marL="342900" indent="-342900" rtl="0">
              <a:lnSpc>
                <a:spcPct val="150000"/>
              </a:lnSpc>
              <a:buFont typeface="Symbol" panose="05050102010706020507" pitchFamily="18" charset="2"/>
              <a:buChar char=""/>
              <a:tabLst>
                <a:tab pos="1157605" algn="l"/>
              </a:tabLst>
            </a:pPr>
            <a:r>
              <a:rPr lang="de-DE" sz="2000" kern="100" dirty="0">
                <a:latin typeface="Arial" panose="020B0604020202020204" pitchFamily="34" charset="0"/>
                <a:ea typeface="PMingLiU" panose="02020500000000000000" pitchFamily="18" charset="-120"/>
                <a:cs typeface="Arial" panose="020B0604020202020204" pitchFamily="34" charset="0"/>
              </a:rPr>
              <a:t>Du lernst, wie man eine Stellenanzeige liest.</a:t>
            </a:r>
          </a:p>
          <a:p>
            <a:pPr marL="342900" indent="-342900" rtl="0">
              <a:lnSpc>
                <a:spcPct val="150000"/>
              </a:lnSpc>
              <a:buFont typeface="Symbol" panose="05050102010706020507" pitchFamily="18" charset="2"/>
              <a:buChar char=""/>
              <a:tabLst>
                <a:tab pos="1157605" algn="l"/>
              </a:tabLst>
            </a:pPr>
            <a:r>
              <a:rPr lang="de-DE" sz="2000" kern="100" dirty="0">
                <a:latin typeface="Arial" panose="020B0604020202020204" pitchFamily="34" charset="0"/>
                <a:ea typeface="PMingLiU" panose="02020500000000000000" pitchFamily="18" charset="-120"/>
                <a:cs typeface="Arial" panose="020B0604020202020204" pitchFamily="34" charset="0"/>
              </a:rPr>
              <a:t>Du denkst darüber nach, was du gut kannst.</a:t>
            </a:r>
          </a:p>
          <a:p>
            <a:pPr marL="342900" indent="-342900" rtl="0">
              <a:lnSpc>
                <a:spcPct val="150000"/>
              </a:lnSpc>
              <a:spcAft>
                <a:spcPts val="800"/>
              </a:spcAft>
              <a:buFont typeface="Symbol" panose="05050102010706020507" pitchFamily="18" charset="2"/>
              <a:buChar char=""/>
              <a:tabLst>
                <a:tab pos="1157605" algn="l"/>
              </a:tabLst>
            </a:pPr>
            <a:r>
              <a:rPr lang="de-DE" sz="2000" kern="100" dirty="0">
                <a:latin typeface="Arial" panose="020B0604020202020204" pitchFamily="34" charset="0"/>
                <a:ea typeface="PMingLiU" panose="02020500000000000000" pitchFamily="18" charset="-120"/>
                <a:cs typeface="Arial" panose="020B0604020202020204" pitchFamily="34" charset="0"/>
              </a:rPr>
              <a:t>Du findest heraus, wo du besser werden musst.</a:t>
            </a:r>
          </a:p>
          <a:p>
            <a:pPr rtl="0">
              <a:lnSpc>
                <a:spcPct val="150000"/>
              </a:lnSpc>
              <a:spcAft>
                <a:spcPts val="800"/>
              </a:spcAft>
              <a:tabLst>
                <a:tab pos="1157605" algn="l"/>
              </a:tabLst>
            </a:pPr>
            <a:r>
              <a:rPr lang="de-DE" sz="2000" b="1" kern="100" dirty="0">
                <a:latin typeface="Arial" panose="020B0604020202020204" pitchFamily="34" charset="0"/>
                <a:ea typeface="PMingLiU" panose="02020500000000000000" pitchFamily="18" charset="-120"/>
                <a:cs typeface="Arial" panose="020B0604020202020204" pitchFamily="34" charset="0"/>
                <a:sym typeface="Wingdings" panose="05000000000000000000" pitchFamily="2" charset="2"/>
              </a:rPr>
              <a:t></a:t>
            </a:r>
            <a:r>
              <a:rPr lang="de-DE" sz="2000" b="1" kern="100" dirty="0">
                <a:latin typeface="Arial" panose="020B0604020202020204" pitchFamily="34" charset="0"/>
                <a:ea typeface="PMingLiU" panose="02020500000000000000" pitchFamily="18" charset="-120"/>
                <a:cs typeface="Arial" panose="020B0604020202020204" pitchFamily="34" charset="0"/>
              </a:rPr>
              <a:t> Du bekommst eine Idee, wie dein beruflicher Weg aussehen kann.</a:t>
            </a:r>
          </a:p>
          <a:p>
            <a:pPr marL="12700">
              <a:lnSpc>
                <a:spcPct val="150000"/>
              </a:lnSpc>
              <a:spcBef>
                <a:spcPts val="100"/>
              </a:spcBef>
            </a:pPr>
            <a:endParaRPr sz="1400" dirty="0">
              <a:latin typeface="Arial" panose="020B0604020202020204" pitchFamily="34" charset="0"/>
              <a:cs typeface="Arial" panose="020B0604020202020204" pitchFamily="34" charset="0"/>
            </a:endParaRPr>
          </a:p>
        </p:txBody>
      </p:sp>
      <p:sp>
        <p:nvSpPr>
          <p:cNvPr id="9" name="Titel 8">
            <a:extLst>
              <a:ext uri="{FF2B5EF4-FFF2-40B4-BE49-F238E27FC236}">
                <a16:creationId xmlns:a16="http://schemas.microsoft.com/office/drawing/2014/main" id="{BAD176B8-82EE-437B-9982-E25458C41A8B}"/>
              </a:ext>
            </a:extLst>
          </p:cNvPr>
          <p:cNvSpPr>
            <a:spLocks noGrp="1"/>
          </p:cNvSpPr>
          <p:nvPr>
            <p:ph type="title"/>
          </p:nvPr>
        </p:nvSpPr>
        <p:spPr>
          <a:xfrm>
            <a:off x="707298" y="1587469"/>
            <a:ext cx="8256952" cy="461665"/>
          </a:xfrm>
        </p:spPr>
        <p:txBody>
          <a:bodyPr/>
          <a:lstStyle/>
          <a:p>
            <a:r>
              <a:rPr lang="de-DE" spc="-50" dirty="0">
                <a:effectLst/>
              </a:rPr>
              <a:t>Entdecke, was in dir steckt!</a:t>
            </a:r>
            <a:endParaRPr lang="de-DE" dirty="0"/>
          </a:p>
        </p:txBody>
      </p:sp>
      <p:pic>
        <p:nvPicPr>
          <p:cNvPr id="5" name="object 5">
            <a:extLst>
              <a:ext uri="{C183D7F6-B498-43B3-948B-1728B52AA6E4}">
                <adec:decorative xmlns:adec="http://schemas.microsoft.com/office/drawing/2017/decorative" val="1"/>
              </a:ext>
            </a:extLst>
          </p:cNvPr>
          <p:cNvPicPr/>
          <p:nvPr/>
        </p:nvPicPr>
        <p:blipFill>
          <a:blip r:embed="rId2"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7</a:t>
            </a:fld>
            <a:endParaRPr sz="1000" dirty="0">
              <a:latin typeface="Arial"/>
              <a:cs typeface="Arial"/>
            </a:endParaRPr>
          </a:p>
        </p:txBody>
      </p:sp>
    </p:spTree>
    <p:extLst>
      <p:ext uri="{BB962C8B-B14F-4D97-AF65-F5344CB8AC3E}">
        <p14:creationId xmlns:p14="http://schemas.microsoft.com/office/powerpoint/2010/main" val="1679809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prechblase: oval 10">
            <a:extLst>
              <a:ext uri="{FF2B5EF4-FFF2-40B4-BE49-F238E27FC236}">
                <a16:creationId xmlns:a16="http://schemas.microsoft.com/office/drawing/2014/main" id="{E285F211-581B-4E25-9E90-B9C8373D3E90}"/>
              </a:ext>
              <a:ext uri="{C183D7F6-B498-43B3-948B-1728B52AA6E4}">
                <adec:decorative xmlns:adec="http://schemas.microsoft.com/office/drawing/2017/decorative" val="1"/>
              </a:ext>
            </a:extLst>
          </p:cNvPr>
          <p:cNvSpPr/>
          <p:nvPr/>
        </p:nvSpPr>
        <p:spPr>
          <a:xfrm>
            <a:off x="7620000" y="2794423"/>
            <a:ext cx="2209800" cy="1321622"/>
          </a:xfrm>
          <a:prstGeom prst="wedgeEllipseCallout">
            <a:avLst>
              <a:gd name="adj1" fmla="val -85538"/>
              <a:gd name="adj2" fmla="val -2523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800" b="1" dirty="0">
              <a:solidFill>
                <a:schemeClr val="tx1"/>
              </a:solidFill>
              <a:latin typeface="Aptos"/>
            </a:endParaRPr>
          </a:p>
        </p:txBody>
      </p:sp>
      <p:sp>
        <p:nvSpPr>
          <p:cNvPr id="12" name="Sprechblase: oval 11">
            <a:extLst>
              <a:ext uri="{FF2B5EF4-FFF2-40B4-BE49-F238E27FC236}">
                <a16:creationId xmlns:a16="http://schemas.microsoft.com/office/drawing/2014/main" id="{EADE35A2-9073-4E6F-ACB6-3CCE9DAB5F09}"/>
              </a:ext>
              <a:ext uri="{C183D7F6-B498-43B3-948B-1728B52AA6E4}">
                <adec:decorative xmlns:adec="http://schemas.microsoft.com/office/drawing/2017/decorative" val="1"/>
              </a:ext>
            </a:extLst>
          </p:cNvPr>
          <p:cNvSpPr/>
          <p:nvPr/>
        </p:nvSpPr>
        <p:spPr>
          <a:xfrm>
            <a:off x="1905000" y="3048000"/>
            <a:ext cx="2057401" cy="1462420"/>
          </a:xfrm>
          <a:prstGeom prst="wedgeEllipseCallout">
            <a:avLst>
              <a:gd name="adj1" fmla="val 90262"/>
              <a:gd name="adj2" fmla="val -105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800" b="1" dirty="0">
              <a:solidFill>
                <a:schemeClr val="tx1"/>
              </a:solidFill>
              <a:latin typeface="Aptos"/>
            </a:endParaRPr>
          </a:p>
        </p:txBody>
      </p:sp>
      <p:sp>
        <p:nvSpPr>
          <p:cNvPr id="8" name="Sprechblase: oval 7">
            <a:extLst>
              <a:ext uri="{FF2B5EF4-FFF2-40B4-BE49-F238E27FC236}">
                <a16:creationId xmlns:a16="http://schemas.microsoft.com/office/drawing/2014/main" id="{981DF619-C403-4651-B98D-78DA88677A43}"/>
              </a:ext>
              <a:ext uri="{C183D7F6-B498-43B3-948B-1728B52AA6E4}">
                <adec:decorative xmlns:adec="http://schemas.microsoft.com/office/drawing/2017/decorative" val="1"/>
              </a:ext>
            </a:extLst>
          </p:cNvPr>
          <p:cNvSpPr/>
          <p:nvPr/>
        </p:nvSpPr>
        <p:spPr>
          <a:xfrm>
            <a:off x="4686301" y="5181600"/>
            <a:ext cx="2438400" cy="1219200"/>
          </a:xfrm>
          <a:prstGeom prst="wedgeEllipseCallout">
            <a:avLst>
              <a:gd name="adj1" fmla="val -5855"/>
              <a:gd name="adj2" fmla="val -89128"/>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800" b="1" dirty="0">
              <a:solidFill>
                <a:schemeClr val="tx1"/>
              </a:solidFill>
              <a:latin typeface="Aptos"/>
            </a:endParaRPr>
          </a:p>
        </p:txBody>
      </p:sp>
      <p:sp>
        <p:nvSpPr>
          <p:cNvPr id="7" name="Titel 6"/>
          <p:cNvSpPr>
            <a:spLocks noGrp="1"/>
          </p:cNvSpPr>
          <p:nvPr>
            <p:ph type="title"/>
          </p:nvPr>
        </p:nvSpPr>
        <p:spPr>
          <a:xfrm>
            <a:off x="762000" y="533400"/>
            <a:ext cx="10134600" cy="1158522"/>
          </a:xfrm>
        </p:spPr>
        <p:txBody>
          <a:bodyPr>
            <a:noAutofit/>
          </a:bodyPr>
          <a:lstStyle/>
          <a:p>
            <a:r>
              <a:rPr lang="de-DE" sz="8000" b="1" dirty="0">
                <a:latin typeface="Arial" panose="020B0604020202020204" pitchFamily="34" charset="0"/>
                <a:cs typeface="Arial" panose="020B0604020202020204" pitchFamily="34" charset="0"/>
              </a:rPr>
              <a:t>Branchen &amp; Berufe</a:t>
            </a:r>
          </a:p>
        </p:txBody>
      </p:sp>
      <p:sp>
        <p:nvSpPr>
          <p:cNvPr id="2" name="Textplatzhalter 1">
            <a:extLst>
              <a:ext uri="{FF2B5EF4-FFF2-40B4-BE49-F238E27FC236}">
                <a16:creationId xmlns:a16="http://schemas.microsoft.com/office/drawing/2014/main" id="{D4CDA802-EA72-48DD-96F2-0BADB873037C}"/>
              </a:ext>
            </a:extLst>
          </p:cNvPr>
          <p:cNvSpPr>
            <a:spLocks noGrp="1"/>
          </p:cNvSpPr>
          <p:nvPr>
            <p:ph type="body" idx="1"/>
          </p:nvPr>
        </p:nvSpPr>
        <p:spPr>
          <a:xfrm>
            <a:off x="4914901" y="2743200"/>
            <a:ext cx="2209800" cy="1872179"/>
          </a:xfrm>
        </p:spPr>
        <p:txBody>
          <a:bodyPr/>
          <a:lstStyle/>
          <a:p>
            <a:pPr algn="l">
              <a:lnSpc>
                <a:spcPct val="150000"/>
              </a:lnSpc>
            </a:pPr>
            <a:r>
              <a:rPr lang="de-DE" sz="2800" dirty="0">
                <a:latin typeface="Arial" panose="020B0604020202020204" pitchFamily="34" charset="0"/>
                <a:cs typeface="Arial" panose="020B0604020202020204" pitchFamily="34" charset="0"/>
              </a:rPr>
              <a:t>Tätigkeiten?</a:t>
            </a:r>
          </a:p>
          <a:p>
            <a:pPr algn="l">
              <a:lnSpc>
                <a:spcPct val="150000"/>
              </a:lnSpc>
            </a:pPr>
            <a:r>
              <a:rPr lang="de-DE" sz="2800" dirty="0">
                <a:latin typeface="Arial" panose="020B0604020202020204" pitchFamily="34" charset="0"/>
                <a:cs typeface="Arial" panose="020B0604020202020204" pitchFamily="34" charset="0"/>
              </a:rPr>
              <a:t>Aufgaben?</a:t>
            </a:r>
          </a:p>
          <a:p>
            <a:pPr algn="l">
              <a:lnSpc>
                <a:spcPct val="150000"/>
              </a:lnSpc>
            </a:pPr>
            <a:r>
              <a:rPr lang="de-DE" sz="2800" dirty="0">
                <a:latin typeface="Arial" panose="020B0604020202020204" pitchFamily="34" charset="0"/>
                <a:cs typeface="Arial" panose="020B0604020202020204" pitchFamily="34" charset="0"/>
              </a:rPr>
              <a:t>Ausbildung?</a:t>
            </a:r>
          </a:p>
        </p:txBody>
      </p:sp>
    </p:spTree>
    <p:extLst>
      <p:ext uri="{BB962C8B-B14F-4D97-AF65-F5344CB8AC3E}">
        <p14:creationId xmlns:p14="http://schemas.microsoft.com/office/powerpoint/2010/main" val="3214955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8303935" cy="3098220"/>
          </a:xfrm>
          <a:prstGeom prst="rect">
            <a:avLst/>
          </a:prstGeom>
        </p:spPr>
        <p:txBody>
          <a:bodyPr vert="horz" wrap="square" lIns="0" tIns="12700" rIns="0" bIns="0" rtlCol="0">
            <a:spAutoFit/>
          </a:bodyPr>
          <a:lstStyle/>
          <a:p>
            <a:pPr marL="0" marR="0" lvl="0" indent="0" algn="l" defTabSz="914400" rtl="0" eaLnBrk="1" fontAlgn="auto" latinLnBrk="0" hangingPunct="1">
              <a:lnSpc>
                <a:spcPct val="114000"/>
              </a:lnSpc>
              <a:spcBef>
                <a:spcPts val="0"/>
              </a:spcBef>
              <a:spcAft>
                <a:spcPts val="1200"/>
              </a:spcAft>
              <a:buClrTx/>
              <a:buSzTx/>
              <a:buFontTx/>
              <a:buNone/>
              <a:tabLst/>
              <a:defRPr/>
            </a:pPr>
            <a:r>
              <a:rPr lang="de-DE" sz="2000" kern="100" dirty="0">
                <a:latin typeface="Arial" panose="020B0604020202020204" pitchFamily="34" charset="0"/>
                <a:ea typeface="PMingLiU" panose="02020500000000000000" pitchFamily="18" charset="-120"/>
                <a:cs typeface="Arial" panose="020B0604020202020204" pitchFamily="34" charset="0"/>
              </a:rPr>
              <a:t>Mithilfe der </a:t>
            </a:r>
            <a:r>
              <a:rPr lang="de-DE" sz="2000" kern="100" dirty="0" err="1">
                <a:latin typeface="Arial" panose="020B0604020202020204" pitchFamily="34" charset="0"/>
                <a:ea typeface="PMingLiU" panose="02020500000000000000" pitchFamily="18" charset="-120"/>
                <a:cs typeface="Arial" panose="020B0604020202020204" pitchFamily="34" charset="0"/>
              </a:rPr>
              <a:t>Berufekarten</a:t>
            </a:r>
            <a:r>
              <a:rPr lang="de-DE" sz="2000" kern="100" dirty="0">
                <a:latin typeface="Arial" panose="020B0604020202020204" pitchFamily="34" charset="0"/>
                <a:ea typeface="PMingLiU" panose="02020500000000000000" pitchFamily="18" charset="-120"/>
                <a:cs typeface="Arial" panose="020B0604020202020204" pitchFamily="34" charset="0"/>
              </a:rPr>
              <a:t> reflektieren die Kursteilenehmenden in welchen Tätigkeitsbereichen ihre Präferenzen liegen und wo sie bereits Kenntnisse und Erfahrungen gesammelt haben.</a:t>
            </a:r>
          </a:p>
          <a:p>
            <a:pPr marL="0" marR="0" lvl="0" indent="0" algn="l" defTabSz="914400" rtl="0" eaLnBrk="1" fontAlgn="auto" latinLnBrk="0" hangingPunct="1">
              <a:lnSpc>
                <a:spcPct val="114000"/>
              </a:lnSpc>
              <a:spcBef>
                <a:spcPts val="0"/>
              </a:spcBef>
              <a:spcAft>
                <a:spcPts val="1200"/>
              </a:spcAft>
              <a:buClrTx/>
              <a:buSzTx/>
              <a:buFontTx/>
              <a:buNone/>
              <a:tabLst/>
              <a:defRPr/>
            </a:pPr>
            <a:r>
              <a:rPr lang="de-DE" sz="2000" kern="100" dirty="0">
                <a:latin typeface="Arial" panose="020B0604020202020204" pitchFamily="34" charset="0"/>
                <a:ea typeface="PMingLiU" panose="02020500000000000000" pitchFamily="18" charset="-120"/>
                <a:cs typeface="Arial" panose="020B0604020202020204" pitchFamily="34" charset="0"/>
              </a:rPr>
              <a:t>Ziel ist es, über den persönlichen Bezug zu Branchen und Tätigkeitsbereichen Motiv- und Interessenslagen bei der Berufswahl zu klären.</a:t>
            </a:r>
          </a:p>
          <a:p>
            <a:pPr marL="0" marR="0" lvl="0" indent="0" algn="l" defTabSz="914400" rtl="0" eaLnBrk="1" fontAlgn="auto" latinLnBrk="0" hangingPunct="1">
              <a:lnSpc>
                <a:spcPct val="114000"/>
              </a:lnSpc>
              <a:spcBef>
                <a:spcPts val="0"/>
              </a:spcBef>
              <a:spcAft>
                <a:spcPts val="0"/>
              </a:spcAft>
              <a:buClrTx/>
              <a:buSzTx/>
              <a:buFontTx/>
              <a:buNone/>
              <a:tabLst/>
              <a:defRPr/>
            </a:pPr>
            <a:r>
              <a:rPr lang="de-DE" sz="2000" kern="100" dirty="0">
                <a:latin typeface="Arial" panose="020B0604020202020204" pitchFamily="34" charset="0"/>
                <a:ea typeface="PMingLiU" panose="02020500000000000000" pitchFamily="18" charset="-120"/>
                <a:cs typeface="Arial" panose="020B0604020202020204" pitchFamily="34" charset="0"/>
              </a:rPr>
              <a:t>Ausgehend von dem oder den favorisierten Tätigkeitsbereichen können die Kursteilnehmenden einen möglichen Zielberuf identifizieren.</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1. Schritt: Möglicher Zielberuf / Mögliche Zielberufe?</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9</a:t>
            </a:fld>
            <a:endParaRPr sz="1000" dirty="0">
              <a:latin typeface="Arial"/>
              <a:cs typeface="Arial"/>
            </a:endParaRPr>
          </a:p>
        </p:txBody>
      </p:sp>
    </p:spTree>
    <p:extLst>
      <p:ext uri="{BB962C8B-B14F-4D97-AF65-F5344CB8AC3E}">
        <p14:creationId xmlns:p14="http://schemas.microsoft.com/office/powerpoint/2010/main" val="3294821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8303935" cy="2725811"/>
          </a:xfrm>
          <a:prstGeom prst="rect">
            <a:avLst/>
          </a:prstGeom>
        </p:spPr>
        <p:txBody>
          <a:bodyPr vert="horz" wrap="square" lIns="0" tIns="12700" rIns="0" bIns="0" rtlCol="0">
            <a:spAutoFit/>
          </a:bodyPr>
          <a:lstStyle/>
          <a:p>
            <a:pPr marL="342900" marR="0" lvl="0" indent="-342900" algn="l" defTabSz="914400" rtl="0" eaLnBrk="1" fontAlgn="auto" latinLnBrk="0" hangingPunct="1">
              <a:lnSpc>
                <a:spcPct val="150000"/>
              </a:lnSpc>
              <a:spcBef>
                <a:spcPts val="0"/>
              </a:spcBef>
              <a:spcAft>
                <a:spcPts val="0"/>
              </a:spcAft>
              <a:buClrTx/>
              <a:buSzTx/>
              <a:buFont typeface="Symbol" panose="05050102010706020507" pitchFamily="18" charset="2"/>
              <a:buChar char=""/>
              <a:tabLst>
                <a:tab pos="1157605" algn="l"/>
              </a:tabLst>
              <a:defRPr/>
            </a:pPr>
            <a:r>
              <a:rPr lang="de-DE" sz="2000" kern="100" dirty="0">
                <a:latin typeface="Arial" panose="020B0604020202020204" pitchFamily="34" charset="0"/>
                <a:ea typeface="PMingLiU" panose="02020500000000000000" pitchFamily="18" charset="-120"/>
                <a:cs typeface="Arial" panose="020B0604020202020204" pitchFamily="34" charset="0"/>
              </a:rPr>
              <a:t>In welchem Bereich habe ich schon gearbeitet oder geholfen?</a:t>
            </a:r>
          </a:p>
          <a:p>
            <a:pPr marL="342900" indent="-342900" algn="l" rtl="0">
              <a:lnSpc>
                <a:spcPct val="150000"/>
              </a:lnSpc>
              <a:buFont typeface="Symbol" panose="05050102010706020507" pitchFamily="18" charset="2"/>
              <a:buChar char=""/>
              <a:tabLst>
                <a:tab pos="1157605" algn="l"/>
              </a:tabLst>
              <a:defRPr/>
            </a:pPr>
            <a:r>
              <a:rPr lang="de-DE" sz="2000" kern="100" dirty="0">
                <a:latin typeface="Arial" panose="020B0604020202020204" pitchFamily="34" charset="0"/>
                <a:ea typeface="PMingLiU" panose="02020500000000000000" pitchFamily="18" charset="-120"/>
                <a:cs typeface="Arial" panose="020B0604020202020204" pitchFamily="34" charset="0"/>
              </a:rPr>
              <a:t>Was mache ich gern? </a:t>
            </a:r>
          </a:p>
          <a:p>
            <a:pPr marL="342900" marR="0" lvl="0" indent="-342900" algn="l" defTabSz="914400" rtl="0" eaLnBrk="1" fontAlgn="auto" latinLnBrk="0" hangingPunct="1">
              <a:lnSpc>
                <a:spcPct val="150000"/>
              </a:lnSpc>
              <a:spcBef>
                <a:spcPts val="0"/>
              </a:spcBef>
              <a:spcAft>
                <a:spcPts val="0"/>
              </a:spcAft>
              <a:buClrTx/>
              <a:buSzTx/>
              <a:buFont typeface="Symbol" panose="05050102010706020507" pitchFamily="18" charset="2"/>
              <a:buChar char=""/>
              <a:tabLst>
                <a:tab pos="1157605" algn="l"/>
              </a:tabLst>
              <a:defRPr/>
            </a:pPr>
            <a:r>
              <a:rPr lang="de-DE" sz="2000" kern="100" dirty="0">
                <a:latin typeface="Arial" panose="020B0604020202020204" pitchFamily="34" charset="0"/>
                <a:ea typeface="PMingLiU" panose="02020500000000000000" pitchFamily="18" charset="-120"/>
                <a:cs typeface="Arial" panose="020B0604020202020204" pitchFamily="34" charset="0"/>
              </a:rPr>
              <a:t>Was kann ich gut? </a:t>
            </a:r>
          </a:p>
          <a:p>
            <a:pPr marL="342900" marR="0" lvl="0" indent="-342900" algn="l" defTabSz="914400" rtl="0" eaLnBrk="1" fontAlgn="auto" latinLnBrk="0" hangingPunct="1">
              <a:lnSpc>
                <a:spcPct val="150000"/>
              </a:lnSpc>
              <a:spcBef>
                <a:spcPts val="0"/>
              </a:spcBef>
              <a:spcAft>
                <a:spcPts val="0"/>
              </a:spcAft>
              <a:buClrTx/>
              <a:buSzTx/>
              <a:buFont typeface="Symbol" panose="05050102010706020507" pitchFamily="18" charset="2"/>
              <a:buChar char=""/>
              <a:tabLst>
                <a:tab pos="1157605" algn="l"/>
              </a:tabLst>
              <a:defRPr/>
            </a:pPr>
            <a:r>
              <a:rPr lang="de-DE" sz="2000" kern="100" dirty="0">
                <a:latin typeface="Arial" panose="020B0604020202020204" pitchFamily="34" charset="0"/>
                <a:ea typeface="PMingLiU" panose="02020500000000000000" pitchFamily="18" charset="-120"/>
                <a:cs typeface="Arial" panose="020B0604020202020204" pitchFamily="34" charset="0"/>
              </a:rPr>
              <a:t>Wo habe ich schon etwas gelernt? </a:t>
            </a:r>
          </a:p>
          <a:p>
            <a:pPr marL="342900" marR="0" lvl="0" indent="-342900" algn="l" defTabSz="914400" rtl="0" eaLnBrk="1" fontAlgn="auto" latinLnBrk="0" hangingPunct="1">
              <a:lnSpc>
                <a:spcPct val="150000"/>
              </a:lnSpc>
              <a:spcBef>
                <a:spcPts val="0"/>
              </a:spcBef>
              <a:spcAft>
                <a:spcPts val="0"/>
              </a:spcAft>
              <a:buClrTx/>
              <a:buSzTx/>
              <a:buFont typeface="Symbol" panose="05050102010706020507" pitchFamily="18" charset="2"/>
              <a:buChar char=""/>
              <a:tabLst>
                <a:tab pos="1157605" algn="l"/>
              </a:tabLst>
              <a:defRPr/>
            </a:pPr>
            <a:r>
              <a:rPr lang="de-DE" sz="2000" kern="100" dirty="0">
                <a:latin typeface="Arial" panose="020B0604020202020204" pitchFamily="34" charset="0"/>
                <a:ea typeface="PMingLiU" panose="02020500000000000000" pitchFamily="18" charset="-120"/>
                <a:cs typeface="Arial" panose="020B0604020202020204" pitchFamily="34" charset="0"/>
              </a:rPr>
              <a:t>Was interessiert mich besonders? </a:t>
            </a:r>
          </a:p>
          <a:p>
            <a:pPr marL="342900" marR="0" lvl="0" indent="-342900" algn="l" defTabSz="914400" rtl="0" eaLnBrk="1" fontAlgn="auto" latinLnBrk="0" hangingPunct="1">
              <a:lnSpc>
                <a:spcPct val="150000"/>
              </a:lnSpc>
              <a:spcBef>
                <a:spcPts val="0"/>
              </a:spcBef>
              <a:spcAft>
                <a:spcPts val="0"/>
              </a:spcAft>
              <a:buClrTx/>
              <a:buSzTx/>
              <a:buFont typeface="Symbol" panose="05050102010706020507" pitchFamily="18" charset="2"/>
              <a:buChar char=""/>
              <a:tabLst>
                <a:tab pos="1157605" algn="l"/>
              </a:tabLst>
              <a:defRPr/>
            </a:pPr>
            <a:r>
              <a:rPr lang="de-DE" sz="2000" kern="100" dirty="0">
                <a:latin typeface="Arial" panose="020B0604020202020204" pitchFamily="34" charset="0"/>
                <a:ea typeface="PMingLiU" panose="02020500000000000000" pitchFamily="18" charset="-120"/>
                <a:cs typeface="Arial" panose="020B0604020202020204" pitchFamily="34" charset="0"/>
              </a:rPr>
              <a:t>Welche Tätigkeiten finde ich spannend?</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Welche Branche und welcher Beruf passt zu mir?</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10</a:t>
            </a:fld>
            <a:endParaRPr sz="1000" dirty="0">
              <a:latin typeface="Arial"/>
              <a:cs typeface="Arial"/>
            </a:endParaRPr>
          </a:p>
        </p:txBody>
      </p:sp>
    </p:spTree>
    <p:extLst>
      <p:ext uri="{BB962C8B-B14F-4D97-AF65-F5344CB8AC3E}">
        <p14:creationId xmlns:p14="http://schemas.microsoft.com/office/powerpoint/2010/main" val="305123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Meine Branche: Hotel- und Gastronomie (</a:t>
            </a:r>
            <a:r>
              <a:rPr lang="de-DE" spc="-50" dirty="0" err="1"/>
              <a:t>HoGa</a:t>
            </a:r>
            <a:r>
              <a:rPr lang="de-DE" spc="-50" dirty="0"/>
              <a:t>) (1)</a:t>
            </a:r>
            <a:endParaRPr spc="-50" dirty="0"/>
          </a:p>
        </p:txBody>
      </p:sp>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11</a:t>
            </a:fld>
            <a:endParaRPr sz="1000" dirty="0">
              <a:latin typeface="Arial"/>
              <a:cs typeface="Arial"/>
            </a:endParaRPr>
          </a:p>
        </p:txBody>
      </p:sp>
      <p:pic>
        <p:nvPicPr>
          <p:cNvPr id="8" name="Grafik 7">
            <a:extLst>
              <a:ext uri="{FF2B5EF4-FFF2-40B4-BE49-F238E27FC236}">
                <a16:creationId xmlns:a16="http://schemas.microsoft.com/office/drawing/2014/main" id="{1D6F3E09-3F5B-4DA8-8FF0-70EF20B88431}"/>
              </a:ext>
              <a:ext uri="{C183D7F6-B498-43B3-948B-1728B52AA6E4}">
                <adec:decorative xmlns:adec="http://schemas.microsoft.com/office/drawing/2017/decorative" val="1"/>
              </a:ext>
            </a:extLst>
          </p:cNvPr>
          <p:cNvPicPr>
            <a:picLocks noChangeAspect="1"/>
          </p:cNvPicPr>
          <p:nvPr/>
        </p:nvPicPr>
        <p:blipFill rotWithShape="1">
          <a:blip r:embed="rId4"/>
          <a:srcRect b="52395"/>
          <a:stretch/>
        </p:blipFill>
        <p:spPr>
          <a:xfrm rot="10800000">
            <a:off x="2741935" y="2322082"/>
            <a:ext cx="6649320" cy="4536000"/>
          </a:xfrm>
          <a:prstGeom prst="rect">
            <a:avLst/>
          </a:prstGeom>
        </p:spPr>
      </p:pic>
    </p:spTree>
    <p:extLst>
      <p:ext uri="{BB962C8B-B14F-4D97-AF65-F5344CB8AC3E}">
        <p14:creationId xmlns:p14="http://schemas.microsoft.com/office/powerpoint/2010/main" val="2208901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3" name="object 3"/>
          <p:cNvSpPr txBox="1">
            <a:spLocks noGrp="1"/>
          </p:cNvSpPr>
          <p:nvPr>
            <p:ph type="title"/>
          </p:nvPr>
        </p:nvSpPr>
        <p:spPr>
          <a:xfrm>
            <a:off x="792015" y="1205259"/>
            <a:ext cx="10607970" cy="474489"/>
          </a:xfrm>
          <a:prstGeom prst="rect">
            <a:avLst/>
          </a:prstGeom>
        </p:spPr>
        <p:txBody>
          <a:bodyPr vert="horz" wrap="square" lIns="0" tIns="12700" rIns="0" bIns="0" rtlCol="0">
            <a:spAutoFit/>
          </a:bodyPr>
          <a:lstStyle/>
          <a:p>
            <a:pPr marL="12700">
              <a:lnSpc>
                <a:spcPct val="100000"/>
              </a:lnSpc>
              <a:spcBef>
                <a:spcPts val="100"/>
              </a:spcBef>
            </a:pPr>
            <a:r>
              <a:rPr lang="de-DE" spc="-50" dirty="0"/>
              <a:t>Meine Branche: Hotel- und Gastronomie (</a:t>
            </a:r>
            <a:r>
              <a:rPr lang="de-DE" spc="-50" dirty="0" err="1"/>
              <a:t>HoGa</a:t>
            </a:r>
            <a:r>
              <a:rPr lang="de-DE" spc="-50" dirty="0"/>
              <a:t>) (2)</a:t>
            </a:r>
            <a:endParaRPr spc="-50" dirty="0"/>
          </a:p>
        </p:txBody>
      </p:sp>
      <p:sp>
        <p:nvSpPr>
          <p:cNvPr id="8" name="Inhaltsplatzhalter 7">
            <a:extLst>
              <a:ext uri="{FF2B5EF4-FFF2-40B4-BE49-F238E27FC236}">
                <a16:creationId xmlns:a16="http://schemas.microsoft.com/office/drawing/2014/main" id="{4F10B47D-D456-4BB7-9834-7F083CDD1ED0}"/>
              </a:ext>
            </a:extLst>
          </p:cNvPr>
          <p:cNvSpPr>
            <a:spLocks noGrp="1"/>
          </p:cNvSpPr>
          <p:nvPr>
            <p:ph sz="half" idx="2"/>
          </p:nvPr>
        </p:nvSpPr>
        <p:spPr>
          <a:xfrm>
            <a:off x="792015" y="2133600"/>
            <a:ext cx="5306282" cy="4070923"/>
          </a:xfrm>
        </p:spPr>
        <p:txBody>
          <a:bodyPr/>
          <a:lstStyle/>
          <a:p>
            <a:pPr>
              <a:lnSpc>
                <a:spcPct val="114000"/>
              </a:lnSpc>
              <a:spcAft>
                <a:spcPts val="1200"/>
              </a:spcAft>
            </a:pPr>
            <a:r>
              <a:rPr lang="de-DE" b="1" dirty="0">
                <a:latin typeface="Arial" panose="020B0604020202020204" pitchFamily="34" charset="0"/>
                <a:cs typeface="Arial" panose="020B0604020202020204" pitchFamily="34" charset="0"/>
              </a:rPr>
              <a:t>Typische Tätigkeitsfelder</a:t>
            </a:r>
          </a:p>
          <a:p>
            <a:pPr>
              <a:lnSpc>
                <a:spcPct val="114000"/>
              </a:lnSpc>
            </a:pPr>
            <a:r>
              <a:rPr lang="de-DE" dirty="0">
                <a:latin typeface="Arial" panose="020B0604020202020204" pitchFamily="34" charset="0"/>
                <a:cs typeface="Arial" panose="020B0604020202020204" pitchFamily="34" charset="0"/>
              </a:rPr>
              <a:t>Hotellerie, Gastronomie</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Gästebetreuung und –</a:t>
            </a:r>
            <a:r>
              <a:rPr lang="de-DE" dirty="0" err="1">
                <a:latin typeface="Arial" panose="020B0604020202020204" pitchFamily="34" charset="0"/>
                <a:cs typeface="Arial" panose="020B0604020202020204" pitchFamily="34" charset="0"/>
              </a:rPr>
              <a:t>bewirtung</a:t>
            </a:r>
            <a:r>
              <a:rPr lang="de-DE" dirty="0">
                <a:latin typeface="Arial" panose="020B0604020202020204" pitchFamily="34" charset="0"/>
                <a:cs typeface="Arial" panose="020B0604020202020204" pitchFamily="34" charset="0"/>
              </a:rPr>
              <a:t> organisieren</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Gäste betreuen und bedienen</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Arbeitsabläufe organisieren</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Abrechnungen durchführen </a:t>
            </a:r>
          </a:p>
          <a:p>
            <a:pPr marL="285750" indent="-285750">
              <a:lnSpc>
                <a:spcPct val="114000"/>
              </a:lnSpc>
              <a:spcAft>
                <a:spcPts val="1200"/>
              </a:spcAft>
              <a:buFont typeface="Arial" panose="020B0604020202020204" pitchFamily="34" charset="0"/>
              <a:buChar char="•"/>
            </a:pPr>
            <a:r>
              <a:rPr lang="de-DE" dirty="0">
                <a:latin typeface="Arial" panose="020B0604020202020204" pitchFamily="34" charset="0"/>
                <a:cs typeface="Arial" panose="020B0604020202020204" pitchFamily="34" charset="0"/>
              </a:rPr>
              <a:t>Einhaltung von Servicestandards überwachen</a:t>
            </a:r>
          </a:p>
          <a:p>
            <a:pPr>
              <a:lnSpc>
                <a:spcPct val="114000"/>
              </a:lnSpc>
            </a:pPr>
            <a:r>
              <a:rPr lang="de-DE" dirty="0">
                <a:latin typeface="Arial" panose="020B0604020202020204" pitchFamily="34" charset="0"/>
                <a:cs typeface="Arial" panose="020B0604020202020204" pitchFamily="34" charset="0"/>
              </a:rPr>
              <a:t>Speisenzubereitung</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Bestimmte Speisen zubereiten</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Das gesamte Angebot der Küche zubereiten</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Arbeitsabläufe in der Küche organisieren</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Lebensmittel bereitstellen</a:t>
            </a: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12</a:t>
            </a:fld>
            <a:endParaRPr sz="1000" dirty="0">
              <a:latin typeface="Arial"/>
              <a:cs typeface="Arial"/>
            </a:endParaRPr>
          </a:p>
        </p:txBody>
      </p:sp>
      <p:sp>
        <p:nvSpPr>
          <p:cNvPr id="11" name="Inhaltsplatzhalter 10">
            <a:extLst>
              <a:ext uri="{FF2B5EF4-FFF2-40B4-BE49-F238E27FC236}">
                <a16:creationId xmlns:a16="http://schemas.microsoft.com/office/drawing/2014/main" id="{D1FC7ECF-72FA-4B24-A06E-4B711270FFC0}"/>
              </a:ext>
            </a:extLst>
          </p:cNvPr>
          <p:cNvSpPr>
            <a:spLocks noGrp="1"/>
          </p:cNvSpPr>
          <p:nvPr>
            <p:ph sz="half" idx="3"/>
          </p:nvPr>
        </p:nvSpPr>
        <p:spPr>
          <a:xfrm>
            <a:off x="6096000" y="2133600"/>
            <a:ext cx="5306282" cy="1815882"/>
          </a:xfrm>
        </p:spPr>
        <p:txBody>
          <a:bodyPr/>
          <a:lstStyle/>
          <a:p>
            <a:pPr>
              <a:spcAft>
                <a:spcPts val="1200"/>
              </a:spcAft>
            </a:pPr>
            <a:r>
              <a:rPr lang="de-DE" b="1" dirty="0">
                <a:latin typeface="Arial" panose="020B0604020202020204" pitchFamily="34" charset="0"/>
                <a:cs typeface="Arial" panose="020B0604020202020204" pitchFamily="34" charset="0"/>
              </a:rPr>
              <a:t>Beispielberufe</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Fachkraft – Gastgewerbe </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Koch/Köchin</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Hotelfachmann/Hotelfachfrau</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Hauswirtschafter*in</a:t>
            </a:r>
          </a:p>
          <a:p>
            <a:endParaRPr 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0926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Meine Branche: Lagerlogistik (1)</a:t>
            </a:r>
            <a:endParaRPr spc="-50" dirty="0"/>
          </a:p>
        </p:txBody>
      </p:sp>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13</a:t>
            </a:fld>
            <a:endParaRPr sz="1000" dirty="0">
              <a:latin typeface="Arial"/>
              <a:cs typeface="Arial"/>
            </a:endParaRPr>
          </a:p>
        </p:txBody>
      </p:sp>
      <p:pic>
        <p:nvPicPr>
          <p:cNvPr id="7" name="Grafik 6">
            <a:extLst>
              <a:ext uri="{FF2B5EF4-FFF2-40B4-BE49-F238E27FC236}">
                <a16:creationId xmlns:a16="http://schemas.microsoft.com/office/drawing/2014/main" id="{4AE06DF1-8B70-40D2-9C1E-E6134EA908BB}"/>
              </a:ext>
              <a:ext uri="{C183D7F6-B498-43B3-948B-1728B52AA6E4}">
                <adec:decorative xmlns:adec="http://schemas.microsoft.com/office/drawing/2017/decorative" val="1"/>
              </a:ext>
            </a:extLst>
          </p:cNvPr>
          <p:cNvPicPr>
            <a:picLocks noChangeAspect="1"/>
          </p:cNvPicPr>
          <p:nvPr/>
        </p:nvPicPr>
        <p:blipFill rotWithShape="1">
          <a:blip r:embed="rId4"/>
          <a:srcRect l="3446" t="2107" r="4671" b="1718"/>
          <a:stretch/>
        </p:blipFill>
        <p:spPr>
          <a:xfrm flipH="1" flipV="1">
            <a:off x="3152545" y="2322000"/>
            <a:ext cx="6274544" cy="4536000"/>
          </a:xfrm>
          <a:prstGeom prst="rect">
            <a:avLst/>
          </a:prstGeom>
        </p:spPr>
      </p:pic>
    </p:spTree>
    <p:extLst>
      <p:ext uri="{BB962C8B-B14F-4D97-AF65-F5344CB8AC3E}">
        <p14:creationId xmlns:p14="http://schemas.microsoft.com/office/powerpoint/2010/main" val="3429140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09917" y="1263324"/>
            <a:ext cx="9143683" cy="474489"/>
          </a:xfrm>
          <a:prstGeom prst="rect">
            <a:avLst/>
          </a:prstGeom>
        </p:spPr>
        <p:txBody>
          <a:bodyPr vert="horz" wrap="square" lIns="0" tIns="12700" rIns="0" bIns="0" rtlCol="0">
            <a:spAutoFit/>
          </a:bodyPr>
          <a:lstStyle/>
          <a:p>
            <a:pPr marL="12700">
              <a:lnSpc>
                <a:spcPct val="100000"/>
              </a:lnSpc>
              <a:spcBef>
                <a:spcPts val="100"/>
              </a:spcBef>
            </a:pPr>
            <a:r>
              <a:rPr lang="de-DE" spc="-50" dirty="0"/>
              <a:t>Meine Branche: Lagerlogistik (2)</a:t>
            </a:r>
            <a:endParaRPr spc="-50" dirty="0"/>
          </a:p>
        </p:txBody>
      </p:sp>
      <p:sp>
        <p:nvSpPr>
          <p:cNvPr id="2" name="Inhaltsplatzhalter 1">
            <a:extLst>
              <a:ext uri="{FF2B5EF4-FFF2-40B4-BE49-F238E27FC236}">
                <a16:creationId xmlns:a16="http://schemas.microsoft.com/office/drawing/2014/main" id="{F8CA5530-DF35-4109-AFBF-7B136609F2FE}"/>
              </a:ext>
            </a:extLst>
          </p:cNvPr>
          <p:cNvSpPr>
            <a:spLocks noGrp="1"/>
          </p:cNvSpPr>
          <p:nvPr>
            <p:ph sz="half" idx="2"/>
          </p:nvPr>
        </p:nvSpPr>
        <p:spPr>
          <a:xfrm>
            <a:off x="609917" y="2057400"/>
            <a:ext cx="5306282" cy="3755131"/>
          </a:xfrm>
        </p:spPr>
        <p:txBody>
          <a:bodyPr/>
          <a:lstStyle/>
          <a:p>
            <a:pPr>
              <a:lnSpc>
                <a:spcPct val="114000"/>
              </a:lnSpc>
              <a:spcAft>
                <a:spcPts val="1200"/>
              </a:spcAft>
            </a:pPr>
            <a:r>
              <a:rPr lang="de-DE" b="1" dirty="0">
                <a:latin typeface="Arial" panose="020B0604020202020204" pitchFamily="34" charset="0"/>
                <a:cs typeface="Arial" panose="020B0604020202020204" pitchFamily="34" charset="0"/>
              </a:rPr>
              <a:t>Typische Tätigkeitsfelder</a:t>
            </a:r>
          </a:p>
          <a:p>
            <a:pPr>
              <a:lnSpc>
                <a:spcPct val="114000"/>
              </a:lnSpc>
            </a:pPr>
            <a:r>
              <a:rPr lang="de-DE" dirty="0">
                <a:latin typeface="Arial" panose="020B0604020202020204" pitchFamily="34" charset="0"/>
                <a:cs typeface="Arial" panose="020B0604020202020204" pitchFamily="34" charset="0"/>
              </a:rPr>
              <a:t>Lager- und Materialwirtschaft, Logistik</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Materialflüsse in Unternehmen, Transport- und Versanddienstleistungen, Lagerhaltung organisieren</a:t>
            </a:r>
          </a:p>
          <a:p>
            <a:pPr marL="285750" indent="-285750">
              <a:lnSpc>
                <a:spcPct val="114000"/>
              </a:lnSpc>
              <a:spcAft>
                <a:spcPts val="1200"/>
              </a:spcAft>
              <a:buFont typeface="Arial" panose="020B0604020202020204" pitchFamily="34" charset="0"/>
              <a:buChar char="•"/>
            </a:pPr>
            <a:r>
              <a:rPr lang="de-DE" dirty="0">
                <a:latin typeface="Arial" panose="020B0604020202020204" pitchFamily="34" charset="0"/>
                <a:cs typeface="Arial" panose="020B0604020202020204" pitchFamily="34" charset="0"/>
              </a:rPr>
              <a:t>Be- und Entladearbeiten übernehmen</a:t>
            </a:r>
          </a:p>
          <a:p>
            <a:pPr>
              <a:lnSpc>
                <a:spcPct val="114000"/>
              </a:lnSpc>
            </a:pPr>
            <a:r>
              <a:rPr lang="de-DE" dirty="0">
                <a:latin typeface="Arial" panose="020B0604020202020204" pitchFamily="34" charset="0"/>
                <a:cs typeface="Arial" panose="020B0604020202020204" pitchFamily="34" charset="0"/>
              </a:rPr>
              <a:t>Bau- und Transportgeräteführung</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Baumaschinen und –</a:t>
            </a:r>
            <a:r>
              <a:rPr lang="de-DE" dirty="0" err="1">
                <a:latin typeface="Arial" panose="020B0604020202020204" pitchFamily="34" charset="0"/>
                <a:cs typeface="Arial" panose="020B0604020202020204" pitchFamily="34" charset="0"/>
              </a:rPr>
              <a:t>geräte</a:t>
            </a:r>
            <a:r>
              <a:rPr lang="de-DE" dirty="0">
                <a:latin typeface="Arial" panose="020B0604020202020204" pitchFamily="34" charset="0"/>
                <a:cs typeface="Arial" panose="020B0604020202020204" pitchFamily="34" charset="0"/>
              </a:rPr>
              <a:t> sowie Transportgeräte und –anlagen bedienen und steuern</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Geräte einrichten und warten</a:t>
            </a:r>
          </a:p>
        </p:txBody>
      </p:sp>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14</a:t>
            </a:fld>
            <a:endParaRPr sz="1000" dirty="0">
              <a:latin typeface="Arial"/>
              <a:cs typeface="Arial"/>
            </a:endParaRPr>
          </a:p>
        </p:txBody>
      </p:sp>
      <p:sp>
        <p:nvSpPr>
          <p:cNvPr id="8" name="Inhaltsplatzhalter 7">
            <a:extLst>
              <a:ext uri="{FF2B5EF4-FFF2-40B4-BE49-F238E27FC236}">
                <a16:creationId xmlns:a16="http://schemas.microsoft.com/office/drawing/2014/main" id="{A74801E9-7F72-4E65-A1B7-32EDACFA38D2}"/>
              </a:ext>
            </a:extLst>
          </p:cNvPr>
          <p:cNvSpPr>
            <a:spLocks noGrp="1"/>
          </p:cNvSpPr>
          <p:nvPr>
            <p:ph sz="half" idx="3"/>
          </p:nvPr>
        </p:nvSpPr>
        <p:spPr>
          <a:xfrm>
            <a:off x="6282150" y="2057400"/>
            <a:ext cx="5306282" cy="2338076"/>
          </a:xfrm>
        </p:spPr>
        <p:txBody>
          <a:bodyPr/>
          <a:lstStyle/>
          <a:p>
            <a:pPr>
              <a:lnSpc>
                <a:spcPct val="114000"/>
              </a:lnSpc>
              <a:spcAft>
                <a:spcPts val="1200"/>
              </a:spcAft>
            </a:pPr>
            <a:r>
              <a:rPr lang="de-DE" b="1" dirty="0">
                <a:latin typeface="Arial" panose="020B0604020202020204" pitchFamily="34" charset="0"/>
                <a:cs typeface="Arial" panose="020B0604020202020204" pitchFamily="34" charset="0"/>
              </a:rPr>
              <a:t>Beispielberufe</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Fachlagerist*in</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Fachkraft Kurier-, Express- und Postdienstleistungen</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Fachkraft Möbel-, Küchen- und Umzugsservice</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Maschinen- und Anlagenführer*in</a:t>
            </a:r>
          </a:p>
          <a:p>
            <a:pPr>
              <a:lnSpc>
                <a:spcPct val="114000"/>
              </a:lnSpc>
            </a:pPr>
            <a:endParaRPr 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2999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Meine Branche: Metall (1)</a:t>
            </a:r>
            <a:endParaRPr spc="-50" dirty="0"/>
          </a:p>
        </p:txBody>
      </p:sp>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15</a:t>
            </a:fld>
            <a:endParaRPr sz="1000" dirty="0">
              <a:latin typeface="Arial"/>
              <a:cs typeface="Arial"/>
            </a:endParaRPr>
          </a:p>
        </p:txBody>
      </p:sp>
      <p:pic>
        <p:nvPicPr>
          <p:cNvPr id="8" name="Grafik 7">
            <a:extLst>
              <a:ext uri="{FF2B5EF4-FFF2-40B4-BE49-F238E27FC236}">
                <a16:creationId xmlns:a16="http://schemas.microsoft.com/office/drawing/2014/main" id="{255B28D1-D59E-438E-A12D-04A3F9445388}"/>
              </a:ext>
              <a:ext uri="{C183D7F6-B498-43B3-948B-1728B52AA6E4}">
                <adec:decorative xmlns:adec="http://schemas.microsoft.com/office/drawing/2017/decorative" val="1"/>
              </a:ext>
            </a:extLst>
          </p:cNvPr>
          <p:cNvPicPr>
            <a:picLocks noChangeAspect="1"/>
          </p:cNvPicPr>
          <p:nvPr/>
        </p:nvPicPr>
        <p:blipFill rotWithShape="1">
          <a:blip r:embed="rId4"/>
          <a:srcRect b="52111"/>
          <a:stretch/>
        </p:blipFill>
        <p:spPr>
          <a:xfrm rot="10800000">
            <a:off x="2971800" y="2322000"/>
            <a:ext cx="6612093" cy="4536000"/>
          </a:xfrm>
          <a:prstGeom prst="rect">
            <a:avLst/>
          </a:prstGeom>
        </p:spPr>
      </p:pic>
    </p:spTree>
    <p:extLst>
      <p:ext uri="{BB962C8B-B14F-4D97-AF65-F5344CB8AC3E}">
        <p14:creationId xmlns:p14="http://schemas.microsoft.com/office/powerpoint/2010/main" val="4127895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9" name="Inhaltsplatzhalter 8">
            <a:extLst>
              <a:ext uri="{FF2B5EF4-FFF2-40B4-BE49-F238E27FC236}">
                <a16:creationId xmlns:a16="http://schemas.microsoft.com/office/drawing/2014/main" id="{DDA315E5-D986-492F-8F5A-225F23C237DB}"/>
              </a:ext>
            </a:extLst>
          </p:cNvPr>
          <p:cNvSpPr>
            <a:spLocks noGrp="1"/>
          </p:cNvSpPr>
          <p:nvPr>
            <p:ph sz="half" idx="3"/>
          </p:nvPr>
        </p:nvSpPr>
        <p:spPr>
          <a:xfrm>
            <a:off x="6282150" y="2133598"/>
            <a:ext cx="5306282" cy="2022285"/>
          </a:xfrm>
        </p:spPr>
        <p:txBody>
          <a:bodyPr/>
          <a:lstStyle/>
          <a:p>
            <a:pPr>
              <a:lnSpc>
                <a:spcPct val="114000"/>
              </a:lnSpc>
              <a:spcAft>
                <a:spcPts val="1200"/>
              </a:spcAft>
            </a:pPr>
            <a:r>
              <a:rPr lang="de-DE" b="1" dirty="0">
                <a:latin typeface="Arial" panose="020B0604020202020204" pitchFamily="34" charset="0"/>
                <a:cs typeface="Arial" panose="020B0604020202020204" pitchFamily="34" charset="0"/>
              </a:rPr>
              <a:t>Beispielberufe</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Maschinen- und Anlagenführer*in</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Industrieelektriker*in</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Anlagenmechaniker*in</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Klempner*in</a:t>
            </a:r>
          </a:p>
          <a:p>
            <a:pPr>
              <a:lnSpc>
                <a:spcPct val="114000"/>
              </a:lnSpc>
            </a:pPr>
            <a:endParaRPr lang="de-DE" dirty="0">
              <a:latin typeface="Arial" panose="020B0604020202020204" pitchFamily="34" charset="0"/>
              <a:cs typeface="Arial" panose="020B0604020202020204" pitchFamily="34" charset="0"/>
            </a:endParaRPr>
          </a:p>
        </p:txBody>
      </p:sp>
      <p:sp>
        <p:nvSpPr>
          <p:cNvPr id="2" name="Inhaltsplatzhalter 1">
            <a:extLst>
              <a:ext uri="{FF2B5EF4-FFF2-40B4-BE49-F238E27FC236}">
                <a16:creationId xmlns:a16="http://schemas.microsoft.com/office/drawing/2014/main" id="{39BBC615-D7DC-485A-9529-A47E067BE991}"/>
              </a:ext>
            </a:extLst>
          </p:cNvPr>
          <p:cNvSpPr>
            <a:spLocks noGrp="1"/>
          </p:cNvSpPr>
          <p:nvPr>
            <p:ph sz="half" idx="2"/>
          </p:nvPr>
        </p:nvSpPr>
        <p:spPr>
          <a:xfrm>
            <a:off x="609917" y="2133600"/>
            <a:ext cx="5306282" cy="3755131"/>
          </a:xfrm>
        </p:spPr>
        <p:txBody>
          <a:bodyPr/>
          <a:lstStyle/>
          <a:p>
            <a:pPr>
              <a:lnSpc>
                <a:spcPct val="114000"/>
              </a:lnSpc>
              <a:spcAft>
                <a:spcPts val="1200"/>
              </a:spcAft>
            </a:pPr>
            <a:r>
              <a:rPr lang="de-DE" b="1" dirty="0">
                <a:latin typeface="Arial" panose="020B0604020202020204" pitchFamily="34" charset="0"/>
                <a:cs typeface="Arial" panose="020B0604020202020204" pitchFamily="34" charset="0"/>
              </a:rPr>
              <a:t>Typische Tätigkeitsfelder</a:t>
            </a:r>
          </a:p>
          <a:p>
            <a:pPr>
              <a:lnSpc>
                <a:spcPct val="114000"/>
              </a:lnSpc>
            </a:pPr>
            <a:r>
              <a:rPr lang="de-DE" dirty="0">
                <a:latin typeface="Arial" panose="020B0604020202020204" pitchFamily="34" charset="0"/>
                <a:cs typeface="Arial" panose="020B0604020202020204" pitchFamily="34" charset="0"/>
              </a:rPr>
              <a:t>Maschinen- und Anlagenbau</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Bauteile und Baugruppen bzw. komplette Maschinen und Anlagen herstellen und warten</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Den Betrieb überwachen</a:t>
            </a:r>
          </a:p>
          <a:p>
            <a:pPr marL="285750" indent="-285750">
              <a:lnSpc>
                <a:spcPct val="114000"/>
              </a:lnSpc>
              <a:spcAft>
                <a:spcPts val="1200"/>
              </a:spcAft>
              <a:buFont typeface="Arial" panose="020B0604020202020204" pitchFamily="34" charset="0"/>
              <a:buChar char="•"/>
            </a:pPr>
            <a:r>
              <a:rPr lang="de-DE" dirty="0">
                <a:latin typeface="Arial" panose="020B0604020202020204" pitchFamily="34" charset="0"/>
                <a:cs typeface="Arial" panose="020B0604020202020204" pitchFamily="34" charset="0"/>
              </a:rPr>
              <a:t>Maschinen und Anlagen konstruieren</a:t>
            </a:r>
          </a:p>
          <a:p>
            <a:pPr>
              <a:lnSpc>
                <a:spcPct val="114000"/>
              </a:lnSpc>
            </a:pPr>
            <a:r>
              <a:rPr lang="de-DE" dirty="0">
                <a:latin typeface="Arial" panose="020B0604020202020204" pitchFamily="34" charset="0"/>
                <a:cs typeface="Arial" panose="020B0604020202020204" pitchFamily="34" charset="0"/>
              </a:rPr>
              <a:t>Sanitär-, Heizungs-, und Klimatechnik, Klempnerei</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Versorgungstechnische Anlagen und Blechverkleidungen bauen und montieren</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Anlagen konstruieren </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Anlagen warten</a:t>
            </a:r>
          </a:p>
        </p:txBody>
      </p:sp>
      <p:sp>
        <p:nvSpPr>
          <p:cNvPr id="3" name="object 3"/>
          <p:cNvSpPr txBox="1">
            <a:spLocks noGrp="1"/>
          </p:cNvSpPr>
          <p:nvPr>
            <p:ph type="title"/>
          </p:nvPr>
        </p:nvSpPr>
        <p:spPr>
          <a:xfrm>
            <a:off x="609917" y="1318181"/>
            <a:ext cx="7619683" cy="474489"/>
          </a:xfrm>
          <a:prstGeom prst="rect">
            <a:avLst/>
          </a:prstGeom>
        </p:spPr>
        <p:txBody>
          <a:bodyPr vert="horz" wrap="square" lIns="0" tIns="12700" rIns="0" bIns="0" rtlCol="0">
            <a:spAutoFit/>
          </a:bodyPr>
          <a:lstStyle/>
          <a:p>
            <a:pPr marL="12700">
              <a:lnSpc>
                <a:spcPct val="100000"/>
              </a:lnSpc>
              <a:spcBef>
                <a:spcPts val="100"/>
              </a:spcBef>
            </a:pPr>
            <a:r>
              <a:rPr lang="de-DE" spc="-50" dirty="0"/>
              <a:t>Meine Branche: Metall (2)</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16</a:t>
            </a:fld>
            <a:endParaRPr sz="1000" dirty="0">
              <a:latin typeface="Arial"/>
              <a:cs typeface="Arial"/>
            </a:endParaRPr>
          </a:p>
        </p:txBody>
      </p:sp>
    </p:spTree>
    <p:extLst>
      <p:ext uri="{BB962C8B-B14F-4D97-AF65-F5344CB8AC3E}">
        <p14:creationId xmlns:p14="http://schemas.microsoft.com/office/powerpoint/2010/main" val="3180421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Meine Branche: Handel (1)</a:t>
            </a:r>
            <a:endParaRPr spc="-50" dirty="0"/>
          </a:p>
        </p:txBody>
      </p:sp>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17</a:t>
            </a:fld>
            <a:endParaRPr sz="1000" dirty="0">
              <a:latin typeface="Arial"/>
              <a:cs typeface="Arial"/>
            </a:endParaRPr>
          </a:p>
        </p:txBody>
      </p:sp>
      <p:pic>
        <p:nvPicPr>
          <p:cNvPr id="8" name="Grafik 7">
            <a:extLst>
              <a:ext uri="{FF2B5EF4-FFF2-40B4-BE49-F238E27FC236}">
                <a16:creationId xmlns:a16="http://schemas.microsoft.com/office/drawing/2014/main" id="{DFAE43A9-67D0-499E-B22A-F9F54A98F8B1}"/>
              </a:ext>
              <a:ext uri="{C183D7F6-B498-43B3-948B-1728B52AA6E4}">
                <adec:decorative xmlns:adec="http://schemas.microsoft.com/office/drawing/2017/decorative" val="1"/>
              </a:ext>
            </a:extLst>
          </p:cNvPr>
          <p:cNvPicPr>
            <a:picLocks noChangeAspect="1"/>
          </p:cNvPicPr>
          <p:nvPr/>
        </p:nvPicPr>
        <p:blipFill rotWithShape="1">
          <a:blip r:embed="rId4"/>
          <a:srcRect b="51111"/>
          <a:stretch/>
        </p:blipFill>
        <p:spPr>
          <a:xfrm rot="10800000">
            <a:off x="2844163" y="2358689"/>
            <a:ext cx="6503674" cy="4536000"/>
          </a:xfrm>
          <a:prstGeom prst="rect">
            <a:avLst/>
          </a:prstGeom>
        </p:spPr>
      </p:pic>
    </p:spTree>
    <p:extLst>
      <p:ext uri="{BB962C8B-B14F-4D97-AF65-F5344CB8AC3E}">
        <p14:creationId xmlns:p14="http://schemas.microsoft.com/office/powerpoint/2010/main" val="4028342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9" name="Inhaltsplatzhalter 8">
            <a:extLst>
              <a:ext uri="{FF2B5EF4-FFF2-40B4-BE49-F238E27FC236}">
                <a16:creationId xmlns:a16="http://schemas.microsoft.com/office/drawing/2014/main" id="{DDA315E5-D986-492F-8F5A-225F23C237DB}"/>
              </a:ext>
            </a:extLst>
          </p:cNvPr>
          <p:cNvSpPr>
            <a:spLocks noGrp="1"/>
          </p:cNvSpPr>
          <p:nvPr>
            <p:ph sz="half" idx="3"/>
          </p:nvPr>
        </p:nvSpPr>
        <p:spPr>
          <a:xfrm>
            <a:off x="6282150" y="2133598"/>
            <a:ext cx="5306282" cy="3755131"/>
          </a:xfrm>
        </p:spPr>
        <p:txBody>
          <a:bodyPr/>
          <a:lstStyle/>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Wirtschaftsförderung</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Versicherungs- und Finanzdienstleistungen</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Immobilienmanagement</a:t>
            </a:r>
          </a:p>
          <a:p>
            <a:pPr marL="285750" indent="-285750">
              <a:lnSpc>
                <a:spcPct val="114000"/>
              </a:lnSpc>
              <a:spcAft>
                <a:spcPts val="1200"/>
              </a:spcAft>
              <a:buFont typeface="Arial" panose="020B0604020202020204" pitchFamily="34" charset="0"/>
              <a:buChar char="•"/>
            </a:pPr>
            <a:r>
              <a:rPr lang="de-DE" dirty="0">
                <a:latin typeface="Arial" panose="020B0604020202020204" pitchFamily="34" charset="0"/>
                <a:cs typeface="Arial" panose="020B0604020202020204" pitchFamily="34" charset="0"/>
              </a:rPr>
              <a:t>Facility-Management</a:t>
            </a:r>
            <a:endParaRPr lang="de-DE" b="1" dirty="0">
              <a:latin typeface="Arial" panose="020B0604020202020204" pitchFamily="34" charset="0"/>
              <a:cs typeface="Arial" panose="020B0604020202020204" pitchFamily="34" charset="0"/>
            </a:endParaRPr>
          </a:p>
          <a:p>
            <a:pPr>
              <a:lnSpc>
                <a:spcPct val="114000"/>
              </a:lnSpc>
              <a:spcAft>
                <a:spcPts val="1200"/>
              </a:spcAft>
            </a:pPr>
            <a:r>
              <a:rPr lang="de-DE" b="1" dirty="0">
                <a:latin typeface="Arial" panose="020B0604020202020204" pitchFamily="34" charset="0"/>
                <a:cs typeface="Arial" panose="020B0604020202020204" pitchFamily="34" charset="0"/>
              </a:rPr>
              <a:t>Beispielberufe</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Verkäufer*in</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Fachverkäufer*in – Lebensmittelhandwerk (Bäckerei)</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Bankkaufmann / Bankkauffrau</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Industriekaumann / Industriekauffrau</a:t>
            </a:r>
          </a:p>
          <a:p>
            <a:pPr>
              <a:lnSpc>
                <a:spcPct val="114000"/>
              </a:lnSpc>
            </a:pPr>
            <a:endParaRPr lang="de-DE" dirty="0">
              <a:latin typeface="Arial" panose="020B0604020202020204" pitchFamily="34" charset="0"/>
              <a:cs typeface="Arial" panose="020B0604020202020204" pitchFamily="34" charset="0"/>
            </a:endParaRPr>
          </a:p>
        </p:txBody>
      </p:sp>
      <p:sp>
        <p:nvSpPr>
          <p:cNvPr id="2" name="Inhaltsplatzhalter 1">
            <a:extLst>
              <a:ext uri="{FF2B5EF4-FFF2-40B4-BE49-F238E27FC236}">
                <a16:creationId xmlns:a16="http://schemas.microsoft.com/office/drawing/2014/main" id="{39BBC615-D7DC-485A-9529-A47E067BE991}"/>
              </a:ext>
            </a:extLst>
          </p:cNvPr>
          <p:cNvSpPr>
            <a:spLocks noGrp="1"/>
          </p:cNvSpPr>
          <p:nvPr>
            <p:ph sz="half" idx="2"/>
          </p:nvPr>
        </p:nvSpPr>
        <p:spPr>
          <a:xfrm>
            <a:off x="609917" y="2133600"/>
            <a:ext cx="5306282" cy="3917034"/>
          </a:xfrm>
        </p:spPr>
        <p:txBody>
          <a:bodyPr/>
          <a:lstStyle/>
          <a:p>
            <a:pPr>
              <a:lnSpc>
                <a:spcPct val="114000"/>
              </a:lnSpc>
              <a:spcAft>
                <a:spcPts val="1200"/>
              </a:spcAft>
            </a:pPr>
            <a:r>
              <a:rPr lang="de-DE" b="1" dirty="0">
                <a:latin typeface="Arial" panose="020B0604020202020204" pitchFamily="34" charset="0"/>
                <a:cs typeface="Arial" panose="020B0604020202020204" pitchFamily="34" charset="0"/>
              </a:rPr>
              <a:t>Typische Tätigkeitsfelder</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Finanz- und Rechnungswesen</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Controlling </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Revision</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Vertrieb</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Verkauf</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Marketing und Werbung</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Presse- und Öffentlichkeitsarbeit</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Markt- und Meinungsforschung</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Betriebsorganisation und –</a:t>
            </a:r>
            <a:r>
              <a:rPr lang="de-DE" dirty="0" err="1">
                <a:latin typeface="Arial" panose="020B0604020202020204" pitchFamily="34" charset="0"/>
                <a:cs typeface="Arial" panose="020B0604020202020204" pitchFamily="34" charset="0"/>
              </a:rPr>
              <a:t>planung</a:t>
            </a:r>
            <a:endParaRPr lang="de-DE" dirty="0">
              <a:latin typeface="Arial" panose="020B0604020202020204" pitchFamily="34" charset="0"/>
              <a:cs typeface="Arial" panose="020B0604020202020204" pitchFamily="34" charset="0"/>
            </a:endParaRP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Management, Unternehmensführung</a:t>
            </a:r>
          </a:p>
          <a:p>
            <a:pPr marL="285750" indent="-28575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Unternehmensberatung</a:t>
            </a:r>
          </a:p>
        </p:txBody>
      </p:sp>
      <p:sp>
        <p:nvSpPr>
          <p:cNvPr id="3" name="object 3"/>
          <p:cNvSpPr txBox="1">
            <a:spLocks noGrp="1"/>
          </p:cNvSpPr>
          <p:nvPr>
            <p:ph type="title"/>
          </p:nvPr>
        </p:nvSpPr>
        <p:spPr>
          <a:xfrm>
            <a:off x="609917" y="1318181"/>
            <a:ext cx="7619683" cy="474489"/>
          </a:xfrm>
          <a:prstGeom prst="rect">
            <a:avLst/>
          </a:prstGeom>
        </p:spPr>
        <p:txBody>
          <a:bodyPr vert="horz" wrap="square" lIns="0" tIns="12700" rIns="0" bIns="0" rtlCol="0">
            <a:spAutoFit/>
          </a:bodyPr>
          <a:lstStyle/>
          <a:p>
            <a:pPr marL="12700">
              <a:lnSpc>
                <a:spcPct val="100000"/>
              </a:lnSpc>
              <a:spcBef>
                <a:spcPts val="100"/>
              </a:spcBef>
            </a:pPr>
            <a:r>
              <a:rPr lang="de-DE" spc="-50" dirty="0"/>
              <a:t>Meine Branche: Handel (2)</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18</a:t>
            </a:fld>
            <a:endParaRPr sz="1000" dirty="0">
              <a:latin typeface="Arial"/>
              <a:cs typeface="Arial"/>
            </a:endParaRPr>
          </a:p>
        </p:txBody>
      </p:sp>
    </p:spTree>
    <p:extLst>
      <p:ext uri="{BB962C8B-B14F-4D97-AF65-F5344CB8AC3E}">
        <p14:creationId xmlns:p14="http://schemas.microsoft.com/office/powerpoint/2010/main" val="42325322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Mein Zielberuf: Fachkraft im Gastgewerbe (1) </a:t>
            </a:r>
            <a:endParaRPr spc="-50" dirty="0"/>
          </a:p>
        </p:txBody>
      </p:sp>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19</a:t>
            </a:fld>
            <a:endParaRPr sz="1000" dirty="0">
              <a:latin typeface="Arial"/>
              <a:cs typeface="Arial"/>
            </a:endParaRPr>
          </a:p>
        </p:txBody>
      </p:sp>
      <p:pic>
        <p:nvPicPr>
          <p:cNvPr id="8" name="Grafik 7">
            <a:extLst>
              <a:ext uri="{FF2B5EF4-FFF2-40B4-BE49-F238E27FC236}">
                <a16:creationId xmlns:a16="http://schemas.microsoft.com/office/drawing/2014/main" id="{84B1E36C-CD0C-4843-9209-33DBCDDA6BB2}"/>
              </a:ext>
              <a:ext uri="{C183D7F6-B498-43B3-948B-1728B52AA6E4}">
                <adec:decorative xmlns:adec="http://schemas.microsoft.com/office/drawing/2017/decorative" val="1"/>
              </a:ext>
            </a:extLst>
          </p:cNvPr>
          <p:cNvPicPr>
            <a:picLocks noChangeAspect="1"/>
          </p:cNvPicPr>
          <p:nvPr/>
        </p:nvPicPr>
        <p:blipFill rotWithShape="1">
          <a:blip r:embed="rId4"/>
          <a:srcRect b="50893"/>
          <a:stretch/>
        </p:blipFill>
        <p:spPr>
          <a:xfrm rot="10800000">
            <a:off x="2888302" y="2347400"/>
            <a:ext cx="6415395" cy="4536000"/>
          </a:xfrm>
          <a:prstGeom prst="rect">
            <a:avLst/>
          </a:prstGeom>
        </p:spPr>
      </p:pic>
    </p:spTree>
    <p:extLst>
      <p:ext uri="{BB962C8B-B14F-4D97-AF65-F5344CB8AC3E}">
        <p14:creationId xmlns:p14="http://schemas.microsoft.com/office/powerpoint/2010/main" val="14397224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9" name="Inhaltsplatzhalter 8">
            <a:extLst>
              <a:ext uri="{FF2B5EF4-FFF2-40B4-BE49-F238E27FC236}">
                <a16:creationId xmlns:a16="http://schemas.microsoft.com/office/drawing/2014/main" id="{DDA315E5-D986-492F-8F5A-225F23C237DB}"/>
              </a:ext>
            </a:extLst>
          </p:cNvPr>
          <p:cNvSpPr>
            <a:spLocks noGrp="1"/>
          </p:cNvSpPr>
          <p:nvPr>
            <p:ph sz="half" idx="3"/>
          </p:nvPr>
        </p:nvSpPr>
        <p:spPr>
          <a:xfrm>
            <a:off x="6282150" y="2133598"/>
            <a:ext cx="5306282" cy="3601242"/>
          </a:xfrm>
        </p:spPr>
        <p:txBody>
          <a:bodyPr/>
          <a:lstStyle/>
          <a:p>
            <a:pPr>
              <a:lnSpc>
                <a:spcPct val="114000"/>
              </a:lnSpc>
              <a:spcAft>
                <a:spcPts val="1200"/>
              </a:spcAft>
            </a:pPr>
            <a:r>
              <a:rPr lang="de-DE" dirty="0">
                <a:latin typeface="Arial" panose="020B0604020202020204" pitchFamily="34" charset="0"/>
                <a:cs typeface="Arial" panose="020B0604020202020204" pitchFamily="34" charset="0"/>
              </a:rPr>
              <a:t>Zu den </a:t>
            </a:r>
            <a:r>
              <a:rPr lang="de-DE" b="1" dirty="0">
                <a:latin typeface="Arial" panose="020B0604020202020204" pitchFamily="34" charset="0"/>
                <a:cs typeface="Arial" panose="020B0604020202020204" pitchFamily="34" charset="0"/>
              </a:rPr>
              <a:t>Handlungsfeldern</a:t>
            </a:r>
            <a:r>
              <a:rPr lang="de-DE" dirty="0">
                <a:latin typeface="Arial" panose="020B0604020202020204" pitchFamily="34" charset="0"/>
                <a:cs typeface="Arial" panose="020B0604020202020204" pitchFamily="34" charset="0"/>
              </a:rPr>
              <a:t> zählen unter anderem Reinigungsarbeiten, Veranstaltungen vorbereiten, im Warenlager arbeiten, in der Küche helfen, im Service oder an der Rezeption arbeiten, etc.</a:t>
            </a:r>
            <a:endParaRPr lang="de-DE" b="1" dirty="0">
              <a:latin typeface="Arial" panose="020B0604020202020204" pitchFamily="34" charset="0"/>
              <a:cs typeface="Arial" panose="020B0604020202020204" pitchFamily="34" charset="0"/>
            </a:endParaRPr>
          </a:p>
          <a:p>
            <a:pPr>
              <a:lnSpc>
                <a:spcPct val="114000"/>
              </a:lnSpc>
            </a:pPr>
            <a:r>
              <a:rPr lang="de-DE" b="1" dirty="0">
                <a:latin typeface="Arial" panose="020B0604020202020204" pitchFamily="34" charset="0"/>
                <a:cs typeface="Arial" panose="020B0604020202020204" pitchFamily="34" charset="0"/>
              </a:rPr>
              <a:t>Kompetenzen, die benötigt werden:</a:t>
            </a:r>
          </a:p>
          <a:p>
            <a:pPr>
              <a:lnSpc>
                <a:spcPct val="114000"/>
              </a:lnSpc>
            </a:pPr>
            <a:r>
              <a:rPr lang="de-DE" dirty="0">
                <a:latin typeface="Arial" panose="020B0604020202020204" pitchFamily="34" charset="0"/>
                <a:cs typeface="Arial" panose="020B0604020202020204" pitchFamily="34" charset="0"/>
              </a:rPr>
              <a:t>Kommunikationsfähigkeit, Teamfähigkeit, Belastbarkeit, Motivation und Leistungsbereitschaft, Kundenorientierung, Auffassungsfähigkeit, Auffassungsgabe, Körperliche Belastbarkeit, Sorgfalt / Genauigkeit, Zuverlässigkeit, Organisationsfähigkeit</a:t>
            </a:r>
          </a:p>
        </p:txBody>
      </p:sp>
      <p:sp>
        <p:nvSpPr>
          <p:cNvPr id="2" name="Inhaltsplatzhalter 1">
            <a:extLst>
              <a:ext uri="{FF2B5EF4-FFF2-40B4-BE49-F238E27FC236}">
                <a16:creationId xmlns:a16="http://schemas.microsoft.com/office/drawing/2014/main" id="{39BBC615-D7DC-485A-9529-A47E067BE991}"/>
              </a:ext>
            </a:extLst>
          </p:cNvPr>
          <p:cNvSpPr>
            <a:spLocks noGrp="1"/>
          </p:cNvSpPr>
          <p:nvPr>
            <p:ph sz="half" idx="2"/>
          </p:nvPr>
        </p:nvSpPr>
        <p:spPr>
          <a:xfrm>
            <a:off x="609917" y="2133600"/>
            <a:ext cx="5306282" cy="4540602"/>
          </a:xfrm>
        </p:spPr>
        <p:txBody>
          <a:bodyPr/>
          <a:lstStyle/>
          <a:p>
            <a:pPr>
              <a:lnSpc>
                <a:spcPct val="114000"/>
              </a:lnSpc>
              <a:spcAft>
                <a:spcPts val="1200"/>
              </a:spcAft>
            </a:pPr>
            <a:r>
              <a:rPr lang="de-DE" dirty="0">
                <a:latin typeface="Arial" panose="020B0604020202020204" pitchFamily="34" charset="0"/>
                <a:cs typeface="Arial" panose="020B0604020202020204" pitchFamily="34" charset="0"/>
              </a:rPr>
              <a:t>2-jähriger anerkannter Ausbildungsberuf im Gastgewerbe.</a:t>
            </a:r>
          </a:p>
          <a:p>
            <a:pPr>
              <a:lnSpc>
                <a:spcPct val="114000"/>
              </a:lnSpc>
              <a:spcAft>
                <a:spcPts val="1200"/>
              </a:spcAft>
            </a:pPr>
            <a:r>
              <a:rPr lang="de-DE" dirty="0">
                <a:latin typeface="Arial" panose="020B0604020202020204" pitchFamily="34" charset="0"/>
                <a:cs typeface="Arial" panose="020B0604020202020204" pitchFamily="34" charset="0"/>
              </a:rPr>
              <a:t>Mit dem Beruf kann man zum Beispiel in Einzelhandelsunternehmen mit angeschlossener Gastronomie, in Cafés, Restaurants und Kantinen sowie in der Hotellerie und Freizeitwirtschaft arbeiten.</a:t>
            </a:r>
          </a:p>
          <a:p>
            <a:pPr>
              <a:lnSpc>
                <a:spcPct val="114000"/>
              </a:lnSpc>
              <a:spcAft>
                <a:spcPts val="1200"/>
              </a:spcAft>
            </a:pPr>
            <a:r>
              <a:rPr lang="de-DE" dirty="0">
                <a:latin typeface="Arial" panose="020B0604020202020204" pitchFamily="34" charset="0"/>
                <a:cs typeface="Arial" panose="020B0604020202020204" pitchFamily="34" charset="0"/>
              </a:rPr>
              <a:t>Zu den </a:t>
            </a:r>
            <a:r>
              <a:rPr lang="de-DE" b="1" dirty="0">
                <a:latin typeface="Arial" panose="020B0604020202020204" pitchFamily="34" charset="0"/>
                <a:cs typeface="Arial" panose="020B0604020202020204" pitchFamily="34" charset="0"/>
              </a:rPr>
              <a:t>Einsatzorten</a:t>
            </a:r>
            <a:r>
              <a:rPr lang="de-DE" dirty="0">
                <a:latin typeface="Arial" panose="020B0604020202020204" pitchFamily="34" charset="0"/>
                <a:cs typeface="Arial" panose="020B0604020202020204" pitchFamily="34" charset="0"/>
              </a:rPr>
              <a:t> zählen unter anderem Restauranträume, Gastzimmer, Empfang, Küchen und Büffets.</a:t>
            </a:r>
          </a:p>
          <a:p>
            <a:pPr>
              <a:lnSpc>
                <a:spcPct val="114000"/>
              </a:lnSpc>
            </a:pPr>
            <a:r>
              <a:rPr lang="de-DE" dirty="0">
                <a:latin typeface="Arial" panose="020B0604020202020204" pitchFamily="34" charset="0"/>
                <a:cs typeface="Arial" panose="020B0604020202020204" pitchFamily="34" charset="0"/>
              </a:rPr>
              <a:t>Es gibt </a:t>
            </a:r>
            <a:r>
              <a:rPr lang="de-DE" b="1" dirty="0">
                <a:latin typeface="Arial" panose="020B0604020202020204" pitchFamily="34" charset="0"/>
                <a:cs typeface="Arial" panose="020B0604020202020204" pitchFamily="34" charset="0"/>
              </a:rPr>
              <a:t>Weiterbildungsmöglichkeiten, </a:t>
            </a:r>
            <a:r>
              <a:rPr lang="de-DE" dirty="0">
                <a:latin typeface="Arial" panose="020B0604020202020204" pitchFamily="34" charset="0"/>
                <a:cs typeface="Arial" panose="020B0604020202020204" pitchFamily="34" charset="0"/>
              </a:rPr>
              <a:t>zum Beispiel zum Fachwirt / zur Fachwirtin, Gastronom*in, Hotelmeister*in, etc.</a:t>
            </a:r>
          </a:p>
        </p:txBody>
      </p:sp>
      <p:sp>
        <p:nvSpPr>
          <p:cNvPr id="3" name="object 3"/>
          <p:cNvSpPr txBox="1">
            <a:spLocks noGrp="1"/>
          </p:cNvSpPr>
          <p:nvPr>
            <p:ph type="title"/>
          </p:nvPr>
        </p:nvSpPr>
        <p:spPr>
          <a:xfrm>
            <a:off x="609917" y="1343213"/>
            <a:ext cx="9725882" cy="474489"/>
          </a:xfrm>
          <a:prstGeom prst="rect">
            <a:avLst/>
          </a:prstGeom>
        </p:spPr>
        <p:txBody>
          <a:bodyPr vert="horz" wrap="square" lIns="0" tIns="12700" rIns="0" bIns="0" rtlCol="0">
            <a:spAutoFit/>
          </a:bodyPr>
          <a:lstStyle/>
          <a:p>
            <a:pPr marL="12700">
              <a:lnSpc>
                <a:spcPct val="100000"/>
              </a:lnSpc>
              <a:spcBef>
                <a:spcPts val="100"/>
              </a:spcBef>
            </a:pPr>
            <a:r>
              <a:rPr lang="de-DE" spc="-50" dirty="0"/>
              <a:t>Mein Zielberuf: Fachkraft im Gastgewerbe (2)</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20</a:t>
            </a:fld>
            <a:endParaRPr sz="1000" dirty="0">
              <a:latin typeface="Arial"/>
              <a:cs typeface="Arial"/>
            </a:endParaRPr>
          </a:p>
        </p:txBody>
      </p:sp>
    </p:spTree>
    <p:extLst>
      <p:ext uri="{BB962C8B-B14F-4D97-AF65-F5344CB8AC3E}">
        <p14:creationId xmlns:p14="http://schemas.microsoft.com/office/powerpoint/2010/main" val="9363332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Mein Zielberuf: Fachlagerist*in (1)</a:t>
            </a:r>
            <a:endParaRPr spc="-50" dirty="0"/>
          </a:p>
        </p:txBody>
      </p:sp>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21</a:t>
            </a:fld>
            <a:endParaRPr sz="1000" dirty="0">
              <a:latin typeface="Arial"/>
              <a:cs typeface="Arial"/>
            </a:endParaRPr>
          </a:p>
        </p:txBody>
      </p:sp>
      <p:pic>
        <p:nvPicPr>
          <p:cNvPr id="8" name="Grafik 7">
            <a:extLst>
              <a:ext uri="{FF2B5EF4-FFF2-40B4-BE49-F238E27FC236}">
                <a16:creationId xmlns:a16="http://schemas.microsoft.com/office/drawing/2014/main" id="{61772348-BC1C-48A9-902A-833E7C5FE401}"/>
              </a:ext>
              <a:ext uri="{C183D7F6-B498-43B3-948B-1728B52AA6E4}">
                <adec:decorative xmlns:adec="http://schemas.microsoft.com/office/drawing/2017/decorative" val="1"/>
              </a:ext>
            </a:extLst>
          </p:cNvPr>
          <p:cNvPicPr>
            <a:picLocks noChangeAspect="1"/>
          </p:cNvPicPr>
          <p:nvPr/>
        </p:nvPicPr>
        <p:blipFill rotWithShape="1">
          <a:blip r:embed="rId4"/>
          <a:srcRect l="4204" t="1382" r="3934" b="1500"/>
          <a:stretch/>
        </p:blipFill>
        <p:spPr>
          <a:xfrm rot="10800000">
            <a:off x="2933095" y="2322000"/>
            <a:ext cx="6083783" cy="4536000"/>
          </a:xfrm>
          <a:prstGeom prst="rect">
            <a:avLst/>
          </a:prstGeom>
        </p:spPr>
      </p:pic>
    </p:spTree>
    <p:extLst>
      <p:ext uri="{BB962C8B-B14F-4D97-AF65-F5344CB8AC3E}">
        <p14:creationId xmlns:p14="http://schemas.microsoft.com/office/powerpoint/2010/main" val="3159604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9" name="Inhaltsplatzhalter 8">
            <a:extLst>
              <a:ext uri="{FF2B5EF4-FFF2-40B4-BE49-F238E27FC236}">
                <a16:creationId xmlns:a16="http://schemas.microsoft.com/office/drawing/2014/main" id="{DDA315E5-D986-492F-8F5A-225F23C237DB}"/>
              </a:ext>
            </a:extLst>
          </p:cNvPr>
          <p:cNvSpPr>
            <a:spLocks noGrp="1"/>
          </p:cNvSpPr>
          <p:nvPr>
            <p:ph sz="half" idx="3"/>
          </p:nvPr>
        </p:nvSpPr>
        <p:spPr>
          <a:xfrm>
            <a:off x="6282150" y="2133598"/>
            <a:ext cx="5306282" cy="3285451"/>
          </a:xfrm>
        </p:spPr>
        <p:txBody>
          <a:bodyPr/>
          <a:lstStyle/>
          <a:p>
            <a:pPr>
              <a:lnSpc>
                <a:spcPct val="114000"/>
              </a:lnSpc>
              <a:spcAft>
                <a:spcPts val="1200"/>
              </a:spcAft>
            </a:pPr>
            <a:r>
              <a:rPr lang="de-DE" dirty="0">
                <a:latin typeface="Arial" panose="020B0604020202020204" pitchFamily="34" charset="0"/>
                <a:cs typeface="Arial" panose="020B0604020202020204" pitchFamily="34" charset="0"/>
              </a:rPr>
              <a:t>Zu den </a:t>
            </a:r>
            <a:r>
              <a:rPr lang="de-DE" b="1" dirty="0">
                <a:latin typeface="Arial" panose="020B0604020202020204" pitchFamily="34" charset="0"/>
                <a:cs typeface="Arial" panose="020B0604020202020204" pitchFamily="34" charset="0"/>
              </a:rPr>
              <a:t>Handlungsfeldern</a:t>
            </a:r>
            <a:r>
              <a:rPr lang="de-DE" dirty="0">
                <a:latin typeface="Arial" panose="020B0604020202020204" pitchFamily="34" charset="0"/>
                <a:cs typeface="Arial" panose="020B0604020202020204" pitchFamily="34" charset="0"/>
              </a:rPr>
              <a:t> zählen unter anderem Waren annehmen, Fördermittel einsetzen, Waren lagern, kommissionieren oder versenden.</a:t>
            </a:r>
            <a:endParaRPr lang="de-DE" b="1" dirty="0">
              <a:latin typeface="Arial" panose="020B0604020202020204" pitchFamily="34" charset="0"/>
              <a:cs typeface="Arial" panose="020B0604020202020204" pitchFamily="34" charset="0"/>
            </a:endParaRPr>
          </a:p>
          <a:p>
            <a:pPr>
              <a:lnSpc>
                <a:spcPct val="114000"/>
              </a:lnSpc>
            </a:pPr>
            <a:r>
              <a:rPr lang="de-DE" b="1" dirty="0">
                <a:latin typeface="Arial" panose="020B0604020202020204" pitchFamily="34" charset="0"/>
                <a:cs typeface="Arial" panose="020B0604020202020204" pitchFamily="34" charset="0"/>
              </a:rPr>
              <a:t>Kompetenzen, die benötigt werden:</a:t>
            </a:r>
          </a:p>
          <a:p>
            <a:pPr>
              <a:lnSpc>
                <a:spcPct val="114000"/>
              </a:lnSpc>
            </a:pPr>
            <a:r>
              <a:rPr lang="de-DE" dirty="0">
                <a:latin typeface="Arial" panose="020B0604020202020204" pitchFamily="34" charset="0"/>
                <a:cs typeface="Arial" panose="020B0604020202020204" pitchFamily="34" charset="0"/>
              </a:rPr>
              <a:t>Teamfähigkeit, Motivation und Leistungsbereitschaft, , Sorgfalt / Genauigkeit, Zuverlässigkeit, Selbstständiges Arbeiten, Belastbarkeit, Körperliche Belastbarkeit, Verantwortungsbewusstsein, Arbeiten am PC und Organisationsfähigkeit.</a:t>
            </a:r>
          </a:p>
        </p:txBody>
      </p:sp>
      <p:sp>
        <p:nvSpPr>
          <p:cNvPr id="2" name="Inhaltsplatzhalter 1">
            <a:extLst>
              <a:ext uri="{FF2B5EF4-FFF2-40B4-BE49-F238E27FC236}">
                <a16:creationId xmlns:a16="http://schemas.microsoft.com/office/drawing/2014/main" id="{39BBC615-D7DC-485A-9529-A47E067BE991}"/>
              </a:ext>
            </a:extLst>
          </p:cNvPr>
          <p:cNvSpPr>
            <a:spLocks noGrp="1"/>
          </p:cNvSpPr>
          <p:nvPr>
            <p:ph sz="half" idx="2"/>
          </p:nvPr>
        </p:nvSpPr>
        <p:spPr>
          <a:xfrm>
            <a:off x="609917" y="2133600"/>
            <a:ext cx="5306282" cy="3593228"/>
          </a:xfrm>
        </p:spPr>
        <p:txBody>
          <a:bodyPr/>
          <a:lstStyle/>
          <a:p>
            <a:pPr>
              <a:lnSpc>
                <a:spcPct val="114000"/>
              </a:lnSpc>
              <a:spcAft>
                <a:spcPts val="1200"/>
              </a:spcAft>
            </a:pPr>
            <a:r>
              <a:rPr lang="de-DE" dirty="0">
                <a:latin typeface="Arial" panose="020B0604020202020204" pitchFamily="34" charset="0"/>
                <a:cs typeface="Arial" panose="020B0604020202020204" pitchFamily="34" charset="0"/>
              </a:rPr>
              <a:t>2-jähriger anerkannter Ausbildungsberuf in Industrie, Handel und Handwerk.</a:t>
            </a:r>
          </a:p>
          <a:p>
            <a:pPr>
              <a:lnSpc>
                <a:spcPct val="114000"/>
              </a:lnSpc>
              <a:spcAft>
                <a:spcPts val="1200"/>
              </a:spcAft>
            </a:pPr>
            <a:r>
              <a:rPr lang="de-DE" dirty="0">
                <a:latin typeface="Arial" panose="020B0604020202020204" pitchFamily="34" charset="0"/>
                <a:cs typeface="Arial" panose="020B0604020202020204" pitchFamily="34" charset="0"/>
              </a:rPr>
              <a:t>Mit dem Beruf kann man in Unternehmen nahezu aller Wirtschaftsbereiche arbeiten.</a:t>
            </a:r>
          </a:p>
          <a:p>
            <a:pPr>
              <a:lnSpc>
                <a:spcPct val="114000"/>
              </a:lnSpc>
              <a:spcAft>
                <a:spcPts val="1200"/>
              </a:spcAft>
            </a:pPr>
            <a:r>
              <a:rPr lang="de-DE" dirty="0">
                <a:latin typeface="Arial" panose="020B0604020202020204" pitchFamily="34" charset="0"/>
                <a:cs typeface="Arial" panose="020B0604020202020204" pitchFamily="34" charset="0"/>
              </a:rPr>
              <a:t>Zu den </a:t>
            </a:r>
            <a:r>
              <a:rPr lang="de-DE" b="1" dirty="0">
                <a:latin typeface="Arial" panose="020B0604020202020204" pitchFamily="34" charset="0"/>
                <a:cs typeface="Arial" panose="020B0604020202020204" pitchFamily="34" charset="0"/>
              </a:rPr>
              <a:t>Einsatzorten</a:t>
            </a:r>
            <a:r>
              <a:rPr lang="de-DE" dirty="0">
                <a:latin typeface="Arial" panose="020B0604020202020204" pitchFamily="34" charset="0"/>
                <a:cs typeface="Arial" panose="020B0604020202020204" pitchFamily="34" charset="0"/>
              </a:rPr>
              <a:t> zählen Lager, Kühlhäuser oder Fabrikhallen.</a:t>
            </a:r>
          </a:p>
          <a:p>
            <a:pPr>
              <a:lnSpc>
                <a:spcPct val="114000"/>
              </a:lnSpc>
              <a:spcAft>
                <a:spcPts val="1200"/>
              </a:spcAft>
            </a:pPr>
            <a:r>
              <a:rPr lang="de-DE" dirty="0">
                <a:latin typeface="Arial" panose="020B0604020202020204" pitchFamily="34" charset="0"/>
                <a:cs typeface="Arial" panose="020B0604020202020204" pitchFamily="34" charset="0"/>
              </a:rPr>
              <a:t>Es gibt </a:t>
            </a:r>
            <a:r>
              <a:rPr lang="de-DE" b="1" dirty="0">
                <a:latin typeface="Arial" panose="020B0604020202020204" pitchFamily="34" charset="0"/>
                <a:cs typeface="Arial" panose="020B0604020202020204" pitchFamily="34" charset="0"/>
              </a:rPr>
              <a:t>Weiterbildungsmöglichkeiten, </a:t>
            </a:r>
            <a:r>
              <a:rPr lang="de-DE" dirty="0">
                <a:latin typeface="Arial" panose="020B0604020202020204" pitchFamily="34" charset="0"/>
                <a:cs typeface="Arial" panose="020B0604020202020204" pitchFamily="34" charset="0"/>
              </a:rPr>
              <a:t>zum Beispiel zum Fachwirt / zur Fachwirtin Handel, Logistik, Materialwirtschaft oder Logistiksystemen, Logistikmeister*in.</a:t>
            </a:r>
          </a:p>
        </p:txBody>
      </p:sp>
      <p:sp>
        <p:nvSpPr>
          <p:cNvPr id="3" name="object 3"/>
          <p:cNvSpPr txBox="1">
            <a:spLocks noGrp="1"/>
          </p:cNvSpPr>
          <p:nvPr>
            <p:ph type="title"/>
          </p:nvPr>
        </p:nvSpPr>
        <p:spPr>
          <a:xfrm>
            <a:off x="609917" y="1343213"/>
            <a:ext cx="9725882" cy="474489"/>
          </a:xfrm>
          <a:prstGeom prst="rect">
            <a:avLst/>
          </a:prstGeom>
        </p:spPr>
        <p:txBody>
          <a:bodyPr vert="horz" wrap="square" lIns="0" tIns="12700" rIns="0" bIns="0" rtlCol="0">
            <a:spAutoFit/>
          </a:bodyPr>
          <a:lstStyle/>
          <a:p>
            <a:pPr marL="12700">
              <a:lnSpc>
                <a:spcPct val="100000"/>
              </a:lnSpc>
              <a:spcBef>
                <a:spcPts val="100"/>
              </a:spcBef>
            </a:pPr>
            <a:r>
              <a:rPr lang="de-DE" spc="-50" dirty="0"/>
              <a:t>Mein Zielberuf: Fachlagerist*in (2)</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22</a:t>
            </a:fld>
            <a:endParaRPr sz="1000" dirty="0">
              <a:latin typeface="Arial"/>
              <a:cs typeface="Arial"/>
            </a:endParaRPr>
          </a:p>
        </p:txBody>
      </p:sp>
    </p:spTree>
    <p:extLst>
      <p:ext uri="{BB962C8B-B14F-4D97-AF65-F5344CB8AC3E}">
        <p14:creationId xmlns:p14="http://schemas.microsoft.com/office/powerpoint/2010/main" val="26653608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gn="l">
              <a:lnSpc>
                <a:spcPct val="100000"/>
              </a:lnSpc>
              <a:spcBef>
                <a:spcPts val="100"/>
              </a:spcBef>
            </a:pPr>
            <a:r>
              <a:rPr lang="de-DE" spc="-50" dirty="0"/>
              <a:t>Mein Zielberuf: Maschinen- und Anlagenführer*in (1)</a:t>
            </a:r>
            <a:endParaRPr spc="-50" dirty="0"/>
          </a:p>
        </p:txBody>
      </p:sp>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23</a:t>
            </a:fld>
            <a:endParaRPr sz="1000" dirty="0">
              <a:latin typeface="Arial"/>
              <a:cs typeface="Arial"/>
            </a:endParaRPr>
          </a:p>
        </p:txBody>
      </p:sp>
      <p:pic>
        <p:nvPicPr>
          <p:cNvPr id="9" name="Grafik 8">
            <a:extLst>
              <a:ext uri="{FF2B5EF4-FFF2-40B4-BE49-F238E27FC236}">
                <a16:creationId xmlns:a16="http://schemas.microsoft.com/office/drawing/2014/main" id="{B0162740-5E7D-4BF3-B1B9-09F417246AB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rot="10800000">
            <a:off x="2584453" y="2350222"/>
            <a:ext cx="6511193" cy="4536000"/>
          </a:xfrm>
          <a:prstGeom prst="rect">
            <a:avLst/>
          </a:prstGeom>
        </p:spPr>
      </p:pic>
    </p:spTree>
    <p:extLst>
      <p:ext uri="{BB962C8B-B14F-4D97-AF65-F5344CB8AC3E}">
        <p14:creationId xmlns:p14="http://schemas.microsoft.com/office/powerpoint/2010/main" val="17147674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9" name="Inhaltsplatzhalter 8">
            <a:extLst>
              <a:ext uri="{FF2B5EF4-FFF2-40B4-BE49-F238E27FC236}">
                <a16:creationId xmlns:a16="http://schemas.microsoft.com/office/drawing/2014/main" id="{DDA315E5-D986-492F-8F5A-225F23C237DB}"/>
              </a:ext>
            </a:extLst>
          </p:cNvPr>
          <p:cNvSpPr>
            <a:spLocks noGrp="1"/>
          </p:cNvSpPr>
          <p:nvPr>
            <p:ph sz="half" idx="3"/>
          </p:nvPr>
        </p:nvSpPr>
        <p:spPr>
          <a:xfrm>
            <a:off x="6282150" y="2133598"/>
            <a:ext cx="5306282" cy="3601242"/>
          </a:xfrm>
        </p:spPr>
        <p:txBody>
          <a:bodyPr/>
          <a:lstStyle/>
          <a:p>
            <a:pPr>
              <a:lnSpc>
                <a:spcPct val="114000"/>
              </a:lnSpc>
              <a:spcAft>
                <a:spcPts val="1200"/>
              </a:spcAft>
            </a:pPr>
            <a:r>
              <a:rPr lang="de-DE" dirty="0">
                <a:latin typeface="Arial" panose="020B0604020202020204" pitchFamily="34" charset="0"/>
                <a:cs typeface="Arial" panose="020B0604020202020204" pitchFamily="34" charset="0"/>
              </a:rPr>
              <a:t>Zu den </a:t>
            </a:r>
            <a:r>
              <a:rPr lang="de-DE" b="1" dirty="0">
                <a:latin typeface="Arial" panose="020B0604020202020204" pitchFamily="34" charset="0"/>
                <a:cs typeface="Arial" panose="020B0604020202020204" pitchFamily="34" charset="0"/>
              </a:rPr>
              <a:t>Handlungsfeldern</a:t>
            </a:r>
            <a:r>
              <a:rPr lang="de-DE" dirty="0">
                <a:latin typeface="Arial" panose="020B0604020202020204" pitchFamily="34" charset="0"/>
                <a:cs typeface="Arial" panose="020B0604020202020204" pitchFamily="34" charset="0"/>
              </a:rPr>
              <a:t> zählen unter anderem Werkstücke an Maschinen und Anlagen zerspanen und trennen, Werkstücke umformen, Maschinen und Anlagen warten.</a:t>
            </a:r>
            <a:endParaRPr lang="de-DE" b="1" dirty="0">
              <a:latin typeface="Arial" panose="020B0604020202020204" pitchFamily="34" charset="0"/>
              <a:cs typeface="Arial" panose="020B0604020202020204" pitchFamily="34" charset="0"/>
            </a:endParaRPr>
          </a:p>
          <a:p>
            <a:pPr>
              <a:lnSpc>
                <a:spcPct val="114000"/>
              </a:lnSpc>
            </a:pPr>
            <a:r>
              <a:rPr lang="de-DE" b="1" dirty="0">
                <a:latin typeface="Arial" panose="020B0604020202020204" pitchFamily="34" charset="0"/>
                <a:cs typeface="Arial" panose="020B0604020202020204" pitchFamily="34" charset="0"/>
              </a:rPr>
              <a:t>Kompetenzen, die benötigt werden:</a:t>
            </a:r>
          </a:p>
          <a:p>
            <a:pPr>
              <a:lnSpc>
                <a:spcPct val="114000"/>
              </a:lnSpc>
            </a:pPr>
            <a:r>
              <a:rPr lang="de-DE" dirty="0">
                <a:latin typeface="Arial" panose="020B0604020202020204" pitchFamily="34" charset="0"/>
                <a:cs typeface="Arial" panose="020B0604020202020204" pitchFamily="34" charset="0"/>
              </a:rPr>
              <a:t>Teamfähigkeit, Entscheidungsfähigkeit, Motivation und Leistungsbereitschaft, , Sorgfalt / Genauigkeit, Selbstständiges Arbeiten, Belastbarkeit, Lernbereitschaft, Zuverlässigkeit, Räumliches Denk- und Vorstellungsvermögen, Technische und handwerkliche Fertigkeiten</a:t>
            </a:r>
          </a:p>
        </p:txBody>
      </p:sp>
      <p:sp>
        <p:nvSpPr>
          <p:cNvPr id="2" name="Inhaltsplatzhalter 1">
            <a:extLst>
              <a:ext uri="{FF2B5EF4-FFF2-40B4-BE49-F238E27FC236}">
                <a16:creationId xmlns:a16="http://schemas.microsoft.com/office/drawing/2014/main" id="{39BBC615-D7DC-485A-9529-A47E067BE991}"/>
              </a:ext>
            </a:extLst>
          </p:cNvPr>
          <p:cNvSpPr>
            <a:spLocks noGrp="1"/>
          </p:cNvSpPr>
          <p:nvPr>
            <p:ph sz="half" idx="2"/>
          </p:nvPr>
        </p:nvSpPr>
        <p:spPr>
          <a:xfrm>
            <a:off x="609917" y="2133600"/>
            <a:ext cx="5306282" cy="3593228"/>
          </a:xfrm>
        </p:spPr>
        <p:txBody>
          <a:bodyPr/>
          <a:lstStyle/>
          <a:p>
            <a:pPr>
              <a:lnSpc>
                <a:spcPct val="114000"/>
              </a:lnSpc>
              <a:spcAft>
                <a:spcPts val="1200"/>
              </a:spcAft>
            </a:pPr>
            <a:r>
              <a:rPr lang="de-DE" dirty="0">
                <a:latin typeface="Arial" panose="020B0604020202020204" pitchFamily="34" charset="0"/>
                <a:cs typeface="Arial" panose="020B0604020202020204" pitchFamily="34" charset="0"/>
              </a:rPr>
              <a:t>2-jähriger anerkannter Ausbildungsberuf in Industrie.</a:t>
            </a:r>
          </a:p>
          <a:p>
            <a:pPr>
              <a:lnSpc>
                <a:spcPct val="114000"/>
              </a:lnSpc>
              <a:spcAft>
                <a:spcPts val="1200"/>
              </a:spcAft>
            </a:pPr>
            <a:r>
              <a:rPr lang="de-DE" dirty="0">
                <a:latin typeface="Arial" panose="020B0604020202020204" pitchFamily="34" charset="0"/>
                <a:cs typeface="Arial" panose="020B0604020202020204" pitchFamily="34" charset="0"/>
              </a:rPr>
              <a:t>Mit dem Beruf kann man in Produktionsbetrieben nahezu aller Branchen arbeiten.</a:t>
            </a:r>
          </a:p>
          <a:p>
            <a:pPr>
              <a:lnSpc>
                <a:spcPct val="114000"/>
              </a:lnSpc>
              <a:spcAft>
                <a:spcPts val="1200"/>
              </a:spcAft>
            </a:pPr>
            <a:r>
              <a:rPr lang="de-DE" dirty="0">
                <a:latin typeface="Arial" panose="020B0604020202020204" pitchFamily="34" charset="0"/>
                <a:cs typeface="Arial" panose="020B0604020202020204" pitchFamily="34" charset="0"/>
              </a:rPr>
              <a:t>Zu den </a:t>
            </a:r>
            <a:r>
              <a:rPr lang="de-DE" b="1" dirty="0">
                <a:latin typeface="Arial" panose="020B0604020202020204" pitchFamily="34" charset="0"/>
                <a:cs typeface="Arial" panose="020B0604020202020204" pitchFamily="34" charset="0"/>
              </a:rPr>
              <a:t>Einsatzorten</a:t>
            </a:r>
            <a:r>
              <a:rPr lang="de-DE" dirty="0">
                <a:latin typeface="Arial" panose="020B0604020202020204" pitchFamily="34" charset="0"/>
                <a:cs typeface="Arial" panose="020B0604020202020204" pitchFamily="34" charset="0"/>
              </a:rPr>
              <a:t> zählen Werkstätten, Montage- und Fertigungshallen.</a:t>
            </a:r>
          </a:p>
          <a:p>
            <a:pPr>
              <a:lnSpc>
                <a:spcPct val="114000"/>
              </a:lnSpc>
              <a:spcAft>
                <a:spcPts val="1200"/>
              </a:spcAft>
            </a:pPr>
            <a:r>
              <a:rPr lang="de-DE" dirty="0">
                <a:latin typeface="Arial" panose="020B0604020202020204" pitchFamily="34" charset="0"/>
                <a:cs typeface="Arial" panose="020B0604020202020204" pitchFamily="34" charset="0"/>
              </a:rPr>
              <a:t>Es gibt </a:t>
            </a:r>
            <a:r>
              <a:rPr lang="de-DE" b="1" dirty="0">
                <a:latin typeface="Arial" panose="020B0604020202020204" pitchFamily="34" charset="0"/>
                <a:cs typeface="Arial" panose="020B0604020202020204" pitchFamily="34" charset="0"/>
              </a:rPr>
              <a:t>Weiterbildungsmöglichkeiten, </a:t>
            </a:r>
            <a:r>
              <a:rPr lang="de-DE" dirty="0">
                <a:latin typeface="Arial" panose="020B0604020202020204" pitchFamily="34" charset="0"/>
                <a:cs typeface="Arial" panose="020B0604020202020204" pitchFamily="34" charset="0"/>
              </a:rPr>
              <a:t>zum Beispiel zum / zur Industriemeister*in Metall, Techniker*in Maschinentechnik oder Mechatronik, Technische*r Fachwirt*in</a:t>
            </a:r>
          </a:p>
        </p:txBody>
      </p:sp>
      <p:sp>
        <p:nvSpPr>
          <p:cNvPr id="3" name="object 3"/>
          <p:cNvSpPr txBox="1">
            <a:spLocks noGrp="1"/>
          </p:cNvSpPr>
          <p:nvPr>
            <p:ph type="title"/>
          </p:nvPr>
        </p:nvSpPr>
        <p:spPr>
          <a:xfrm>
            <a:off x="609917" y="1343213"/>
            <a:ext cx="9725882" cy="474489"/>
          </a:xfrm>
          <a:prstGeom prst="rect">
            <a:avLst/>
          </a:prstGeom>
        </p:spPr>
        <p:txBody>
          <a:bodyPr vert="horz" wrap="square" lIns="0" tIns="12700" rIns="0" bIns="0" rtlCol="0">
            <a:spAutoFit/>
          </a:bodyPr>
          <a:lstStyle/>
          <a:p>
            <a:pPr marL="12700">
              <a:lnSpc>
                <a:spcPct val="100000"/>
              </a:lnSpc>
              <a:spcBef>
                <a:spcPts val="100"/>
              </a:spcBef>
            </a:pPr>
            <a:r>
              <a:rPr lang="de-DE" spc="-50" dirty="0"/>
              <a:t>Mein Zielberuf: Maschinen- und Anlagenführer*in (2)</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24</a:t>
            </a:fld>
            <a:endParaRPr sz="1000" dirty="0">
              <a:latin typeface="Arial"/>
              <a:cs typeface="Arial"/>
            </a:endParaRPr>
          </a:p>
        </p:txBody>
      </p:sp>
    </p:spTree>
    <p:extLst>
      <p:ext uri="{BB962C8B-B14F-4D97-AF65-F5344CB8AC3E}">
        <p14:creationId xmlns:p14="http://schemas.microsoft.com/office/powerpoint/2010/main" val="20520336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Mein Zielberuf: Verkäufer*in (1)</a:t>
            </a:r>
            <a:endParaRPr spc="-50" dirty="0"/>
          </a:p>
        </p:txBody>
      </p:sp>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25</a:t>
            </a:fld>
            <a:endParaRPr sz="1000" dirty="0">
              <a:latin typeface="Arial"/>
              <a:cs typeface="Arial"/>
            </a:endParaRPr>
          </a:p>
        </p:txBody>
      </p:sp>
      <p:pic>
        <p:nvPicPr>
          <p:cNvPr id="9" name="Grafik 8">
            <a:extLst>
              <a:ext uri="{FF2B5EF4-FFF2-40B4-BE49-F238E27FC236}">
                <a16:creationId xmlns:a16="http://schemas.microsoft.com/office/drawing/2014/main" id="{1CD06F8C-4FAA-449D-9936-C4670012D1F6}"/>
              </a:ext>
              <a:ext uri="{C183D7F6-B498-43B3-948B-1728B52AA6E4}">
                <adec:decorative xmlns:adec="http://schemas.microsoft.com/office/drawing/2017/decorative" val="1"/>
              </a:ext>
            </a:extLst>
          </p:cNvPr>
          <p:cNvPicPr>
            <a:picLocks noChangeAspect="1"/>
          </p:cNvPicPr>
          <p:nvPr/>
        </p:nvPicPr>
        <p:blipFill rotWithShape="1">
          <a:blip r:embed="rId4"/>
          <a:srcRect b="51111"/>
          <a:stretch/>
        </p:blipFill>
        <p:spPr>
          <a:xfrm rot="10800000">
            <a:off x="2585242" y="2322000"/>
            <a:ext cx="6509616" cy="4536000"/>
          </a:xfrm>
          <a:prstGeom prst="rect">
            <a:avLst/>
          </a:prstGeom>
        </p:spPr>
      </p:pic>
    </p:spTree>
    <p:extLst>
      <p:ext uri="{BB962C8B-B14F-4D97-AF65-F5344CB8AC3E}">
        <p14:creationId xmlns:p14="http://schemas.microsoft.com/office/powerpoint/2010/main" val="22659316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9" name="Inhaltsplatzhalter 8">
            <a:extLst>
              <a:ext uri="{FF2B5EF4-FFF2-40B4-BE49-F238E27FC236}">
                <a16:creationId xmlns:a16="http://schemas.microsoft.com/office/drawing/2014/main" id="{DDA315E5-D986-492F-8F5A-225F23C237DB}"/>
              </a:ext>
            </a:extLst>
          </p:cNvPr>
          <p:cNvSpPr>
            <a:spLocks noGrp="1"/>
          </p:cNvSpPr>
          <p:nvPr>
            <p:ph sz="half" idx="3"/>
          </p:nvPr>
        </p:nvSpPr>
        <p:spPr>
          <a:xfrm>
            <a:off x="6282150" y="2133598"/>
            <a:ext cx="5306282" cy="2653868"/>
          </a:xfrm>
        </p:spPr>
        <p:txBody>
          <a:bodyPr/>
          <a:lstStyle/>
          <a:p>
            <a:pPr>
              <a:lnSpc>
                <a:spcPct val="114000"/>
              </a:lnSpc>
              <a:spcAft>
                <a:spcPts val="1200"/>
              </a:spcAft>
            </a:pPr>
            <a:r>
              <a:rPr lang="de-DE" dirty="0">
                <a:latin typeface="Arial" panose="020B0604020202020204" pitchFamily="34" charset="0"/>
                <a:cs typeface="Arial" panose="020B0604020202020204" pitchFamily="34" charset="0"/>
              </a:rPr>
              <a:t>Zu den </a:t>
            </a:r>
            <a:r>
              <a:rPr lang="de-DE" b="1" dirty="0">
                <a:latin typeface="Arial" panose="020B0604020202020204" pitchFamily="34" charset="0"/>
                <a:cs typeface="Arial" panose="020B0604020202020204" pitchFamily="34" charset="0"/>
              </a:rPr>
              <a:t>Handlungsfeldern</a:t>
            </a:r>
            <a:r>
              <a:rPr lang="de-DE" dirty="0">
                <a:latin typeface="Arial" panose="020B0604020202020204" pitchFamily="34" charset="0"/>
                <a:cs typeface="Arial" panose="020B0604020202020204" pitchFamily="34" charset="0"/>
              </a:rPr>
              <a:t> zählen unter anderem Kassieren, Bedienen, beraten und verkaufen.</a:t>
            </a:r>
            <a:endParaRPr lang="de-DE" b="1" dirty="0">
              <a:latin typeface="Arial" panose="020B0604020202020204" pitchFamily="34" charset="0"/>
              <a:cs typeface="Arial" panose="020B0604020202020204" pitchFamily="34" charset="0"/>
            </a:endParaRPr>
          </a:p>
          <a:p>
            <a:pPr>
              <a:lnSpc>
                <a:spcPct val="114000"/>
              </a:lnSpc>
            </a:pPr>
            <a:r>
              <a:rPr lang="de-DE" b="1" dirty="0">
                <a:latin typeface="Arial" panose="020B0604020202020204" pitchFamily="34" charset="0"/>
                <a:cs typeface="Arial" panose="020B0604020202020204" pitchFamily="34" charset="0"/>
              </a:rPr>
              <a:t>Kompetenzen, die benötigt werden:</a:t>
            </a:r>
          </a:p>
          <a:p>
            <a:pPr>
              <a:lnSpc>
                <a:spcPct val="114000"/>
              </a:lnSpc>
            </a:pPr>
            <a:r>
              <a:rPr lang="de-DE" dirty="0">
                <a:latin typeface="Arial" panose="020B0604020202020204" pitchFamily="34" charset="0"/>
                <a:cs typeface="Arial" panose="020B0604020202020204" pitchFamily="34" charset="0"/>
              </a:rPr>
              <a:t>Kommunikationsfähigkeit, Belastbarkeit, Motivation und Leistungsbereitschaft, Zuverlässigkeit, Kundenorientierung, Teamfähigkeit, Flexibilität, Sorgfalt / Genauigkeit, Organisationsfähigkeit, Selbstständiges Arbeiten.</a:t>
            </a:r>
          </a:p>
        </p:txBody>
      </p:sp>
      <p:sp>
        <p:nvSpPr>
          <p:cNvPr id="2" name="Inhaltsplatzhalter 1">
            <a:extLst>
              <a:ext uri="{FF2B5EF4-FFF2-40B4-BE49-F238E27FC236}">
                <a16:creationId xmlns:a16="http://schemas.microsoft.com/office/drawing/2014/main" id="{39BBC615-D7DC-485A-9529-A47E067BE991}"/>
              </a:ext>
            </a:extLst>
          </p:cNvPr>
          <p:cNvSpPr>
            <a:spLocks noGrp="1"/>
          </p:cNvSpPr>
          <p:nvPr>
            <p:ph sz="half" idx="2"/>
          </p:nvPr>
        </p:nvSpPr>
        <p:spPr>
          <a:xfrm>
            <a:off x="609917" y="2133600"/>
            <a:ext cx="5306282" cy="4224811"/>
          </a:xfrm>
        </p:spPr>
        <p:txBody>
          <a:bodyPr/>
          <a:lstStyle/>
          <a:p>
            <a:pPr>
              <a:lnSpc>
                <a:spcPct val="114000"/>
              </a:lnSpc>
              <a:spcAft>
                <a:spcPts val="1200"/>
              </a:spcAft>
            </a:pPr>
            <a:r>
              <a:rPr lang="de-DE" dirty="0">
                <a:latin typeface="Arial" panose="020B0604020202020204" pitchFamily="34" charset="0"/>
                <a:cs typeface="Arial" panose="020B0604020202020204" pitchFamily="34" charset="0"/>
              </a:rPr>
              <a:t>2-jähriger anerkannter Ausbildungsberuf im Handel.</a:t>
            </a:r>
          </a:p>
          <a:p>
            <a:pPr>
              <a:lnSpc>
                <a:spcPct val="114000"/>
              </a:lnSpc>
              <a:spcAft>
                <a:spcPts val="1200"/>
              </a:spcAft>
            </a:pPr>
            <a:r>
              <a:rPr lang="de-DE" dirty="0">
                <a:latin typeface="Arial" panose="020B0604020202020204" pitchFamily="34" charset="0"/>
                <a:cs typeface="Arial" panose="020B0604020202020204" pitchFamily="34" charset="0"/>
              </a:rPr>
              <a:t>Mit dem Beruf kann man zum Beispiel in Modehäusern, Baumärkten, Supermärkten, Lebensmittelfachgeschäften, im Versandhalte, etc. arbeiten.</a:t>
            </a:r>
          </a:p>
          <a:p>
            <a:pPr>
              <a:lnSpc>
                <a:spcPct val="114000"/>
              </a:lnSpc>
              <a:spcAft>
                <a:spcPts val="1200"/>
              </a:spcAft>
            </a:pPr>
            <a:r>
              <a:rPr lang="de-DE" dirty="0">
                <a:latin typeface="Arial" panose="020B0604020202020204" pitchFamily="34" charset="0"/>
                <a:cs typeface="Arial" panose="020B0604020202020204" pitchFamily="34" charset="0"/>
              </a:rPr>
              <a:t>Zu den </a:t>
            </a:r>
            <a:r>
              <a:rPr lang="de-DE" b="1" dirty="0">
                <a:latin typeface="Arial" panose="020B0604020202020204" pitchFamily="34" charset="0"/>
                <a:cs typeface="Arial" panose="020B0604020202020204" pitchFamily="34" charset="0"/>
              </a:rPr>
              <a:t>Einsatzorten</a:t>
            </a:r>
            <a:r>
              <a:rPr lang="de-DE" dirty="0">
                <a:latin typeface="Arial" panose="020B0604020202020204" pitchFamily="34" charset="0"/>
                <a:cs typeface="Arial" panose="020B0604020202020204" pitchFamily="34" charset="0"/>
              </a:rPr>
              <a:t> zählen Verkaufsräume, Lager- und Kühlräume sowie auch freie Verkaufsstände draußen oder in Büroräumen.</a:t>
            </a:r>
          </a:p>
          <a:p>
            <a:pPr>
              <a:lnSpc>
                <a:spcPct val="114000"/>
              </a:lnSpc>
              <a:spcAft>
                <a:spcPts val="1200"/>
              </a:spcAft>
            </a:pPr>
            <a:r>
              <a:rPr lang="de-DE" dirty="0">
                <a:latin typeface="Arial" panose="020B0604020202020204" pitchFamily="34" charset="0"/>
                <a:cs typeface="Arial" panose="020B0604020202020204" pitchFamily="34" charset="0"/>
              </a:rPr>
              <a:t>Es gibt </a:t>
            </a:r>
            <a:r>
              <a:rPr lang="de-DE" b="1" dirty="0">
                <a:latin typeface="Arial" panose="020B0604020202020204" pitchFamily="34" charset="0"/>
                <a:cs typeface="Arial" panose="020B0604020202020204" pitchFamily="34" charset="0"/>
              </a:rPr>
              <a:t>Weiterbildungsmöglichkeiten, </a:t>
            </a:r>
            <a:r>
              <a:rPr lang="de-DE" dirty="0">
                <a:latin typeface="Arial" panose="020B0604020202020204" pitchFamily="34" charset="0"/>
                <a:cs typeface="Arial" panose="020B0604020202020204" pitchFamily="34" charset="0"/>
              </a:rPr>
              <a:t>zum Beispiel zum / zur Betriebswirt*in Handel, Fachwirt*in Handel, Vertrieb im Einzelhandel oder Wirtschaft.</a:t>
            </a:r>
          </a:p>
        </p:txBody>
      </p:sp>
      <p:sp>
        <p:nvSpPr>
          <p:cNvPr id="3" name="object 3"/>
          <p:cNvSpPr txBox="1">
            <a:spLocks noGrp="1"/>
          </p:cNvSpPr>
          <p:nvPr>
            <p:ph type="title"/>
          </p:nvPr>
        </p:nvSpPr>
        <p:spPr>
          <a:xfrm>
            <a:off x="609917" y="1343213"/>
            <a:ext cx="9725882" cy="474489"/>
          </a:xfrm>
          <a:prstGeom prst="rect">
            <a:avLst/>
          </a:prstGeom>
        </p:spPr>
        <p:txBody>
          <a:bodyPr vert="horz" wrap="square" lIns="0" tIns="12700" rIns="0" bIns="0" rtlCol="0">
            <a:spAutoFit/>
          </a:bodyPr>
          <a:lstStyle/>
          <a:p>
            <a:pPr marL="12700">
              <a:lnSpc>
                <a:spcPct val="100000"/>
              </a:lnSpc>
              <a:spcBef>
                <a:spcPts val="100"/>
              </a:spcBef>
            </a:pPr>
            <a:r>
              <a:rPr lang="de-DE" spc="-50" dirty="0"/>
              <a:t>Mein Zielberuf: Verkäufer*in (2)</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26</a:t>
            </a:fld>
            <a:endParaRPr sz="1000" dirty="0">
              <a:latin typeface="Arial"/>
              <a:cs typeface="Arial"/>
            </a:endParaRPr>
          </a:p>
        </p:txBody>
      </p:sp>
    </p:spTree>
    <p:extLst>
      <p:ext uri="{BB962C8B-B14F-4D97-AF65-F5344CB8AC3E}">
        <p14:creationId xmlns:p14="http://schemas.microsoft.com/office/powerpoint/2010/main" val="4064465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75543" y="1565803"/>
            <a:ext cx="10030557" cy="474489"/>
          </a:xfrm>
          <a:prstGeom prst="rect">
            <a:avLst/>
          </a:prstGeom>
        </p:spPr>
        <p:txBody>
          <a:bodyPr vert="horz" wrap="square" lIns="0" tIns="12700" rIns="0" bIns="0" rtlCol="0">
            <a:spAutoFit/>
          </a:bodyPr>
          <a:lstStyle/>
          <a:p>
            <a:pPr marL="12700">
              <a:lnSpc>
                <a:spcPct val="100000"/>
              </a:lnSpc>
              <a:spcBef>
                <a:spcPts val="100"/>
              </a:spcBef>
            </a:pPr>
            <a:r>
              <a:rPr lang="de-DE" b="1" dirty="0"/>
              <a:t>Videos zur Berufsorientierung </a:t>
            </a:r>
            <a:endParaRPr spc="-50" dirty="0"/>
          </a:p>
        </p:txBody>
      </p:sp>
      <p:sp>
        <p:nvSpPr>
          <p:cNvPr id="2" name="Textplatzhalter 1">
            <a:extLst>
              <a:ext uri="{FF2B5EF4-FFF2-40B4-BE49-F238E27FC236}">
                <a16:creationId xmlns:a16="http://schemas.microsoft.com/office/drawing/2014/main" id="{00C6C3B2-E89D-40CE-9F21-F69AF42702ED}"/>
              </a:ext>
            </a:extLst>
          </p:cNvPr>
          <p:cNvSpPr>
            <a:spLocks noGrp="1"/>
          </p:cNvSpPr>
          <p:nvPr>
            <p:ph type="body" idx="1"/>
          </p:nvPr>
        </p:nvSpPr>
        <p:spPr>
          <a:xfrm>
            <a:off x="675543" y="2428284"/>
            <a:ext cx="10978515" cy="921021"/>
          </a:xfrm>
        </p:spPr>
        <p:txBody>
          <a:bodyPr/>
          <a:lstStyle/>
          <a:p>
            <a:pPr>
              <a:lnSpc>
                <a:spcPct val="114000"/>
              </a:lnSpc>
            </a:pPr>
            <a:r>
              <a:rPr lang="de-DE" dirty="0">
                <a:latin typeface="Arial" panose="020B0604020202020204" pitchFamily="34" charset="0"/>
                <a:cs typeface="Arial" panose="020B0604020202020204" pitchFamily="34" charset="0"/>
              </a:rPr>
              <a:t>Die Anforderungen in ausgewählten Berufen kennenzulernen veranschaulichen auch die </a:t>
            </a:r>
            <a:r>
              <a:rPr lang="de-DE" b="1" dirty="0">
                <a:latin typeface="Arial" panose="020B0604020202020204" pitchFamily="34" charset="0"/>
                <a:cs typeface="Arial" panose="020B0604020202020204" pitchFamily="34" charset="0"/>
              </a:rPr>
              <a:t>Videos zur Berufsorientierung für Ausbildungsberufe auf BERUFE.TV der Bundesagentur für Arbeit</a:t>
            </a:r>
            <a:r>
              <a:rPr lang="de-DE" dirty="0">
                <a:latin typeface="Arial" panose="020B0604020202020204" pitchFamily="34" charset="0"/>
                <a:cs typeface="Arial" panose="020B0604020202020204" pitchFamily="34" charset="0"/>
              </a:rPr>
              <a:t>.</a:t>
            </a:r>
          </a:p>
          <a:p>
            <a:pPr>
              <a:lnSpc>
                <a:spcPct val="114000"/>
              </a:lnSpc>
            </a:pPr>
            <a:r>
              <a:rPr lang="de-DE" dirty="0">
                <a:latin typeface="Arial" panose="020B0604020202020204" pitchFamily="34" charset="0"/>
                <a:cs typeface="Arial" panose="020B0604020202020204" pitchFamily="34" charset="0"/>
              </a:rPr>
              <a:t>Link: </a:t>
            </a:r>
            <a:r>
              <a:rPr lang="de-DE" dirty="0">
                <a:latin typeface="Arial" panose="020B0604020202020204" pitchFamily="34" charset="0"/>
                <a:cs typeface="Arial" panose="020B0604020202020204" pitchFamily="34" charset="0"/>
                <a:hlinkClick r:id="rId3"/>
              </a:rPr>
              <a:t>https://web.arbeitsagentur.de/berufetv/ausbildungsberufe</a:t>
            </a:r>
            <a:r>
              <a:rPr lang="de-DE" dirty="0">
                <a:latin typeface="Arial" panose="020B0604020202020204" pitchFamily="34" charset="0"/>
                <a:cs typeface="Arial" panose="020B0604020202020204" pitchFamily="34" charset="0"/>
              </a:rPr>
              <a:t>  </a:t>
            </a:r>
          </a:p>
        </p:txBody>
      </p:sp>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pic>
        <p:nvPicPr>
          <p:cNvPr id="5" name="object 5">
            <a:extLst>
              <a:ext uri="{C183D7F6-B498-43B3-948B-1728B52AA6E4}">
                <adec:decorative xmlns:adec="http://schemas.microsoft.com/office/drawing/2017/decorative" val="1"/>
              </a:ext>
            </a:extLst>
          </p:cNvPr>
          <p:cNvPicPr/>
          <p:nvPr/>
        </p:nvPicPr>
        <p:blipFill>
          <a:blip r:embed="rId4"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27</a:t>
            </a:fld>
            <a:endParaRPr sz="1000" dirty="0">
              <a:latin typeface="Arial"/>
              <a:cs typeface="Arial"/>
            </a:endParaRPr>
          </a:p>
        </p:txBody>
      </p:sp>
      <p:pic>
        <p:nvPicPr>
          <p:cNvPr id="8" name="Grafik 7">
            <a:hlinkClick r:id="rId3"/>
            <a:extLst>
              <a:ext uri="{FF2B5EF4-FFF2-40B4-BE49-F238E27FC236}">
                <a16:creationId xmlns:a16="http://schemas.microsoft.com/office/drawing/2014/main" id="{68336E71-AC47-4B97-9620-17FF9D4596BA}"/>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66818" y="3440289"/>
            <a:ext cx="6114199" cy="3321411"/>
          </a:xfrm>
          <a:prstGeom prst="rect">
            <a:avLst/>
          </a:prstGeom>
        </p:spPr>
      </p:pic>
      <p:pic>
        <p:nvPicPr>
          <p:cNvPr id="10" name="Grafik 9" descr="Link zu Videos zur Berufsorientierung für Ausbildungsberufe auf Berufe.TV der Bundesagentur für Arbeit: https://web.arbeitsagentur.de/berufetv/ausbildungsberufe &#10;">
            <a:extLst>
              <a:ext uri="{FF2B5EF4-FFF2-40B4-BE49-F238E27FC236}">
                <a16:creationId xmlns:a16="http://schemas.microsoft.com/office/drawing/2014/main" id="{9C4C1BD9-9FB8-4C2F-823B-0E0840A6A583}"/>
              </a:ext>
            </a:extLst>
          </p:cNvPr>
          <p:cNvPicPr>
            <a:picLocks noChangeAspect="1"/>
          </p:cNvPicPr>
          <p:nvPr/>
        </p:nvPicPr>
        <p:blipFill>
          <a:blip r:embed="rId6"/>
          <a:stretch>
            <a:fillRect/>
          </a:stretch>
        </p:blipFill>
        <p:spPr>
          <a:xfrm>
            <a:off x="7848600" y="3536589"/>
            <a:ext cx="2952000" cy="2952000"/>
          </a:xfrm>
          <a:prstGeom prst="rect">
            <a:avLst/>
          </a:prstGeom>
        </p:spPr>
      </p:pic>
    </p:spTree>
    <p:extLst>
      <p:ext uri="{BB962C8B-B14F-4D97-AF65-F5344CB8AC3E}">
        <p14:creationId xmlns:p14="http://schemas.microsoft.com/office/powerpoint/2010/main" val="36757413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707298" y="1584678"/>
            <a:ext cx="10728417" cy="474489"/>
          </a:xfrm>
          <a:prstGeom prst="rect">
            <a:avLst/>
          </a:prstGeom>
        </p:spPr>
        <p:txBody>
          <a:bodyPr vert="horz" wrap="square" lIns="0" tIns="12700" rIns="0" bIns="0" rtlCol="0">
            <a:spAutoFit/>
          </a:bodyPr>
          <a:lstStyle/>
          <a:p>
            <a:pPr marL="12700">
              <a:lnSpc>
                <a:spcPct val="100000"/>
              </a:lnSpc>
              <a:spcBef>
                <a:spcPts val="100"/>
              </a:spcBef>
            </a:pPr>
            <a:r>
              <a:rPr lang="de-DE" spc="-50" dirty="0"/>
              <a:t>Online-Tests „Meine Berufserfahrung“</a:t>
            </a:r>
            <a:endParaRPr spc="-50" dirty="0"/>
          </a:p>
        </p:txBody>
      </p:sp>
      <p:sp>
        <p:nvSpPr>
          <p:cNvPr id="2" name="Textplatzhalter 1">
            <a:extLst>
              <a:ext uri="{FF2B5EF4-FFF2-40B4-BE49-F238E27FC236}">
                <a16:creationId xmlns:a16="http://schemas.microsoft.com/office/drawing/2014/main" id="{6523DDB8-5B7F-475A-A57B-EBF4346C7E3E}"/>
              </a:ext>
            </a:extLst>
          </p:cNvPr>
          <p:cNvSpPr>
            <a:spLocks noGrp="1"/>
          </p:cNvSpPr>
          <p:nvPr>
            <p:ph type="body" idx="1"/>
          </p:nvPr>
        </p:nvSpPr>
        <p:spPr>
          <a:xfrm>
            <a:off x="707298" y="2479818"/>
            <a:ext cx="9808302" cy="1552605"/>
          </a:xfrm>
        </p:spPr>
        <p:txBody>
          <a:bodyPr/>
          <a:lstStyle/>
          <a:p>
            <a:pPr>
              <a:lnSpc>
                <a:spcPct val="114000"/>
              </a:lnSpc>
            </a:pPr>
            <a:r>
              <a:rPr lang="de-DE" dirty="0">
                <a:latin typeface="Arial" panose="020B0604020202020204" pitchFamily="34" charset="0"/>
                <a:cs typeface="Arial" panose="020B0604020202020204" pitchFamily="34" charset="0"/>
              </a:rPr>
              <a:t>Berufliche Vorerfahrungen können auch mithilfe des Online-Tests „Meine Berufserfahrung“ der Bertelsmann Stiftung geklärt werden. Der Test hilft, die individuellen Kompetenzen und Erfahrungen der Teilnehmenden im Hinblick auf ihren bisherigen Beruf zu ermitteln. </a:t>
            </a:r>
          </a:p>
          <a:p>
            <a:pPr>
              <a:lnSpc>
                <a:spcPct val="114000"/>
              </a:lnSpc>
            </a:pPr>
            <a:r>
              <a:rPr lang="de-DE" dirty="0">
                <a:latin typeface="Arial" panose="020B0604020202020204" pitchFamily="34" charset="0"/>
                <a:cs typeface="Arial" panose="020B0604020202020204" pitchFamily="34" charset="0"/>
              </a:rPr>
              <a:t>Link: </a:t>
            </a:r>
            <a:r>
              <a:rPr lang="de-DE" dirty="0">
                <a:latin typeface="Arial" panose="020B0604020202020204" pitchFamily="34" charset="0"/>
                <a:cs typeface="Arial" panose="020B0604020202020204" pitchFamily="34" charset="0"/>
                <a:hlinkClick r:id="rId3"/>
              </a:rPr>
              <a:t>https://meine-berufserfahrung.de/</a:t>
            </a:r>
            <a:r>
              <a:rPr lang="de-DE" dirty="0">
                <a:latin typeface="Arial" panose="020B0604020202020204" pitchFamily="34" charset="0"/>
                <a:cs typeface="Arial" panose="020B0604020202020204" pitchFamily="34" charset="0"/>
              </a:rPr>
              <a:t>  </a:t>
            </a:r>
          </a:p>
        </p:txBody>
      </p:sp>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pic>
        <p:nvPicPr>
          <p:cNvPr id="5" name="object 5">
            <a:extLst>
              <a:ext uri="{C183D7F6-B498-43B3-948B-1728B52AA6E4}">
                <adec:decorative xmlns:adec="http://schemas.microsoft.com/office/drawing/2017/decorative" val="1"/>
              </a:ext>
            </a:extLst>
          </p:cNvPr>
          <p:cNvPicPr/>
          <p:nvPr/>
        </p:nvPicPr>
        <p:blipFill>
          <a:blip r:embed="rId4"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28</a:t>
            </a:fld>
            <a:endParaRPr sz="1000" dirty="0">
              <a:latin typeface="Arial"/>
              <a:cs typeface="Arial"/>
            </a:endParaRPr>
          </a:p>
        </p:txBody>
      </p:sp>
      <p:pic>
        <p:nvPicPr>
          <p:cNvPr id="7" name="Grafik 6">
            <a:hlinkClick r:id="rId3"/>
            <a:extLst>
              <a:ext uri="{FF2B5EF4-FFF2-40B4-BE49-F238E27FC236}">
                <a16:creationId xmlns:a16="http://schemas.microsoft.com/office/drawing/2014/main" id="{C7AA1AB7-86DC-449E-BC39-711511767D8B}"/>
              </a:ext>
              <a:ext uri="{C183D7F6-B498-43B3-948B-1728B52AA6E4}">
                <adec:decorative xmlns:adec="http://schemas.microsoft.com/office/drawing/2017/decorative" val="1"/>
              </a:ext>
            </a:extLst>
          </p:cNvPr>
          <p:cNvPicPr>
            <a:picLocks noChangeAspect="1"/>
          </p:cNvPicPr>
          <p:nvPr/>
        </p:nvPicPr>
        <p:blipFill rotWithShape="1">
          <a:blip r:embed="rId5"/>
          <a:srcRect l="56077" t="33329" r="7737" b="22594"/>
          <a:stretch/>
        </p:blipFill>
        <p:spPr>
          <a:xfrm>
            <a:off x="707298" y="3859249"/>
            <a:ext cx="4294552" cy="2828145"/>
          </a:xfrm>
          <a:prstGeom prst="rect">
            <a:avLst/>
          </a:prstGeom>
        </p:spPr>
      </p:pic>
      <p:pic>
        <p:nvPicPr>
          <p:cNvPr id="10" name="Grafik 9" descr="Link zum Online-Test &quot;Meine Berufserfahrung&quot;: https://meine-berufserfahrung.de/ ">
            <a:extLst>
              <a:ext uri="{FF2B5EF4-FFF2-40B4-BE49-F238E27FC236}">
                <a16:creationId xmlns:a16="http://schemas.microsoft.com/office/drawing/2014/main" id="{D224E73A-9CF9-49EB-B6E6-4AEB96E99067}"/>
              </a:ext>
            </a:extLst>
          </p:cNvPr>
          <p:cNvPicPr>
            <a:picLocks noChangeAspect="1"/>
          </p:cNvPicPr>
          <p:nvPr/>
        </p:nvPicPr>
        <p:blipFill>
          <a:blip r:embed="rId6"/>
          <a:stretch>
            <a:fillRect/>
          </a:stretch>
        </p:blipFill>
        <p:spPr>
          <a:xfrm>
            <a:off x="8532702" y="3662704"/>
            <a:ext cx="2952000" cy="2952000"/>
          </a:xfrm>
          <a:prstGeom prst="rect">
            <a:avLst/>
          </a:prstGeom>
        </p:spPr>
      </p:pic>
    </p:spTree>
    <p:extLst>
      <p:ext uri="{BB962C8B-B14F-4D97-AF65-F5344CB8AC3E}">
        <p14:creationId xmlns:p14="http://schemas.microsoft.com/office/powerpoint/2010/main" val="23015097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prechblase: oval 10">
            <a:extLst>
              <a:ext uri="{FF2B5EF4-FFF2-40B4-BE49-F238E27FC236}">
                <a16:creationId xmlns:a16="http://schemas.microsoft.com/office/drawing/2014/main" id="{E285F211-581B-4E25-9E90-B9C8373D3E90}"/>
              </a:ext>
              <a:ext uri="{C183D7F6-B498-43B3-948B-1728B52AA6E4}">
                <adec:decorative xmlns:adec="http://schemas.microsoft.com/office/drawing/2017/decorative" val="1"/>
              </a:ext>
            </a:extLst>
          </p:cNvPr>
          <p:cNvSpPr/>
          <p:nvPr/>
        </p:nvSpPr>
        <p:spPr>
          <a:xfrm>
            <a:off x="8153400" y="2768189"/>
            <a:ext cx="2209800" cy="1321622"/>
          </a:xfrm>
          <a:prstGeom prst="wedgeEllipseCallout">
            <a:avLst>
              <a:gd name="adj1" fmla="val -85538"/>
              <a:gd name="adj2" fmla="val -2523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800" b="1" dirty="0">
              <a:solidFill>
                <a:schemeClr val="tx1"/>
              </a:solidFill>
              <a:latin typeface="Aptos"/>
            </a:endParaRPr>
          </a:p>
        </p:txBody>
      </p:sp>
      <p:sp>
        <p:nvSpPr>
          <p:cNvPr id="8" name="Sprechblase: oval 7">
            <a:extLst>
              <a:ext uri="{FF2B5EF4-FFF2-40B4-BE49-F238E27FC236}">
                <a16:creationId xmlns:a16="http://schemas.microsoft.com/office/drawing/2014/main" id="{981DF619-C403-4651-B98D-78DA88677A43}"/>
              </a:ext>
              <a:ext uri="{C183D7F6-B498-43B3-948B-1728B52AA6E4}">
                <adec:decorative xmlns:adec="http://schemas.microsoft.com/office/drawing/2017/decorative" val="1"/>
              </a:ext>
            </a:extLst>
          </p:cNvPr>
          <p:cNvSpPr/>
          <p:nvPr/>
        </p:nvSpPr>
        <p:spPr>
          <a:xfrm>
            <a:off x="4724400" y="5181600"/>
            <a:ext cx="2438400" cy="1219200"/>
          </a:xfrm>
          <a:prstGeom prst="wedgeEllipseCallout">
            <a:avLst>
              <a:gd name="adj1" fmla="val -5855"/>
              <a:gd name="adj2" fmla="val -89128"/>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800" b="1" dirty="0">
              <a:solidFill>
                <a:schemeClr val="tx1"/>
              </a:solidFill>
              <a:latin typeface="Aptos"/>
            </a:endParaRPr>
          </a:p>
        </p:txBody>
      </p:sp>
      <p:sp>
        <p:nvSpPr>
          <p:cNvPr id="12" name="Sprechblase: oval 11">
            <a:extLst>
              <a:ext uri="{FF2B5EF4-FFF2-40B4-BE49-F238E27FC236}">
                <a16:creationId xmlns:a16="http://schemas.microsoft.com/office/drawing/2014/main" id="{EADE35A2-9073-4E6F-ACB6-3CCE9DAB5F09}"/>
              </a:ext>
              <a:ext uri="{C183D7F6-B498-43B3-948B-1728B52AA6E4}">
                <adec:decorative xmlns:adec="http://schemas.microsoft.com/office/drawing/2017/decorative" val="1"/>
              </a:ext>
            </a:extLst>
          </p:cNvPr>
          <p:cNvSpPr/>
          <p:nvPr/>
        </p:nvSpPr>
        <p:spPr>
          <a:xfrm>
            <a:off x="1295400" y="2838633"/>
            <a:ext cx="2057401" cy="1462420"/>
          </a:xfrm>
          <a:prstGeom prst="wedgeEllipseCallout">
            <a:avLst>
              <a:gd name="adj1" fmla="val 90262"/>
              <a:gd name="adj2" fmla="val -105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800" b="1" dirty="0">
              <a:solidFill>
                <a:schemeClr val="tx1"/>
              </a:solidFill>
              <a:latin typeface="Aptos"/>
            </a:endParaRPr>
          </a:p>
        </p:txBody>
      </p:sp>
      <p:sp>
        <p:nvSpPr>
          <p:cNvPr id="2" name="Textplatzhalter 1">
            <a:extLst>
              <a:ext uri="{FF2B5EF4-FFF2-40B4-BE49-F238E27FC236}">
                <a16:creationId xmlns:a16="http://schemas.microsoft.com/office/drawing/2014/main" id="{D4CDA802-EA72-48DD-96F2-0BADB873037C}"/>
              </a:ext>
            </a:extLst>
          </p:cNvPr>
          <p:cNvSpPr>
            <a:spLocks noGrp="1"/>
          </p:cNvSpPr>
          <p:nvPr>
            <p:ph type="body" idx="1"/>
          </p:nvPr>
        </p:nvSpPr>
        <p:spPr>
          <a:xfrm>
            <a:off x="4362450" y="2773087"/>
            <a:ext cx="3467100" cy="1593513"/>
          </a:xfrm>
        </p:spPr>
        <p:txBody>
          <a:bodyPr/>
          <a:lstStyle/>
          <a:p>
            <a:pPr algn="l">
              <a:lnSpc>
                <a:spcPct val="150000"/>
              </a:lnSpc>
            </a:pPr>
            <a:r>
              <a:rPr lang="de-DE" sz="2400" dirty="0">
                <a:latin typeface="Arial" panose="020B0604020202020204" pitchFamily="34" charset="0"/>
                <a:cs typeface="Arial" panose="020B0604020202020204" pitchFamily="34" charset="0"/>
              </a:rPr>
              <a:t>Worum geht es?</a:t>
            </a:r>
          </a:p>
          <a:p>
            <a:pPr algn="l">
              <a:lnSpc>
                <a:spcPct val="150000"/>
              </a:lnSpc>
            </a:pPr>
            <a:r>
              <a:rPr lang="de-DE" sz="2400" dirty="0">
                <a:latin typeface="Arial" panose="020B0604020202020204" pitchFamily="34" charset="0"/>
                <a:cs typeface="Arial" panose="020B0604020202020204" pitchFamily="34" charset="0"/>
              </a:rPr>
              <a:t>Was soll ich machen?</a:t>
            </a:r>
          </a:p>
          <a:p>
            <a:pPr algn="l">
              <a:lnSpc>
                <a:spcPct val="150000"/>
              </a:lnSpc>
            </a:pPr>
            <a:r>
              <a:rPr lang="de-DE" sz="2400" dirty="0">
                <a:latin typeface="Arial" panose="020B0604020202020204" pitchFamily="34" charset="0"/>
                <a:cs typeface="Arial" panose="020B0604020202020204" pitchFamily="34" charset="0"/>
              </a:rPr>
              <a:t>Was muss ich können?</a:t>
            </a:r>
          </a:p>
        </p:txBody>
      </p:sp>
      <p:sp>
        <p:nvSpPr>
          <p:cNvPr id="7" name="Titel 6"/>
          <p:cNvSpPr>
            <a:spLocks noGrp="1"/>
          </p:cNvSpPr>
          <p:nvPr>
            <p:ph type="title"/>
          </p:nvPr>
        </p:nvSpPr>
        <p:spPr>
          <a:xfrm>
            <a:off x="1295400" y="533400"/>
            <a:ext cx="9601200" cy="1158522"/>
          </a:xfrm>
        </p:spPr>
        <p:txBody>
          <a:bodyPr>
            <a:noAutofit/>
          </a:bodyPr>
          <a:lstStyle/>
          <a:p>
            <a:r>
              <a:rPr lang="de-DE" sz="8800" b="1" dirty="0">
                <a:latin typeface="Arial" panose="020B0604020202020204" pitchFamily="34" charset="0"/>
                <a:cs typeface="Arial" panose="020B0604020202020204" pitchFamily="34" charset="0"/>
              </a:rPr>
              <a:t>Stellenanzeigen</a:t>
            </a:r>
          </a:p>
        </p:txBody>
      </p:sp>
    </p:spTree>
    <p:extLst>
      <p:ext uri="{BB962C8B-B14F-4D97-AF65-F5344CB8AC3E}">
        <p14:creationId xmlns:p14="http://schemas.microsoft.com/office/powerpoint/2010/main" val="24685186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10570301" cy="3578928"/>
          </a:xfrm>
          <a:prstGeom prst="rect">
            <a:avLst/>
          </a:prstGeom>
        </p:spPr>
        <p:txBody>
          <a:bodyPr vert="horz" wrap="square" lIns="0" tIns="12700" rIns="0" bIns="0" rtlCol="0">
            <a:spAutoFit/>
          </a:bodyPr>
          <a:lstStyle/>
          <a:p>
            <a:pPr marL="12700">
              <a:lnSpc>
                <a:spcPct val="114000"/>
              </a:lnSpc>
              <a:spcBef>
                <a:spcPts val="100"/>
              </a:spcBef>
              <a:spcAft>
                <a:spcPts val="1200"/>
              </a:spcAft>
            </a:pPr>
            <a:r>
              <a:rPr lang="de-DE" sz="2000" kern="100" dirty="0">
                <a:effectLst/>
                <a:latin typeface="Arial" panose="020B0604020202020204" pitchFamily="34" charset="0"/>
                <a:ea typeface="PMingLiU" panose="02020500000000000000" pitchFamily="18" charset="-120"/>
                <a:cs typeface="Arial" panose="020B0604020202020204" pitchFamily="34" charset="0"/>
              </a:rPr>
              <a:t>Die Kursteilnehmenden üben anhand fiktiver Stellenanzeigen die Erwartungen eines Betriebes an die Bewerber*innen abzuleiten.</a:t>
            </a:r>
            <a:endParaRPr lang="de-DE" sz="2000" kern="100" dirty="0">
              <a:latin typeface="Arial" panose="020B0604020202020204" pitchFamily="34" charset="0"/>
              <a:ea typeface="PMingLiU" panose="02020500000000000000" pitchFamily="18" charset="-120"/>
              <a:cs typeface="Arial" panose="020B0604020202020204" pitchFamily="34" charset="0"/>
            </a:endParaRPr>
          </a:p>
          <a:p>
            <a:pPr marL="12700">
              <a:lnSpc>
                <a:spcPct val="114000"/>
              </a:lnSpc>
              <a:spcBef>
                <a:spcPts val="100"/>
              </a:spcBef>
              <a:spcAft>
                <a:spcPts val="1200"/>
              </a:spcAft>
            </a:pPr>
            <a:r>
              <a:rPr lang="de-DE" sz="2000" kern="100" dirty="0">
                <a:effectLst/>
                <a:latin typeface="Arial" panose="020B0604020202020204" pitchFamily="34" charset="0"/>
                <a:ea typeface="PMingLiU" panose="02020500000000000000" pitchFamily="18" charset="-120"/>
                <a:cs typeface="Arial" panose="020B0604020202020204" pitchFamily="34" charset="0"/>
              </a:rPr>
              <a:t>Dazu entnehmen sie einer vorgegebenen Stellenzeige Hinweise auf aus Betriebssicht notwendige und wünschenswerte Kompetenzen. </a:t>
            </a:r>
            <a:endParaRPr lang="de-DE" sz="2000" kern="100" dirty="0">
              <a:latin typeface="Arial" panose="020B0604020202020204" pitchFamily="34" charset="0"/>
              <a:ea typeface="PMingLiU" panose="02020500000000000000" pitchFamily="18" charset="-120"/>
              <a:cs typeface="Arial" panose="020B0604020202020204" pitchFamily="34" charset="0"/>
            </a:endParaRPr>
          </a:p>
          <a:p>
            <a:pPr marL="12700">
              <a:lnSpc>
                <a:spcPct val="114000"/>
              </a:lnSpc>
              <a:spcBef>
                <a:spcPts val="100"/>
              </a:spcBef>
              <a:spcAft>
                <a:spcPts val="1200"/>
              </a:spcAft>
            </a:pPr>
            <a:r>
              <a:rPr lang="de-DE" sz="2000" kern="100" dirty="0">
                <a:effectLst/>
                <a:latin typeface="Arial" panose="020B0604020202020204" pitchFamily="34" charset="0"/>
                <a:ea typeface="PMingLiU" panose="02020500000000000000" pitchFamily="18" charset="-120"/>
                <a:cs typeface="Arial" panose="020B0604020202020204" pitchFamily="34" charset="0"/>
              </a:rPr>
              <a:t>Je nach ihrem Qualifikationsniveau werden die Teilnehmenden mit einer Stellenanzeige für eine Hilfskraft oder für eine Fachkraft konfrontiert.</a:t>
            </a:r>
            <a:endParaRPr lang="de-DE" sz="2000" kern="100" dirty="0">
              <a:latin typeface="Arial" panose="020B0604020202020204" pitchFamily="34" charset="0"/>
              <a:ea typeface="PMingLiU" panose="02020500000000000000" pitchFamily="18" charset="-120"/>
              <a:cs typeface="Arial" panose="020B0604020202020204" pitchFamily="34" charset="0"/>
            </a:endParaRPr>
          </a:p>
          <a:p>
            <a:pPr marL="12700">
              <a:lnSpc>
                <a:spcPct val="114000"/>
              </a:lnSpc>
              <a:spcBef>
                <a:spcPts val="100"/>
              </a:spcBef>
            </a:pPr>
            <a:r>
              <a:rPr lang="de-DE" sz="2000" kern="100" dirty="0">
                <a:latin typeface="Arial" panose="020B0604020202020204" pitchFamily="34" charset="0"/>
                <a:ea typeface="PMingLiU" panose="02020500000000000000" pitchFamily="18" charset="-120"/>
                <a:cs typeface="Arial" panose="020B0604020202020204" pitchFamily="34" charset="0"/>
              </a:rPr>
              <a:t>Die Lernbegleitung veranschaulicht den Kursteilnehmenden die Anforderungen im Betrieb und zeigt dabei Möglichkeiten auf am Arbeitsplatz eigene Kompetenzen weiter zu entwickeln.</a:t>
            </a:r>
          </a:p>
          <a:p>
            <a:pPr marL="12700">
              <a:lnSpc>
                <a:spcPct val="100000"/>
              </a:lnSpc>
              <a:spcBef>
                <a:spcPts val="100"/>
              </a:spcBef>
            </a:pPr>
            <a:endParaRPr sz="1600" dirty="0">
              <a:latin typeface="Arial" panose="020B0604020202020204" pitchFamily="34" charset="0"/>
              <a:cs typeface="Arial" panose="020B0604020202020204" pitchFamily="34" charset="0"/>
            </a:endParaRP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dirty="0"/>
              <a:t>2. Schritt: Erwartungen von Betrieben? </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30</a:t>
            </a:fld>
            <a:endParaRPr sz="1000" dirty="0">
              <a:latin typeface="Arial"/>
              <a:cs typeface="Arial"/>
            </a:endParaRPr>
          </a:p>
        </p:txBody>
      </p:sp>
    </p:spTree>
    <p:extLst>
      <p:ext uri="{BB962C8B-B14F-4D97-AF65-F5344CB8AC3E}">
        <p14:creationId xmlns:p14="http://schemas.microsoft.com/office/powerpoint/2010/main" val="25482929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9655901" cy="2752805"/>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50000"/>
              </a:lnSpc>
            </a:pPr>
            <a:r>
              <a:rPr lang="de-DE" sz="2400" b="1" dirty="0">
                <a:latin typeface="Arial" panose="020B0604020202020204" pitchFamily="34" charset="0"/>
                <a:cs typeface="Arial" panose="020B0604020202020204" pitchFamily="34" charset="0"/>
              </a:rPr>
              <a:t>Stellenbeschreibung lesen:</a:t>
            </a:r>
            <a:r>
              <a:rPr lang="de-DE" sz="2400" dirty="0">
                <a:latin typeface="Arial" panose="020B0604020202020204" pitchFamily="34" charset="0"/>
                <a:cs typeface="Arial" panose="020B0604020202020204" pitchFamily="34" charset="0"/>
              </a:rPr>
              <a:t> Wie heißt der Beruf? Worum geht es?</a:t>
            </a:r>
          </a:p>
          <a:p>
            <a:pPr>
              <a:lnSpc>
                <a:spcPct val="150000"/>
              </a:lnSpc>
            </a:pPr>
            <a:r>
              <a:rPr lang="de-DE" sz="2400" b="1" dirty="0">
                <a:latin typeface="Arial" panose="020B0604020202020204" pitchFamily="34" charset="0"/>
                <a:cs typeface="Arial" panose="020B0604020202020204" pitchFamily="34" charset="0"/>
              </a:rPr>
              <a:t>Aufgaben verstehen:</a:t>
            </a:r>
            <a:r>
              <a:rPr lang="de-DE" sz="2400" dirty="0">
                <a:latin typeface="Arial" panose="020B0604020202020204" pitchFamily="34" charset="0"/>
                <a:cs typeface="Arial" panose="020B0604020202020204" pitchFamily="34" charset="0"/>
              </a:rPr>
              <a:t> Was sollst du machen? </a:t>
            </a:r>
          </a:p>
          <a:p>
            <a:pPr>
              <a:lnSpc>
                <a:spcPct val="150000"/>
              </a:lnSpc>
            </a:pPr>
            <a:r>
              <a:rPr lang="de-DE" sz="2400" b="1" dirty="0">
                <a:latin typeface="Arial" panose="020B0604020202020204" pitchFamily="34" charset="0"/>
                <a:cs typeface="Arial" panose="020B0604020202020204" pitchFamily="34" charset="0"/>
              </a:rPr>
              <a:t>Anforderungen erkennen (Profil): </a:t>
            </a:r>
            <a:r>
              <a:rPr lang="de-DE" sz="2400" dirty="0">
                <a:latin typeface="Arial" panose="020B0604020202020204" pitchFamily="34" charset="0"/>
                <a:cs typeface="Arial" panose="020B0604020202020204" pitchFamily="34" charset="0"/>
              </a:rPr>
              <a:t>Was musst du können?</a:t>
            </a:r>
          </a:p>
          <a:p>
            <a:pPr>
              <a:lnSpc>
                <a:spcPct val="150000"/>
              </a:lnSpc>
            </a:pPr>
            <a:r>
              <a:rPr lang="de-DE" sz="2400" b="1" dirty="0">
                <a:latin typeface="Arial" panose="020B0604020202020204" pitchFamily="34" charset="0"/>
                <a:cs typeface="Arial" panose="020B0604020202020204" pitchFamily="34" charset="0"/>
              </a:rPr>
              <a:t>Wichtige Wörter markieren: </a:t>
            </a:r>
            <a:r>
              <a:rPr lang="de-DE" sz="2400" dirty="0">
                <a:latin typeface="Arial" panose="020B0604020202020204" pitchFamily="34" charset="0"/>
                <a:cs typeface="Arial" panose="020B0604020202020204" pitchFamily="34" charset="0"/>
              </a:rPr>
              <a:t>Unterstreiche Fachbegriffe oder schwierige Wörter. Frag nach, wenn du sie nicht verstehst.</a:t>
            </a:r>
          </a:p>
        </p:txBody>
      </p:sp>
      <p:sp>
        <p:nvSpPr>
          <p:cNvPr id="3" name="object 3"/>
          <p:cNvSpPr txBox="1">
            <a:spLocks noGrp="1"/>
          </p:cNvSpPr>
          <p:nvPr>
            <p:ph type="title"/>
          </p:nvPr>
        </p:nvSpPr>
        <p:spPr>
          <a:xfrm>
            <a:off x="707300" y="1584678"/>
            <a:ext cx="10265500" cy="505267"/>
          </a:xfrm>
          <a:prstGeom prst="rect">
            <a:avLst/>
          </a:prstGeom>
        </p:spPr>
        <p:txBody>
          <a:bodyPr vert="horz" wrap="square" lIns="0" tIns="12700" rIns="0" bIns="0" rtlCol="0">
            <a:spAutoFit/>
          </a:bodyPr>
          <a:lstStyle/>
          <a:p>
            <a:pPr marL="12700">
              <a:lnSpc>
                <a:spcPct val="100000"/>
              </a:lnSpc>
              <a:spcBef>
                <a:spcPts val="100"/>
              </a:spcBef>
            </a:pPr>
            <a:r>
              <a:rPr lang="de-DE" sz="3200" b="1" dirty="0"/>
              <a:t>So liest du eine Stellenanzeige richtig!</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2"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31</a:t>
            </a:fld>
            <a:endParaRPr sz="1000" dirty="0">
              <a:latin typeface="Arial"/>
              <a:cs typeface="Arial"/>
            </a:endParaRPr>
          </a:p>
        </p:txBody>
      </p:sp>
    </p:spTree>
    <p:extLst>
      <p:ext uri="{BB962C8B-B14F-4D97-AF65-F5344CB8AC3E}">
        <p14:creationId xmlns:p14="http://schemas.microsoft.com/office/powerpoint/2010/main" val="18661184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pic>
        <p:nvPicPr>
          <p:cNvPr id="7" name="Grafik 6">
            <a:extLst>
              <a:ext uri="{FF2B5EF4-FFF2-40B4-BE49-F238E27FC236}">
                <a16:creationId xmlns:a16="http://schemas.microsoft.com/office/drawing/2014/main" id="{4E5EA640-6482-4A79-9CD2-81924E4EEC0D}"/>
              </a:ext>
              <a:ext uri="{C183D7F6-B498-43B3-948B-1728B52AA6E4}">
                <adec:decorative xmlns:adec="http://schemas.microsoft.com/office/drawing/2017/decorative" val="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542746" y="4323563"/>
            <a:ext cx="2941955" cy="2210435"/>
          </a:xfrm>
          <a:prstGeom prst="rect">
            <a:avLst/>
          </a:prstGeom>
        </p:spPr>
      </p:pic>
      <p:sp>
        <p:nvSpPr>
          <p:cNvPr id="2" name="object 2"/>
          <p:cNvSpPr txBox="1"/>
          <p:nvPr/>
        </p:nvSpPr>
        <p:spPr>
          <a:xfrm>
            <a:off x="707299" y="2518918"/>
            <a:ext cx="10777402" cy="3729482"/>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sz="1800" b="1" dirty="0">
                <a:latin typeface="Arial" panose="020B0604020202020204" pitchFamily="34" charset="0"/>
                <a:cs typeface="Arial" panose="020B0604020202020204" pitchFamily="34" charset="0"/>
              </a:rPr>
              <a:t>Stellenbeschreibung: </a:t>
            </a:r>
          </a:p>
          <a:p>
            <a:pPr>
              <a:lnSpc>
                <a:spcPct val="114000"/>
              </a:lnSpc>
              <a:spcAft>
                <a:spcPts val="1200"/>
              </a:spcAft>
            </a:pPr>
            <a:r>
              <a:rPr lang="de-DE" sz="1800" dirty="0">
                <a:latin typeface="Arial" panose="020B0604020202020204" pitchFamily="34" charset="0"/>
                <a:cs typeface="Arial" panose="020B0604020202020204" pitchFamily="34" charset="0"/>
              </a:rPr>
              <a:t>Als </a:t>
            </a:r>
            <a:r>
              <a:rPr lang="de-DE" sz="1800" b="1" dirty="0">
                <a:latin typeface="Arial" panose="020B0604020202020204" pitchFamily="34" charset="0"/>
                <a:cs typeface="Arial" panose="020B0604020202020204" pitchFamily="34" charset="0"/>
              </a:rPr>
              <a:t>Lagerhelfer/in </a:t>
            </a:r>
            <a:r>
              <a:rPr lang="de-DE" sz="1800" dirty="0">
                <a:latin typeface="Arial" panose="020B0604020202020204" pitchFamily="34" charset="0"/>
                <a:cs typeface="Arial" panose="020B0604020202020204" pitchFamily="34" charset="0"/>
              </a:rPr>
              <a:t>unterstützen Sie bei der Annahme, Kontrolle, Lagerung und dem Versand von Waren. Sie arbeiten in einem dynamischen Umfeld, in dem Sorgfalt, Zuverlässigkeit und Teamarbeit gefragt sind.</a:t>
            </a:r>
          </a:p>
          <a:p>
            <a:pPr>
              <a:lnSpc>
                <a:spcPct val="114000"/>
              </a:lnSpc>
            </a:pPr>
            <a:r>
              <a:rPr lang="de-DE" sz="1800" b="1" dirty="0">
                <a:latin typeface="Arial" panose="020B0604020202020204" pitchFamily="34" charset="0"/>
                <a:cs typeface="Arial" panose="020B0604020202020204" pitchFamily="34" charset="0"/>
              </a:rPr>
              <a:t>Ihre Aufgaben: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Kommissionieren und Verpacken von Waren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Wareneingangskontrolle und Einlagerung</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Vorbereitung von Sendungen für den Versand</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Unterstützung bei Inventuren und Bestandskontrollen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Bedienung einfacher PC-Anwendungen zur Dokumentation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Ordnung und Sauberkeit im Lagerbereich sicherstellen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Zusammenarbeit mit Kolleginnen und Kollegen im Lagerteam</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Lagerlogistik: Helfer (m/w/d) (1)</a:t>
            </a:r>
          </a:p>
        </p:txBody>
      </p:sp>
      <p:pic>
        <p:nvPicPr>
          <p:cNvPr id="5" name="object 5">
            <a:extLst>
              <a:ext uri="{C183D7F6-B498-43B3-948B-1728B52AA6E4}">
                <adec:decorative xmlns:adec="http://schemas.microsoft.com/office/drawing/2017/decorative" val="1"/>
              </a:ext>
            </a:extLst>
          </p:cNvPr>
          <p:cNvPicPr/>
          <p:nvPr/>
        </p:nvPicPr>
        <p:blipFill>
          <a:blip r:embed="rId4"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32</a:t>
            </a:fld>
            <a:endParaRPr sz="1000" dirty="0">
              <a:latin typeface="Arial"/>
              <a:cs typeface="Arial"/>
            </a:endParaRPr>
          </a:p>
        </p:txBody>
      </p:sp>
    </p:spTree>
    <p:extLst>
      <p:ext uri="{BB962C8B-B14F-4D97-AF65-F5344CB8AC3E}">
        <p14:creationId xmlns:p14="http://schemas.microsoft.com/office/powerpoint/2010/main" val="42789367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8303935" cy="2880212"/>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b="1" dirty="0">
                <a:latin typeface="Arial" panose="020B0604020202020204" pitchFamily="34" charset="0"/>
                <a:cs typeface="Arial" panose="020B0604020202020204" pitchFamily="34" charset="0"/>
              </a:rPr>
              <a:t>Ihr Profil:</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Ausgeprägte Teamfähigkeit und Verantwortungsbewusstsein</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Hohe Motivation und Leistungsbereitschaft</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Sorgfältige und genaue Arbeitsweise</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Zuverlässigkeit und selbstständiges Arbeiten</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Körperliche Belastbarkeit und Belastbarkeit im Arbeitsalltag</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Grundkenntnisse im Umgang mit dem PC</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Organisationsfähigkeit und strukturierte Arbeitsweise</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Lagerlogistik: Helfer (m/w/d) (2)</a:t>
            </a:r>
          </a:p>
        </p:txBody>
      </p:sp>
      <p:pic>
        <p:nvPicPr>
          <p:cNvPr id="5" name="object 5">
            <a:extLst>
              <a:ext uri="{C183D7F6-B498-43B3-948B-1728B52AA6E4}">
                <adec:decorative xmlns:adec="http://schemas.microsoft.com/office/drawing/2017/decorative" val="1"/>
              </a:ext>
            </a:extLst>
          </p:cNvPr>
          <p:cNvPicPr/>
          <p:nvPr/>
        </p:nvPicPr>
        <p:blipFill>
          <a:blip r:embed="rId2"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33</a:t>
            </a:fld>
            <a:endParaRPr sz="1000" dirty="0">
              <a:latin typeface="Arial"/>
              <a:cs typeface="Arial"/>
            </a:endParaRPr>
          </a:p>
        </p:txBody>
      </p:sp>
    </p:spTree>
    <p:extLst>
      <p:ext uri="{BB962C8B-B14F-4D97-AF65-F5344CB8AC3E}">
        <p14:creationId xmlns:p14="http://schemas.microsoft.com/office/powerpoint/2010/main" val="30773648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8970101" cy="3735831"/>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b="1" dirty="0">
                <a:latin typeface="Arial" panose="020B0604020202020204" pitchFamily="34" charset="0"/>
                <a:cs typeface="Arial" panose="020B0604020202020204" pitchFamily="34" charset="0"/>
              </a:rPr>
              <a:t>Wir bieten:</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Eine gründliche Einarbeitung in Ihre Aufgaben</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Ein freundliches und kollegiales Arbeitsumfeld</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Flexible Arbeitszeiten (Vollzeit oder Teilzeit)</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Langfristige Perspektive in einem wachsenden Unternehmen</a:t>
            </a:r>
          </a:p>
          <a:p>
            <a:pPr marL="355600" indent="-342900">
              <a:lnSpc>
                <a:spcPct val="114000"/>
              </a:lnSpc>
              <a:spcAft>
                <a:spcPts val="1200"/>
              </a:spcAft>
              <a:buFont typeface="Arial" panose="020B0604020202020204" pitchFamily="34" charset="0"/>
              <a:buChar char="•"/>
            </a:pPr>
            <a:r>
              <a:rPr lang="de-DE" dirty="0">
                <a:latin typeface="Arial" panose="020B0604020202020204" pitchFamily="34" charset="0"/>
                <a:cs typeface="Arial" panose="020B0604020202020204" pitchFamily="34" charset="0"/>
              </a:rPr>
              <a:t>Arbeitskleidung und moderne Lagerausstattung</a:t>
            </a:r>
          </a:p>
          <a:p>
            <a:pPr>
              <a:lnSpc>
                <a:spcPct val="114000"/>
              </a:lnSpc>
            </a:pPr>
            <a:r>
              <a:rPr lang="de-DE" b="1" dirty="0">
                <a:latin typeface="Arial" panose="020B0604020202020204" pitchFamily="34" charset="0"/>
                <a:cs typeface="Arial" panose="020B0604020202020204" pitchFamily="34" charset="0"/>
              </a:rPr>
              <a:t>Bewerbung:</a:t>
            </a:r>
          </a:p>
          <a:p>
            <a:pPr>
              <a:lnSpc>
                <a:spcPct val="114000"/>
              </a:lnSpc>
            </a:pPr>
            <a:r>
              <a:rPr lang="de-DE" dirty="0">
                <a:latin typeface="Arial" panose="020B0604020202020204" pitchFamily="34" charset="0"/>
                <a:cs typeface="Arial" panose="020B0604020202020204" pitchFamily="34" charset="0"/>
              </a:rPr>
              <a:t>Wenn Sie sich für diese Herausforderung interessieren, senden Sie uns bitte Ihre Bewerbung, bestehend aus einem Lebenslauf und einem kurzen Anschreiben.</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Lagerlogistik: Helfer (m/w/d) (3)</a:t>
            </a:r>
          </a:p>
        </p:txBody>
      </p:sp>
      <p:pic>
        <p:nvPicPr>
          <p:cNvPr id="5" name="object 5">
            <a:extLst>
              <a:ext uri="{C183D7F6-B498-43B3-948B-1728B52AA6E4}">
                <adec:decorative xmlns:adec="http://schemas.microsoft.com/office/drawing/2017/decorative" val="1"/>
              </a:ext>
            </a:extLst>
          </p:cNvPr>
          <p:cNvPicPr/>
          <p:nvPr/>
        </p:nvPicPr>
        <p:blipFill>
          <a:blip r:embed="rId2"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34</a:t>
            </a:fld>
            <a:endParaRPr sz="1000" dirty="0">
              <a:latin typeface="Arial"/>
              <a:cs typeface="Arial"/>
            </a:endParaRPr>
          </a:p>
        </p:txBody>
      </p:sp>
    </p:spTree>
    <p:extLst>
      <p:ext uri="{BB962C8B-B14F-4D97-AF65-F5344CB8AC3E}">
        <p14:creationId xmlns:p14="http://schemas.microsoft.com/office/powerpoint/2010/main" val="30385843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pic>
        <p:nvPicPr>
          <p:cNvPr id="7" name="Grafik 6">
            <a:extLst>
              <a:ext uri="{FF2B5EF4-FFF2-40B4-BE49-F238E27FC236}">
                <a16:creationId xmlns:a16="http://schemas.microsoft.com/office/drawing/2014/main" id="{D3BB38C3-4F6F-4544-BA48-693B447F6775}"/>
              </a:ext>
              <a:ext uri="{C183D7F6-B498-43B3-948B-1728B52AA6E4}">
                <adec:decorative xmlns:adec="http://schemas.microsoft.com/office/drawing/2017/decorative" val="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8542746" y="4351785"/>
            <a:ext cx="2941955" cy="2210435"/>
          </a:xfrm>
          <a:prstGeom prst="rect">
            <a:avLst/>
          </a:prstGeom>
        </p:spPr>
      </p:pic>
      <p:sp>
        <p:nvSpPr>
          <p:cNvPr id="2" name="object 2"/>
          <p:cNvSpPr txBox="1"/>
          <p:nvPr/>
        </p:nvSpPr>
        <p:spPr>
          <a:xfrm>
            <a:off x="707299" y="2524638"/>
            <a:ext cx="10777402" cy="4045275"/>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14000"/>
              </a:lnSpc>
              <a:spcAft>
                <a:spcPts val="1200"/>
              </a:spcAft>
            </a:pPr>
            <a:r>
              <a:rPr lang="de-DE" sz="1800" b="1" dirty="0">
                <a:latin typeface="Arial" panose="020B0604020202020204" pitchFamily="34" charset="0"/>
                <a:cs typeface="Arial" panose="020B0604020202020204" pitchFamily="34" charset="0"/>
              </a:rPr>
              <a:t>Stellenbeschreibung: </a:t>
            </a:r>
            <a:r>
              <a:rPr lang="de-DE" sz="1800" dirty="0">
                <a:latin typeface="Arial" panose="020B0604020202020204" pitchFamily="34" charset="0"/>
                <a:cs typeface="Arial" panose="020B0604020202020204" pitchFamily="34" charset="0"/>
              </a:rPr>
              <a:t>Als </a:t>
            </a:r>
            <a:r>
              <a:rPr lang="de-DE" sz="1800" b="1" dirty="0">
                <a:latin typeface="Arial" panose="020B0604020202020204" pitchFamily="34" charset="0"/>
                <a:cs typeface="Arial" panose="020B0604020202020204" pitchFamily="34" charset="0"/>
              </a:rPr>
              <a:t>Fachlagerist/in </a:t>
            </a:r>
            <a:r>
              <a:rPr lang="de-DE" sz="1800" dirty="0">
                <a:latin typeface="Arial" panose="020B0604020202020204" pitchFamily="34" charset="0"/>
                <a:cs typeface="Arial" panose="020B0604020202020204" pitchFamily="34" charset="0"/>
              </a:rPr>
              <a:t>übernehmen Sie verantwortungsvolle Aufgaben in der Lagerorganisation, der Warenannahme und -ausgabe sowie in der Bestandsführung. Sie arbeiten mit modernen Lagerverwaltungssystemen und tragen aktiv zur Optimierung unserer Logistikprozesse bei.</a:t>
            </a:r>
            <a:endParaRPr lang="de-DE" sz="1600" dirty="0">
              <a:latin typeface="Arial" panose="020B0604020202020204" pitchFamily="34" charset="0"/>
              <a:cs typeface="Arial" panose="020B0604020202020204" pitchFamily="34" charset="0"/>
            </a:endParaRPr>
          </a:p>
          <a:p>
            <a:pPr>
              <a:lnSpc>
                <a:spcPct val="114000"/>
              </a:lnSpc>
            </a:pPr>
            <a:r>
              <a:rPr lang="de-DE" sz="1800" b="1" dirty="0">
                <a:latin typeface="Arial" panose="020B0604020202020204" pitchFamily="34" charset="0"/>
                <a:cs typeface="Arial" panose="020B0604020202020204" pitchFamily="34" charset="0"/>
              </a:rPr>
              <a:t>Ihre Aufgaben: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Annahme, Kontrolle und sachgerechte Einlagerung von Waren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Kommissionierung und Verpackung nach Vorgabe</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Durchführung von Bestandskontrollen und Inventuren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Bedienung von Flurförderzeugen (z. B. Gabelstapler)</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Dokumentation und Buchung von Warenbewegungen am PC</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Mitwirkung bei der Optimierung von Lagerprozessen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Einhaltung von Sicherheits- und Qualitätsstandards</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Zusammenarbeit mit anderen Abteilungen und Teammitgliedern</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Lagerlogistik: Fachkraft (m/w/d) (1)</a:t>
            </a: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35</a:t>
            </a:fld>
            <a:endParaRPr sz="1000" dirty="0">
              <a:latin typeface="Arial"/>
              <a:cs typeface="Arial"/>
            </a:endParaRPr>
          </a:p>
        </p:txBody>
      </p:sp>
    </p:spTree>
    <p:extLst>
      <p:ext uri="{BB962C8B-B14F-4D97-AF65-F5344CB8AC3E}">
        <p14:creationId xmlns:p14="http://schemas.microsoft.com/office/powerpoint/2010/main" val="11674121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9884501" cy="2931187"/>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sz="1800" b="1" dirty="0">
                <a:latin typeface="Arial" panose="020B0604020202020204" pitchFamily="34" charset="0"/>
                <a:cs typeface="Arial" panose="020B0604020202020204" pitchFamily="34" charset="0"/>
              </a:rPr>
              <a:t>Ihr Profil:</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Abgeschlossene Ausbildung als Fachlagerist/in oder vergleichbare (Teil-)Qualifikation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Teamfähigkeit und Verantwortungsbewusstsein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Hohe Motivation und Leistungsbereitschaft</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Sorgfältige und genaue Arbeitsweise</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Zuverlässigkeit und selbstständiges Arbeiten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Körperliche Belastbarkeit und Belastbarkeit im Arbeitsalltag</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Sicherer Umgang mit PC-Anwendungen und Lagerverwaltungssystemen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Organisationsfähigkeit und strukturierte Arbeitsweise</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Lagerlogistik: Fachkraft (m/w/d) (2)</a:t>
            </a:r>
          </a:p>
        </p:txBody>
      </p:sp>
      <p:pic>
        <p:nvPicPr>
          <p:cNvPr id="5" name="object 5">
            <a:extLst>
              <a:ext uri="{C183D7F6-B498-43B3-948B-1728B52AA6E4}">
                <adec:decorative xmlns:adec="http://schemas.microsoft.com/office/drawing/2017/decorative" val="1"/>
              </a:ext>
            </a:extLst>
          </p:cNvPr>
          <p:cNvPicPr/>
          <p:nvPr/>
        </p:nvPicPr>
        <p:blipFill>
          <a:blip r:embed="rId2"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36</a:t>
            </a:fld>
            <a:endParaRPr sz="1000" dirty="0">
              <a:latin typeface="Arial"/>
              <a:cs typeface="Arial"/>
            </a:endParaRPr>
          </a:p>
        </p:txBody>
      </p:sp>
    </p:spTree>
    <p:extLst>
      <p:ext uri="{BB962C8B-B14F-4D97-AF65-F5344CB8AC3E}">
        <p14:creationId xmlns:p14="http://schemas.microsoft.com/office/powerpoint/2010/main" val="36110454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8303935" cy="3400867"/>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sz="1800" b="1" dirty="0">
                <a:latin typeface="Arial" panose="020B0604020202020204" pitchFamily="34" charset="0"/>
                <a:cs typeface="Arial" panose="020B0604020202020204" pitchFamily="34" charset="0"/>
              </a:rPr>
              <a:t>Wir bieten: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Eine abwechslungsreiche Tätigkeit in einem modernen Lager</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Ein kollegiales Arbeitsumfeld mit flachen Hierarchien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Individuelle Einarbeitung und Weiterbildungsmöglichkeiten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Flexible Arbeitszeiten (Vollzeit oder Teilzeit)</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Langfristige Perspektive und Entwicklungschancen</a:t>
            </a:r>
          </a:p>
          <a:p>
            <a:pPr marL="298450" indent="-285750">
              <a:lnSpc>
                <a:spcPct val="114000"/>
              </a:lnSpc>
              <a:spcAft>
                <a:spcPts val="1200"/>
              </a:spcAft>
              <a:buFont typeface="Arial" panose="020B0604020202020204" pitchFamily="34" charset="0"/>
              <a:buChar char="•"/>
            </a:pPr>
            <a:r>
              <a:rPr lang="de-DE" sz="1800" dirty="0">
                <a:latin typeface="Arial" panose="020B0604020202020204" pitchFamily="34" charset="0"/>
                <a:cs typeface="Arial" panose="020B0604020202020204" pitchFamily="34" charset="0"/>
              </a:rPr>
              <a:t>Arbeitskleidung und moderne technische Ausstattung</a:t>
            </a:r>
          </a:p>
          <a:p>
            <a:pPr>
              <a:lnSpc>
                <a:spcPct val="114000"/>
              </a:lnSpc>
            </a:pPr>
            <a:r>
              <a:rPr lang="de-DE" sz="1800" b="1" dirty="0">
                <a:latin typeface="Arial" panose="020B0604020202020204" pitchFamily="34" charset="0"/>
                <a:cs typeface="Arial" panose="020B0604020202020204" pitchFamily="34" charset="0"/>
              </a:rPr>
              <a:t>Bewerbung:</a:t>
            </a:r>
          </a:p>
          <a:p>
            <a:pPr>
              <a:lnSpc>
                <a:spcPct val="114000"/>
              </a:lnSpc>
            </a:pPr>
            <a:r>
              <a:rPr lang="de-DE" sz="1800" dirty="0">
                <a:latin typeface="Arial" panose="020B0604020202020204" pitchFamily="34" charset="0"/>
                <a:cs typeface="Arial" panose="020B0604020202020204" pitchFamily="34" charset="0"/>
              </a:rPr>
              <a:t>Wenn Sie sich für diese Herausforderung interessieren, senden Sie uns bitte Ihre Bewerbung, bestehend aus einem Lebenslauf und einem kurzen Anschreiben.</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Lagerlogistik: Fachkraft (m/w/d) (3)</a:t>
            </a:r>
          </a:p>
        </p:txBody>
      </p:sp>
      <p:pic>
        <p:nvPicPr>
          <p:cNvPr id="5" name="object 5">
            <a:extLst>
              <a:ext uri="{C183D7F6-B498-43B3-948B-1728B52AA6E4}">
                <adec:decorative xmlns:adec="http://schemas.microsoft.com/office/drawing/2017/decorative" val="1"/>
              </a:ext>
            </a:extLst>
          </p:cNvPr>
          <p:cNvPicPr/>
          <p:nvPr/>
        </p:nvPicPr>
        <p:blipFill>
          <a:blip r:embed="rId2"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37</a:t>
            </a:fld>
            <a:endParaRPr sz="1000" dirty="0">
              <a:latin typeface="Arial"/>
              <a:cs typeface="Arial"/>
            </a:endParaRPr>
          </a:p>
        </p:txBody>
      </p:sp>
    </p:spTree>
    <p:extLst>
      <p:ext uri="{BB962C8B-B14F-4D97-AF65-F5344CB8AC3E}">
        <p14:creationId xmlns:p14="http://schemas.microsoft.com/office/powerpoint/2010/main" val="17104755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344534"/>
            <a:ext cx="10646501" cy="4361066"/>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14000"/>
              </a:lnSpc>
              <a:spcAft>
                <a:spcPts val="1200"/>
              </a:spcAft>
            </a:pPr>
            <a:r>
              <a:rPr lang="de-DE" sz="1800" b="1" dirty="0">
                <a:latin typeface="Arial" panose="020B0604020202020204" pitchFamily="34" charset="0"/>
                <a:cs typeface="Arial" panose="020B0604020202020204" pitchFamily="34" charset="0"/>
              </a:rPr>
              <a:t>Stellenbeschreibung: </a:t>
            </a:r>
            <a:r>
              <a:rPr lang="de-DE" sz="1800" dirty="0">
                <a:latin typeface="Arial" panose="020B0604020202020204" pitchFamily="34" charset="0"/>
                <a:cs typeface="Arial" panose="020B0604020202020204" pitchFamily="34" charset="0"/>
              </a:rPr>
              <a:t>Zur Unterstützung unseres Serviceteams suchen wir eine zuverlässige und motivierte </a:t>
            </a:r>
            <a:r>
              <a:rPr lang="de-DE" sz="1800" b="1" dirty="0">
                <a:latin typeface="Arial" panose="020B0604020202020204" pitchFamily="34" charset="0"/>
                <a:cs typeface="Arial" panose="020B0604020202020204" pitchFamily="34" charset="0"/>
              </a:rPr>
              <a:t>Hilfskraft im Gastgewerbe (m/w/d)</a:t>
            </a:r>
            <a:r>
              <a:rPr lang="de-DE" sz="1800" dirty="0">
                <a:latin typeface="Arial" panose="020B0604020202020204" pitchFamily="34" charset="0"/>
                <a:cs typeface="Arial" panose="020B0604020202020204" pitchFamily="34" charset="0"/>
              </a:rPr>
              <a:t>. Sie übernehmen vielseitige Aufgaben im Bereich Gästebetreuung, Service und Organisation und tragen mit Ihrer freundlichen und sorgfältigen Arbeitsweise zum positiven Erlebnis unserer Gäste bei.</a:t>
            </a:r>
          </a:p>
          <a:p>
            <a:pPr>
              <a:lnSpc>
                <a:spcPct val="114000"/>
              </a:lnSpc>
            </a:pPr>
            <a:r>
              <a:rPr lang="de-DE" sz="1800" b="1" dirty="0">
                <a:latin typeface="Arial" panose="020B0604020202020204" pitchFamily="34" charset="0"/>
                <a:cs typeface="Arial" panose="020B0604020202020204" pitchFamily="34" charset="0"/>
              </a:rPr>
              <a:t>Ihre Aufgaben: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Unterstützung im Frühstücksservice und bei Veranstaltungen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Vorbereitung und Nachbereitung von Gästebereichen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Mithilfe beim Servieren von Speisen und Getränken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Reinigung und Pflege von Arbeits- und Gästebereichen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Auffüllen von Verbrauchsmaterialien und Lagerbeständen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Freundliche Kommunikation mit Gästen und Kolleginnen/Kollegen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Einhaltung von Hygiene- und Qualitätsstandards</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Unterstützung bei organisatorischen Abläufen im Tagesgeschäft</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Gastgewerbe: Helfer (m/w/d) (1)</a:t>
            </a: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38</a:t>
            </a:fld>
            <a:endParaRPr sz="1000" dirty="0">
              <a:latin typeface="Arial"/>
              <a:cs typeface="Arial"/>
            </a:endParaRPr>
          </a:p>
        </p:txBody>
      </p:sp>
    </p:spTree>
    <p:extLst>
      <p:ext uri="{BB962C8B-B14F-4D97-AF65-F5344CB8AC3E}">
        <p14:creationId xmlns:p14="http://schemas.microsoft.com/office/powerpoint/2010/main" val="16615818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8303935" cy="3243901"/>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b="1" dirty="0">
                <a:latin typeface="Arial" panose="020B0604020202020204" pitchFamily="34" charset="0"/>
                <a:cs typeface="Arial" panose="020B0604020202020204" pitchFamily="34" charset="0"/>
              </a:rPr>
              <a:t>Ihr Profil:</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Kommunikations- und Teamfähigkeit</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Gute Auffassungsgabe und schnelle Einarbeitung in neue Aufgaben</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Belastbarkeit und körperliche Einsatzbereitschaft</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Motivation und Leistungsbereitschaft</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Sorgfältige und genaue Arbeitsweise</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Zuverlässigkeit und Verantwortungsbewusstsein</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Organisationsfähigkeit und strukturierte Arbeitsweise</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Bereitschaft zur Arbeit im Schichtdienst und an Wochenenden</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Gastgewerbe: Helfer (m/w/d) (2)</a:t>
            </a: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39</a:t>
            </a:fld>
            <a:endParaRPr sz="1000" dirty="0">
              <a:latin typeface="Arial"/>
              <a:cs typeface="Arial"/>
            </a:endParaRPr>
          </a:p>
        </p:txBody>
      </p:sp>
    </p:spTree>
    <p:extLst>
      <p:ext uri="{BB962C8B-B14F-4D97-AF65-F5344CB8AC3E}">
        <p14:creationId xmlns:p14="http://schemas.microsoft.com/office/powerpoint/2010/main" val="10715608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10570301" cy="3748655"/>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b="1" dirty="0">
                <a:latin typeface="Arial" panose="020B0604020202020204" pitchFamily="34" charset="0"/>
                <a:cs typeface="Arial" panose="020B0604020202020204" pitchFamily="34" charset="0"/>
              </a:rPr>
              <a:t>Wir bieten:</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Einen sicheren Arbeitsplatz in einem wertschätzenden Umfeld</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Flexible Arbeitszeiten nach Absprache</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Gründliche Einarbeitung und kollegiale Unterstützung</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Mitarbeiterrabatte und Verpflegung während der Arbeitszeit</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Ein angenehmes Betriebsklima mit kurzen Entscheidungswegen</a:t>
            </a:r>
          </a:p>
          <a:p>
            <a:pPr marL="355600" indent="-342900">
              <a:lnSpc>
                <a:spcPct val="114000"/>
              </a:lnSpc>
              <a:spcAft>
                <a:spcPts val="1200"/>
              </a:spcAft>
              <a:buFont typeface="Arial" panose="020B0604020202020204" pitchFamily="34" charset="0"/>
              <a:buChar char="•"/>
            </a:pPr>
            <a:r>
              <a:rPr lang="de-DE" dirty="0">
                <a:latin typeface="Arial" panose="020B0604020202020204" pitchFamily="34" charset="0"/>
                <a:cs typeface="Arial" panose="020B0604020202020204" pitchFamily="34" charset="0"/>
              </a:rPr>
              <a:t>Möglichkeiten zur Weiterentwicklung im Unternehmen</a:t>
            </a:r>
          </a:p>
          <a:p>
            <a:pPr>
              <a:lnSpc>
                <a:spcPct val="114000"/>
              </a:lnSpc>
            </a:pPr>
            <a:r>
              <a:rPr lang="de-DE" b="1" dirty="0">
                <a:latin typeface="Arial" panose="020B0604020202020204" pitchFamily="34" charset="0"/>
                <a:cs typeface="Arial" panose="020B0604020202020204" pitchFamily="34" charset="0"/>
              </a:rPr>
              <a:t>Bewerbung:</a:t>
            </a:r>
          </a:p>
          <a:p>
            <a:pPr>
              <a:lnSpc>
                <a:spcPct val="114000"/>
              </a:lnSpc>
            </a:pPr>
            <a:r>
              <a:rPr lang="de-DE" dirty="0">
                <a:latin typeface="Arial" panose="020B0604020202020204" pitchFamily="34" charset="0"/>
                <a:cs typeface="Arial" panose="020B0604020202020204" pitchFamily="34" charset="0"/>
              </a:rPr>
              <a:t>Wenn Sie sich für diese Herausforderung interessieren, senden Sie uns bitte Ihre Bewerbung, bestehend aus einem Lebenslauf und einem kurzen Anschreiben.</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Gastgewerbe: Helfer (m/w/d) (3)</a:t>
            </a: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40</a:t>
            </a:fld>
            <a:endParaRPr sz="1000" dirty="0">
              <a:latin typeface="Arial"/>
              <a:cs typeface="Arial"/>
            </a:endParaRPr>
          </a:p>
        </p:txBody>
      </p:sp>
    </p:spTree>
    <p:extLst>
      <p:ext uri="{BB962C8B-B14F-4D97-AF65-F5344CB8AC3E}">
        <p14:creationId xmlns:p14="http://schemas.microsoft.com/office/powerpoint/2010/main" val="10088057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10798901" cy="4032451"/>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14000"/>
              </a:lnSpc>
              <a:spcAft>
                <a:spcPts val="1200"/>
              </a:spcAft>
            </a:pPr>
            <a:r>
              <a:rPr lang="de-DE" sz="1800" b="1" dirty="0">
                <a:latin typeface="Arial" panose="020B0604020202020204" pitchFamily="34" charset="0"/>
                <a:cs typeface="Arial" panose="020B0604020202020204" pitchFamily="34" charset="0"/>
              </a:rPr>
              <a:t>Stellenbeschreibung: </a:t>
            </a:r>
            <a:r>
              <a:rPr lang="de-DE" sz="1800" dirty="0">
                <a:latin typeface="Arial" panose="020B0604020202020204" pitchFamily="34" charset="0"/>
                <a:cs typeface="Arial" panose="020B0604020202020204" pitchFamily="34" charset="0"/>
              </a:rPr>
              <a:t>Zur Verstärkung unseres Teams suchen wir eine engagierte </a:t>
            </a:r>
            <a:r>
              <a:rPr lang="de-DE" sz="1800" b="1" dirty="0">
                <a:latin typeface="Arial" panose="020B0604020202020204" pitchFamily="34" charset="0"/>
                <a:cs typeface="Arial" panose="020B0604020202020204" pitchFamily="34" charset="0"/>
              </a:rPr>
              <a:t>Fachkraft im Gastgewerbe (m/w/d)</a:t>
            </a:r>
            <a:r>
              <a:rPr lang="de-DE" sz="1800" dirty="0">
                <a:latin typeface="Arial" panose="020B0604020202020204" pitchFamily="34" charset="0"/>
                <a:cs typeface="Arial" panose="020B0604020202020204" pitchFamily="34" charset="0"/>
              </a:rPr>
              <a:t>. Sie übernehmen vielseitige Aufgaben im Bereich Gästebetreuung, Service und Organisation und tragen mit Ihrer professionellen und kundenorientierten Arbeitsweise maßgeblich zum positiven Erlebnis unserer Gäste bei.</a:t>
            </a:r>
            <a:endParaRPr lang="de-DE" sz="1600" dirty="0">
              <a:latin typeface="Arial" panose="020B0604020202020204" pitchFamily="34" charset="0"/>
              <a:cs typeface="Arial" panose="020B0604020202020204" pitchFamily="34" charset="0"/>
            </a:endParaRPr>
          </a:p>
          <a:p>
            <a:pPr>
              <a:lnSpc>
                <a:spcPct val="114000"/>
              </a:lnSpc>
            </a:pPr>
            <a:r>
              <a:rPr lang="de-DE" sz="1800" b="1" dirty="0">
                <a:latin typeface="Arial" panose="020B0604020202020204" pitchFamily="34" charset="0"/>
                <a:cs typeface="Arial" panose="020B0604020202020204" pitchFamily="34" charset="0"/>
              </a:rPr>
              <a:t>Ihre Aufgaben: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Empfang und Betreuung von Gästen im Restaurant- und Hotelbereich</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Servieren von Speisen und Getränken sowie Beratung bei der Auswahl</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Vorbereitung und Nachbereitung von Veranstaltungen und Gästebereichen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Sicherstellung von Ordnung, Sauberkeit und Einhaltung von Hygienestandards</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Unterstützung bei der Organisation von Abläufen im Tagesgeschäft</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Zusammenarbeit mit Kolleginnen und Kollegen aus verschiedenen Bereichen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Eigenständige Durchführung von Aufgaben nach Einarbeitung</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Gastgewerbe: Fachkraft (m/w/d) (1)</a:t>
            </a: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41</a:t>
            </a:fld>
            <a:endParaRPr sz="1000" dirty="0">
              <a:latin typeface="Arial"/>
              <a:cs typeface="Arial"/>
            </a:endParaRPr>
          </a:p>
        </p:txBody>
      </p:sp>
    </p:spTree>
    <p:extLst>
      <p:ext uri="{BB962C8B-B14F-4D97-AF65-F5344CB8AC3E}">
        <p14:creationId xmlns:p14="http://schemas.microsoft.com/office/powerpoint/2010/main" val="24525029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10265500" cy="3259803"/>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sz="1800" b="1" dirty="0">
                <a:latin typeface="Arial" panose="020B0604020202020204" pitchFamily="34" charset="0"/>
                <a:cs typeface="Arial" panose="020B0604020202020204" pitchFamily="34" charset="0"/>
              </a:rPr>
              <a:t>Ihr Profil:</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Abgeschlossene Ausbildung im Gastgewerbe oder vergleichbare Berufserfahrung</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Ausgeprägte Kommunikations- und Teamfähigkeit</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Gute Auffassungsgabe und schnelle Einarbeitung in neue Aufgaben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Belastbarkeit und körperliche Einsatzbereitschaft</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Motivation, Leistungsbereitschaft und Eigeninitiative</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Sorgfältige und genaue Arbeitsweise</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Organisationsgeschick und Zuverlässigkeit</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Kundenorientiertes Denken und freundliches Auftreten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Bereitschaft zur Arbeit im Schichtdienst und an Wochenenden</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Gastgewerbe: Fachkraft (m/w/d) (2)</a:t>
            </a: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42</a:t>
            </a:fld>
            <a:endParaRPr sz="1000" dirty="0">
              <a:latin typeface="Arial"/>
              <a:cs typeface="Arial"/>
            </a:endParaRPr>
          </a:p>
        </p:txBody>
      </p:sp>
    </p:spTree>
    <p:extLst>
      <p:ext uri="{BB962C8B-B14F-4D97-AF65-F5344CB8AC3E}">
        <p14:creationId xmlns:p14="http://schemas.microsoft.com/office/powerpoint/2010/main" val="22260836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10646501" cy="3400867"/>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sz="1800" b="1" dirty="0">
                <a:latin typeface="Arial" panose="020B0604020202020204" pitchFamily="34" charset="0"/>
                <a:cs typeface="Arial" panose="020B0604020202020204" pitchFamily="34" charset="0"/>
              </a:rPr>
              <a:t>Wir bieten: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Einen sicheren Arbeitsplatz in einem wertschätzenden Umfeld</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Flexible Arbeitszeiten nach Absprache</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Gründliche Einarbeitung und individuelle Weiterbildungsmöglichkeiten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Mitarbeiterrabatte und Verpflegung während der Arbeitszeit</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Ein angenehmes Betriebsklima mit kurzen Entscheidungswegen</a:t>
            </a:r>
          </a:p>
          <a:p>
            <a:pPr marL="298450" indent="-285750">
              <a:lnSpc>
                <a:spcPct val="114000"/>
              </a:lnSpc>
              <a:spcAft>
                <a:spcPts val="1200"/>
              </a:spcAft>
              <a:buFont typeface="Arial" panose="020B0604020202020204" pitchFamily="34" charset="0"/>
              <a:buChar char="•"/>
            </a:pPr>
            <a:r>
              <a:rPr lang="de-DE" sz="1800" dirty="0">
                <a:latin typeface="Arial" panose="020B0604020202020204" pitchFamily="34" charset="0"/>
                <a:cs typeface="Arial" panose="020B0604020202020204" pitchFamily="34" charset="0"/>
              </a:rPr>
              <a:t>Entwicklungsmöglichkeiten innerhalb des Unternehmens</a:t>
            </a:r>
          </a:p>
          <a:p>
            <a:pPr>
              <a:lnSpc>
                <a:spcPct val="114000"/>
              </a:lnSpc>
            </a:pPr>
            <a:r>
              <a:rPr lang="de-DE" sz="1800" b="1" dirty="0">
                <a:latin typeface="Arial" panose="020B0604020202020204" pitchFamily="34" charset="0"/>
                <a:cs typeface="Arial" panose="020B0604020202020204" pitchFamily="34" charset="0"/>
              </a:rPr>
              <a:t>Bewerbung:</a:t>
            </a:r>
          </a:p>
          <a:p>
            <a:pPr>
              <a:lnSpc>
                <a:spcPct val="114000"/>
              </a:lnSpc>
            </a:pPr>
            <a:r>
              <a:rPr lang="de-DE" sz="1800" dirty="0">
                <a:latin typeface="Arial" panose="020B0604020202020204" pitchFamily="34" charset="0"/>
                <a:cs typeface="Arial" panose="020B0604020202020204" pitchFamily="34" charset="0"/>
              </a:rPr>
              <a:t>Wenn Sie sich für diese Herausforderung interessieren, senden Sie uns bitte Ihre Bewerbung, bestehend aus einem Lebenslauf und einem kurzen Anschreiben.</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Gastgewerbe: Fachkraft (m/w/d) (3)</a:t>
            </a: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43</a:t>
            </a:fld>
            <a:endParaRPr sz="1000" dirty="0">
              <a:latin typeface="Arial"/>
              <a:cs typeface="Arial"/>
            </a:endParaRPr>
          </a:p>
        </p:txBody>
      </p:sp>
    </p:spTree>
    <p:extLst>
      <p:ext uri="{BB962C8B-B14F-4D97-AF65-F5344CB8AC3E}">
        <p14:creationId xmlns:p14="http://schemas.microsoft.com/office/powerpoint/2010/main" val="17150588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Produktion: Helfer (m/w/d) (1)</a:t>
            </a:r>
          </a:p>
        </p:txBody>
      </p:sp>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44</a:t>
            </a:fld>
            <a:endParaRPr sz="1000" dirty="0">
              <a:latin typeface="Arial"/>
              <a:cs typeface="Arial"/>
            </a:endParaRPr>
          </a:p>
        </p:txBody>
      </p:sp>
      <p:pic>
        <p:nvPicPr>
          <p:cNvPr id="7" name="Picture 2">
            <a:extLst>
              <a:ext uri="{FF2B5EF4-FFF2-40B4-BE49-F238E27FC236}">
                <a16:creationId xmlns:a16="http://schemas.microsoft.com/office/drawing/2014/main" id="{F6CFC3D5-C9FB-4FC7-A823-B95A3B1C7FED}"/>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44000" y="4646391"/>
            <a:ext cx="2790716" cy="1993368"/>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
          <p:cNvSpPr txBox="1"/>
          <p:nvPr/>
        </p:nvSpPr>
        <p:spPr>
          <a:xfrm>
            <a:off x="707299" y="2524638"/>
            <a:ext cx="10265500" cy="4045275"/>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sz="1800" b="1" dirty="0">
                <a:latin typeface="Arial" panose="020B0604020202020204" pitchFamily="34" charset="0"/>
                <a:cs typeface="Arial" panose="020B0604020202020204" pitchFamily="34" charset="0"/>
              </a:rPr>
              <a:t>Stellenbeschreibung: </a:t>
            </a:r>
          </a:p>
          <a:p>
            <a:pPr>
              <a:lnSpc>
                <a:spcPct val="114000"/>
              </a:lnSpc>
              <a:spcAft>
                <a:spcPts val="1200"/>
              </a:spcAft>
            </a:pPr>
            <a:r>
              <a:rPr lang="de-DE" sz="1800" dirty="0">
                <a:latin typeface="Arial" panose="020B0604020202020204" pitchFamily="34" charset="0"/>
                <a:cs typeface="Arial" panose="020B0604020202020204" pitchFamily="34" charset="0"/>
              </a:rPr>
              <a:t>Zur Verstärkung unseres Produktionsteams suchen wir ab sofort eine/n motivierte/n Produktionshelfer/in. Sie unterstützen bei der Herstellung und Bearbeitung unserer Produkte und tragen durch Ihre sorgfältige Arbeitsweise zur hohen Qualität unserer Erzeugnisse bei.</a:t>
            </a:r>
          </a:p>
          <a:p>
            <a:pPr>
              <a:lnSpc>
                <a:spcPct val="114000"/>
              </a:lnSpc>
            </a:pPr>
            <a:r>
              <a:rPr lang="de-DE" sz="1800" b="1" dirty="0">
                <a:latin typeface="Arial" panose="020B0604020202020204" pitchFamily="34" charset="0"/>
                <a:cs typeface="Arial" panose="020B0604020202020204" pitchFamily="34" charset="0"/>
              </a:rPr>
              <a:t>Ihre Aufgaben: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Unterstützung bei der Bedienung und Überwachung von Produktionsmaschinen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Durchführung einfacher Montagetätigkeiten und Sichtkontrollen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Verpackung und Vorbereitung der Produkte für den Versand</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Einhaltung von Sicherheits- und Qualitätsstandards</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Dokumentation von Arbeitsschritten und Ergebnissen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Mitwirkung bei der Optimierung von Arbeitsabläufen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Selbstständige Durchführung von Routineaufgaben nach Einarbeitung</a:t>
            </a:r>
          </a:p>
        </p:txBody>
      </p:sp>
    </p:spTree>
    <p:extLst>
      <p:ext uri="{BB962C8B-B14F-4D97-AF65-F5344CB8AC3E}">
        <p14:creationId xmlns:p14="http://schemas.microsoft.com/office/powerpoint/2010/main" val="365602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8303935" cy="3607591"/>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b="1" dirty="0">
                <a:latin typeface="Arial" panose="020B0604020202020204" pitchFamily="34" charset="0"/>
                <a:cs typeface="Arial" panose="020B0604020202020204" pitchFamily="34" charset="0"/>
              </a:rPr>
              <a:t>Ihr Profil:</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Technisches Verständnis und handwerkliches Geschick</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Gutes räumliches Vorstellungsvermögen</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Hohe Motivation und Leistungsbereitschaft</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Bereitschaft zur Einarbeitung und Weiterentwicklung</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Entscheidungsfähigkeit im Rahmen der Aufgaben</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Teamfähigkeit und Kommunikationsstärke</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Belastbarkeit und Zuverlässigkeit, auch bei hohem Arbeitsaufkommen</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Sorgfältige und genaue Arbeitsweise</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Fähigkeit zum selbstständigen Arbeiten</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Produktion: Helfer (m/w/d) (2)</a:t>
            </a: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45</a:t>
            </a:fld>
            <a:endParaRPr sz="1000" dirty="0">
              <a:latin typeface="Arial"/>
              <a:cs typeface="Arial"/>
            </a:endParaRPr>
          </a:p>
        </p:txBody>
      </p:sp>
    </p:spTree>
    <p:extLst>
      <p:ext uri="{BB962C8B-B14F-4D97-AF65-F5344CB8AC3E}">
        <p14:creationId xmlns:p14="http://schemas.microsoft.com/office/powerpoint/2010/main" val="26648632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10646501" cy="3748655"/>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b="1" dirty="0">
                <a:latin typeface="Arial" panose="020B0604020202020204" pitchFamily="34" charset="0"/>
                <a:cs typeface="Arial" panose="020B0604020202020204" pitchFamily="34" charset="0"/>
              </a:rPr>
              <a:t>Wir bieten:</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Eine strukturierte Einarbeitung und kollegiale Unterstützung</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Ein sicherer Arbeitsplatz in einem wachstumsorientierten Unternehmen</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Flexible Arbeitszeitmodelle (Vollzeit / Teilzeit)</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Weiterbildungsmöglichkeiten und Entwicklungsperspektiven</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Arbeitskleidung und moderne Arbeitsmittel</a:t>
            </a:r>
          </a:p>
          <a:p>
            <a:pPr marL="355600" indent="-342900">
              <a:lnSpc>
                <a:spcPct val="114000"/>
              </a:lnSpc>
              <a:spcAft>
                <a:spcPts val="1200"/>
              </a:spcAft>
              <a:buFont typeface="Arial" panose="020B0604020202020204" pitchFamily="34" charset="0"/>
              <a:buChar char="•"/>
            </a:pPr>
            <a:r>
              <a:rPr lang="de-DE" dirty="0">
                <a:latin typeface="Arial" panose="020B0604020202020204" pitchFamily="34" charset="0"/>
                <a:cs typeface="Arial" panose="020B0604020202020204" pitchFamily="34" charset="0"/>
              </a:rPr>
              <a:t>Betriebliches Gesundheitsmanagement und Mitarbeitervorteile</a:t>
            </a:r>
          </a:p>
          <a:p>
            <a:pPr>
              <a:lnSpc>
                <a:spcPct val="114000"/>
              </a:lnSpc>
            </a:pPr>
            <a:r>
              <a:rPr lang="de-DE" b="1" dirty="0">
                <a:latin typeface="Arial" panose="020B0604020202020204" pitchFamily="34" charset="0"/>
                <a:cs typeface="Arial" panose="020B0604020202020204" pitchFamily="34" charset="0"/>
              </a:rPr>
              <a:t>Bewerbung:</a:t>
            </a:r>
          </a:p>
          <a:p>
            <a:pPr>
              <a:lnSpc>
                <a:spcPct val="114000"/>
              </a:lnSpc>
            </a:pPr>
            <a:r>
              <a:rPr lang="de-DE" dirty="0">
                <a:latin typeface="Arial" panose="020B0604020202020204" pitchFamily="34" charset="0"/>
                <a:cs typeface="Arial" panose="020B0604020202020204" pitchFamily="34" charset="0"/>
              </a:rPr>
              <a:t>Wenn Sie sich für diese Herausforderung interessieren, senden Sie uns bitte Ihre Bewerbung, bestehend aus einem Lebenslauf und einem kurzen Anschreiben.</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Produktion: Helfer (m/w/d) (3)</a:t>
            </a: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46</a:t>
            </a:fld>
            <a:endParaRPr sz="1000" dirty="0">
              <a:latin typeface="Arial"/>
              <a:cs typeface="Arial"/>
            </a:endParaRPr>
          </a:p>
        </p:txBody>
      </p:sp>
    </p:spTree>
    <p:extLst>
      <p:ext uri="{BB962C8B-B14F-4D97-AF65-F5344CB8AC3E}">
        <p14:creationId xmlns:p14="http://schemas.microsoft.com/office/powerpoint/2010/main" val="13882360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pic>
        <p:nvPicPr>
          <p:cNvPr id="8" name="Picture 2">
            <a:extLst>
              <a:ext uri="{FF2B5EF4-FFF2-40B4-BE49-F238E27FC236}">
                <a16:creationId xmlns:a16="http://schemas.microsoft.com/office/drawing/2014/main" id="{56EAC679-644F-41BF-8A8E-42869CB19ED2}"/>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48800" y="4893966"/>
            <a:ext cx="2562116" cy="1830082"/>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
          <p:cNvSpPr txBox="1"/>
          <p:nvPr/>
        </p:nvSpPr>
        <p:spPr>
          <a:xfrm>
            <a:off x="707299" y="2524638"/>
            <a:ext cx="10798901" cy="4045275"/>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sz="1800" b="1" dirty="0">
                <a:latin typeface="Arial" panose="020B0604020202020204" pitchFamily="34" charset="0"/>
                <a:cs typeface="Arial" panose="020B0604020202020204" pitchFamily="34" charset="0"/>
              </a:rPr>
              <a:t>Stellenbeschreibung: </a:t>
            </a:r>
          </a:p>
          <a:p>
            <a:pPr>
              <a:lnSpc>
                <a:spcPct val="114000"/>
              </a:lnSpc>
              <a:spcAft>
                <a:spcPts val="1200"/>
              </a:spcAft>
            </a:pPr>
            <a:r>
              <a:rPr lang="de-DE" sz="1800" dirty="0">
                <a:latin typeface="Arial" panose="020B0604020202020204" pitchFamily="34" charset="0"/>
                <a:cs typeface="Arial" panose="020B0604020202020204" pitchFamily="34" charset="0"/>
              </a:rPr>
              <a:t>Zur Verstärkung unseres Produktionsteams suchen wir eine qualifizierte </a:t>
            </a:r>
            <a:r>
              <a:rPr lang="de-DE" sz="1800" b="1" dirty="0">
                <a:latin typeface="Arial" panose="020B0604020202020204" pitchFamily="34" charset="0"/>
                <a:cs typeface="Arial" panose="020B0604020202020204" pitchFamily="34" charset="0"/>
              </a:rPr>
              <a:t>Fachkraft in der Produktion (m/w/d)</a:t>
            </a:r>
            <a:r>
              <a:rPr lang="de-DE" sz="1800" dirty="0">
                <a:latin typeface="Arial" panose="020B0604020202020204" pitchFamily="34" charset="0"/>
                <a:cs typeface="Arial" panose="020B0604020202020204" pitchFamily="34" charset="0"/>
              </a:rPr>
              <a:t>. Sie übernehmen verantwortungsvolle Aufgaben in der Bedienung, Überwachung und Wartung unserer Produktionsanlagen und tragen maßgeblich zur Sicherstellung unserer Qualitätsstandards bei.</a:t>
            </a:r>
          </a:p>
          <a:p>
            <a:pPr>
              <a:lnSpc>
                <a:spcPct val="114000"/>
              </a:lnSpc>
            </a:pPr>
            <a:r>
              <a:rPr lang="de-DE" sz="1800" b="1" dirty="0">
                <a:latin typeface="Arial" panose="020B0604020202020204" pitchFamily="34" charset="0"/>
                <a:cs typeface="Arial" panose="020B0604020202020204" pitchFamily="34" charset="0"/>
              </a:rPr>
              <a:t>Ihre Aufgaben: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Selbstständiges Einrichten, Bedienen und Überwachen von Maschinen und Anlagen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Durchführung von Wartungs- und Instandhaltungsarbeiten im Rahmen der Qualifikation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Überwachung und Optimierung von Produktionsprozessen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Qualitätskontrolle und Dokumentation der Produktionsergebnisse</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Mitarbeit bei der kontinuierlichen Verbesserung von Arbeitsabläufen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Einhaltung von Sicherheits-, Umwelt- und Qualitätsvorgaben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Zusammenarbeit im Team und Unterstützung angrenzender Bereiche</a:t>
            </a:r>
            <a:endParaRPr lang="de-DE" dirty="0">
              <a:latin typeface="Arial" panose="020B0604020202020204" pitchFamily="34" charset="0"/>
              <a:cs typeface="Arial" panose="020B0604020202020204" pitchFamily="34" charset="0"/>
            </a:endParaRP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Produktion: Fachkraft (m/w/d) (1)</a:t>
            </a:r>
          </a:p>
        </p:txBody>
      </p:sp>
      <p:pic>
        <p:nvPicPr>
          <p:cNvPr id="5" name="object 5">
            <a:extLst>
              <a:ext uri="{C183D7F6-B498-43B3-948B-1728B52AA6E4}">
                <adec:decorative xmlns:adec="http://schemas.microsoft.com/office/drawing/2017/decorative" val="1"/>
              </a:ext>
            </a:extLst>
          </p:cNvPr>
          <p:cNvPicPr/>
          <p:nvPr/>
        </p:nvPicPr>
        <p:blipFill>
          <a:blip r:embed="rId4"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47</a:t>
            </a:fld>
            <a:endParaRPr sz="1000" dirty="0">
              <a:latin typeface="Arial"/>
              <a:cs typeface="Arial"/>
            </a:endParaRPr>
          </a:p>
        </p:txBody>
      </p:sp>
    </p:spTree>
    <p:extLst>
      <p:ext uri="{BB962C8B-B14F-4D97-AF65-F5344CB8AC3E}">
        <p14:creationId xmlns:p14="http://schemas.microsoft.com/office/powerpoint/2010/main" val="9511211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8303935" cy="3575594"/>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sz="1800" b="1" dirty="0">
                <a:latin typeface="Arial" panose="020B0604020202020204" pitchFamily="34" charset="0"/>
                <a:cs typeface="Arial" panose="020B0604020202020204" pitchFamily="34" charset="0"/>
              </a:rPr>
              <a:t>Ihr Profil:</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Abgeschlossene Ausbildung als Maschinen- und Anlagenführer/in oder vergleichbare (Teil-)Qualifikation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Technisches Verständnis und handwerkliches Geschick</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Hohes Maß an Sorgfalt, Genauigkeit und Verantwortungsbewusstsein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Ausgeprägtes räumliches Vorstellungsvermögen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Teamfähigkeit und Kommunikationsstärke</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Belastbarkeit und Flexibilität im Schichtbetrieb</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Eigenständige und strukturierte Arbeitsweise</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Entscheidungsfreude und Bereitschaft zur kontinuierlichen Weiterentwicklung</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Zuverlässigkeit und hohe Leistungsbereitschaft</a:t>
            </a:r>
            <a:endParaRPr lang="de-DE" dirty="0">
              <a:latin typeface="Arial" panose="020B0604020202020204" pitchFamily="34" charset="0"/>
              <a:cs typeface="Arial" panose="020B0604020202020204" pitchFamily="34" charset="0"/>
            </a:endParaRP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Produktion: Fachkraft (m/w/d) (2)</a:t>
            </a: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48</a:t>
            </a:fld>
            <a:endParaRPr sz="1000" dirty="0">
              <a:latin typeface="Arial"/>
              <a:cs typeface="Arial"/>
            </a:endParaRPr>
          </a:p>
        </p:txBody>
      </p:sp>
    </p:spTree>
    <p:extLst>
      <p:ext uri="{BB962C8B-B14F-4D97-AF65-F5344CB8AC3E}">
        <p14:creationId xmlns:p14="http://schemas.microsoft.com/office/powerpoint/2010/main" val="27409056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10798901" cy="3400867"/>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sz="1800" b="1" dirty="0">
                <a:latin typeface="Arial" panose="020B0604020202020204" pitchFamily="34" charset="0"/>
                <a:cs typeface="Arial" panose="020B0604020202020204" pitchFamily="34" charset="0"/>
              </a:rPr>
              <a:t>Wir bieten: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Einen sicheren Arbeitsplatz in einem zukunftsorientierten Unternehmen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Gründliche Einarbeitung und individuelle Weiterbildungsmöglichkeiten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Leistungsgerechte Vergütung und attraktive Sozialleistungen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Moderne Arbeitsplätze und hochwertige Arbeitskleidung</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Kollegiales Betriebsklima und flache Hierarchien</a:t>
            </a:r>
          </a:p>
          <a:p>
            <a:pPr marL="298450" indent="-285750">
              <a:lnSpc>
                <a:spcPct val="114000"/>
              </a:lnSpc>
              <a:spcAft>
                <a:spcPts val="1200"/>
              </a:spcAft>
              <a:buFont typeface="Arial" panose="020B0604020202020204" pitchFamily="34" charset="0"/>
              <a:buChar char="•"/>
            </a:pPr>
            <a:r>
              <a:rPr lang="de-DE" sz="1800" dirty="0">
                <a:latin typeface="Arial" panose="020B0604020202020204" pitchFamily="34" charset="0"/>
                <a:cs typeface="Arial" panose="020B0604020202020204" pitchFamily="34" charset="0"/>
              </a:rPr>
              <a:t>Angebote zur Gesundheitsförderung und Mitarbeiterevents</a:t>
            </a:r>
          </a:p>
          <a:p>
            <a:pPr>
              <a:lnSpc>
                <a:spcPct val="114000"/>
              </a:lnSpc>
            </a:pPr>
            <a:r>
              <a:rPr lang="de-DE" sz="1800" b="1" dirty="0">
                <a:latin typeface="Arial" panose="020B0604020202020204" pitchFamily="34" charset="0"/>
                <a:cs typeface="Arial" panose="020B0604020202020204" pitchFamily="34" charset="0"/>
              </a:rPr>
              <a:t>Bewerbung:</a:t>
            </a:r>
          </a:p>
          <a:p>
            <a:pPr>
              <a:lnSpc>
                <a:spcPct val="114000"/>
              </a:lnSpc>
            </a:pPr>
            <a:r>
              <a:rPr lang="de-DE" sz="1800" dirty="0">
                <a:latin typeface="Arial" panose="020B0604020202020204" pitchFamily="34" charset="0"/>
                <a:cs typeface="Arial" panose="020B0604020202020204" pitchFamily="34" charset="0"/>
              </a:rPr>
              <a:t>Wenn Sie sich für diese Herausforderung interessieren, senden Sie uns bitte Ihre Bewerbung, bestehend aus einem Lebenslauf und einem kurzen Anschreiben.</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Produktion: Fachkraft (m/w/d) (3)</a:t>
            </a: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49</a:t>
            </a:fld>
            <a:endParaRPr sz="1000" dirty="0">
              <a:latin typeface="Arial"/>
              <a:cs typeface="Arial"/>
            </a:endParaRPr>
          </a:p>
        </p:txBody>
      </p:sp>
    </p:spTree>
    <p:extLst>
      <p:ext uri="{BB962C8B-B14F-4D97-AF65-F5344CB8AC3E}">
        <p14:creationId xmlns:p14="http://schemas.microsoft.com/office/powerpoint/2010/main" val="7468553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10722701" cy="4045275"/>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sz="1800" b="1" dirty="0">
                <a:latin typeface="Arial" panose="020B0604020202020204" pitchFamily="34" charset="0"/>
                <a:cs typeface="Arial" panose="020B0604020202020204" pitchFamily="34" charset="0"/>
              </a:rPr>
              <a:t>Stellenbeschreibung: </a:t>
            </a:r>
          </a:p>
          <a:p>
            <a:pPr>
              <a:lnSpc>
                <a:spcPct val="114000"/>
              </a:lnSpc>
              <a:spcAft>
                <a:spcPts val="1200"/>
              </a:spcAft>
            </a:pPr>
            <a:r>
              <a:rPr lang="de-DE" sz="1800" dirty="0">
                <a:latin typeface="Arial" panose="020B0604020202020204" pitchFamily="34" charset="0"/>
                <a:cs typeface="Arial" panose="020B0604020202020204" pitchFamily="34" charset="0"/>
              </a:rPr>
              <a:t>Zur Unterstützung unseres Verkaufsteams suchen wir eine zuverlässige und motivierte </a:t>
            </a:r>
            <a:r>
              <a:rPr lang="de-DE" sz="1800" b="1" dirty="0">
                <a:latin typeface="Arial" panose="020B0604020202020204" pitchFamily="34" charset="0"/>
                <a:cs typeface="Arial" panose="020B0604020202020204" pitchFamily="34" charset="0"/>
              </a:rPr>
              <a:t>Hilfskraft im Handel (m/w/d)</a:t>
            </a:r>
            <a:r>
              <a:rPr lang="de-DE" sz="1800" dirty="0">
                <a:latin typeface="Arial" panose="020B0604020202020204" pitchFamily="34" charset="0"/>
                <a:cs typeface="Arial" panose="020B0604020202020204" pitchFamily="34" charset="0"/>
              </a:rPr>
              <a:t>. Sie übernehmen vielfältige Aufgaben im Verkaufsbereich und tragen durch Ihre kundenorientierte und sorgfältige Arbeitsweise zum Erfolg unseres Marktes bei.</a:t>
            </a:r>
          </a:p>
          <a:p>
            <a:pPr>
              <a:lnSpc>
                <a:spcPct val="114000"/>
              </a:lnSpc>
            </a:pPr>
            <a:r>
              <a:rPr lang="de-DE" sz="1800" b="1" dirty="0">
                <a:latin typeface="Arial" panose="020B0604020202020204" pitchFamily="34" charset="0"/>
                <a:cs typeface="Arial" panose="020B0604020202020204" pitchFamily="34" charset="0"/>
              </a:rPr>
              <a:t>Ihre Aufgaben: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Unterstützung bei der Warenpräsentation und Regalpflege</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Auffüllen von Verkaufsflächen und Kontrolle der Bestände</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Beratung und Betreuung von Kundinnen und Kunden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Kassiertätigkeiten nach Einarbeitung</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Mitwirkung bei Inventuren und Sonderaktionen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Ordnung und Sauberkeit im Verkaufsbereich sicherstellen</a:t>
            </a:r>
          </a:p>
          <a:p>
            <a:pPr marL="355600" indent="-34290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Zusammenarbeit im Team und eigenständige Aufgabenübernahme</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Handel: Helfer (m/w/d) (1)</a:t>
            </a: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50</a:t>
            </a:fld>
            <a:endParaRPr sz="1000" dirty="0">
              <a:latin typeface="Arial"/>
              <a:cs typeface="Arial"/>
            </a:endParaRPr>
          </a:p>
        </p:txBody>
      </p:sp>
    </p:spTree>
    <p:extLst>
      <p:ext uri="{BB962C8B-B14F-4D97-AF65-F5344CB8AC3E}">
        <p14:creationId xmlns:p14="http://schemas.microsoft.com/office/powerpoint/2010/main" val="14277174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8303935" cy="3243901"/>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b="1" dirty="0">
                <a:latin typeface="Arial" panose="020B0604020202020204" pitchFamily="34" charset="0"/>
                <a:cs typeface="Arial" panose="020B0604020202020204" pitchFamily="34" charset="0"/>
              </a:rPr>
              <a:t>Ihr Profil:</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Freundliches und kommunikatives Auftreten</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Ausgeprägte Kundenorientierung und Servicebereitschaft</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Teamfähigkeit und Flexibilität im Arbeitsalltag</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Belastbarkeit, auch bei hohem Kundenaufkommen</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Sorgfältige und genaue Arbeitsweise</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Organisationsfähigkeit und Zuverlässigkeit</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Motivation und Bereitschaft zur Mitarbeit</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Selbstständiges Arbeiten nach Einarbeitung</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Handel: Helfer (m/w/d) (2)</a:t>
            </a: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51</a:t>
            </a:fld>
            <a:endParaRPr sz="1000" dirty="0">
              <a:latin typeface="Arial"/>
              <a:cs typeface="Arial"/>
            </a:endParaRPr>
          </a:p>
        </p:txBody>
      </p:sp>
    </p:spTree>
    <p:extLst>
      <p:ext uri="{BB962C8B-B14F-4D97-AF65-F5344CB8AC3E}">
        <p14:creationId xmlns:p14="http://schemas.microsoft.com/office/powerpoint/2010/main" val="3466643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10722701" cy="3748655"/>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b="1" dirty="0">
                <a:latin typeface="Arial" panose="020B0604020202020204" pitchFamily="34" charset="0"/>
                <a:cs typeface="Arial" panose="020B0604020202020204" pitchFamily="34" charset="0"/>
              </a:rPr>
              <a:t>Wir bieten:</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Einen sicheren Arbeitsplatz in einem freundlichen Team</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Flexible Arbeitszeiten nach Absprache</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Gründliche Einarbeitung durch erfahrene Kolleginnen und Kollegen</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Mitarbeiterrabatte und weitere Vorteile</a:t>
            </a:r>
          </a:p>
          <a:p>
            <a:pPr marL="355600" indent="-342900">
              <a:lnSpc>
                <a:spcPct val="114000"/>
              </a:lnSpc>
              <a:buFont typeface="Arial" panose="020B0604020202020204" pitchFamily="34" charset="0"/>
              <a:buChar char="•"/>
            </a:pPr>
            <a:r>
              <a:rPr lang="de-DE" dirty="0">
                <a:latin typeface="Arial" panose="020B0604020202020204" pitchFamily="34" charset="0"/>
                <a:cs typeface="Arial" panose="020B0604020202020204" pitchFamily="34" charset="0"/>
              </a:rPr>
              <a:t>Ein angenehmes Arbeitsumfeld mit kurzen Entscheidungswegen</a:t>
            </a:r>
          </a:p>
          <a:p>
            <a:pPr marL="355600" indent="-342900">
              <a:lnSpc>
                <a:spcPct val="114000"/>
              </a:lnSpc>
              <a:spcAft>
                <a:spcPts val="1200"/>
              </a:spcAft>
              <a:buFont typeface="Arial" panose="020B0604020202020204" pitchFamily="34" charset="0"/>
              <a:buChar char="•"/>
            </a:pPr>
            <a:r>
              <a:rPr lang="de-DE" dirty="0">
                <a:latin typeface="Arial" panose="020B0604020202020204" pitchFamily="34" charset="0"/>
                <a:cs typeface="Arial" panose="020B0604020202020204" pitchFamily="34" charset="0"/>
              </a:rPr>
              <a:t>Möglichkeiten zur Weiterentwicklung im Unternehmen</a:t>
            </a:r>
          </a:p>
          <a:p>
            <a:pPr>
              <a:lnSpc>
                <a:spcPct val="114000"/>
              </a:lnSpc>
            </a:pPr>
            <a:r>
              <a:rPr lang="de-DE" b="1" dirty="0">
                <a:latin typeface="Arial" panose="020B0604020202020204" pitchFamily="34" charset="0"/>
                <a:cs typeface="Arial" panose="020B0604020202020204" pitchFamily="34" charset="0"/>
              </a:rPr>
              <a:t>Bewerbung:</a:t>
            </a:r>
          </a:p>
          <a:p>
            <a:pPr>
              <a:lnSpc>
                <a:spcPct val="114000"/>
              </a:lnSpc>
            </a:pPr>
            <a:r>
              <a:rPr lang="de-DE" dirty="0">
                <a:latin typeface="Arial" panose="020B0604020202020204" pitchFamily="34" charset="0"/>
                <a:cs typeface="Arial" panose="020B0604020202020204" pitchFamily="34" charset="0"/>
              </a:rPr>
              <a:t>Wenn Sie sich für diese Herausforderung interessieren, senden Sie uns bitte Ihre Bewerbung, bestehend aus einem Lebenslauf und einem kurzen Anschreiben.</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Handel: Helfer (m/w/d) (3)</a:t>
            </a: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52</a:t>
            </a:fld>
            <a:endParaRPr sz="1000" dirty="0">
              <a:latin typeface="Arial"/>
              <a:cs typeface="Arial"/>
            </a:endParaRPr>
          </a:p>
        </p:txBody>
      </p:sp>
    </p:spTree>
    <p:extLst>
      <p:ext uri="{BB962C8B-B14F-4D97-AF65-F5344CB8AC3E}">
        <p14:creationId xmlns:p14="http://schemas.microsoft.com/office/powerpoint/2010/main" val="40271469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10798901" cy="3895938"/>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r>
              <a:rPr lang="de-DE" sz="1800" b="1" dirty="0">
                <a:latin typeface="Arial" panose="020B0604020202020204" pitchFamily="34" charset="0"/>
                <a:cs typeface="Arial" panose="020B0604020202020204" pitchFamily="34" charset="0"/>
              </a:rPr>
              <a:t>Stellenbeschreibung: </a:t>
            </a:r>
          </a:p>
          <a:p>
            <a:pPr>
              <a:spcAft>
                <a:spcPts val="1200"/>
              </a:spcAft>
            </a:pPr>
            <a:r>
              <a:rPr lang="de-DE" sz="1800" dirty="0">
                <a:latin typeface="Arial" panose="020B0604020202020204" pitchFamily="34" charset="0"/>
                <a:cs typeface="Arial" panose="020B0604020202020204" pitchFamily="34" charset="0"/>
              </a:rPr>
              <a:t>Zur Verstärkung unseres Teams suchen wir eine engagierte </a:t>
            </a:r>
            <a:r>
              <a:rPr lang="de-DE" sz="1800" b="1" dirty="0">
                <a:latin typeface="Arial" panose="020B0604020202020204" pitchFamily="34" charset="0"/>
                <a:cs typeface="Arial" panose="020B0604020202020204" pitchFamily="34" charset="0"/>
              </a:rPr>
              <a:t>Fachkraft im Handel (m/w/d)</a:t>
            </a:r>
            <a:r>
              <a:rPr lang="de-DE" sz="1800" dirty="0">
                <a:latin typeface="Arial" panose="020B0604020202020204" pitchFamily="34" charset="0"/>
                <a:cs typeface="Arial" panose="020B0604020202020204" pitchFamily="34" charset="0"/>
              </a:rPr>
              <a:t>. Sie übernehmen verantwortungsvolle Aufgaben im Verkaufsbereich und tragen mit Ihrer freundlichen Art und Ihrer strukturierten Arbeitsweise zur Zufriedenheit unserer Kundschaft bei.</a:t>
            </a:r>
          </a:p>
          <a:p>
            <a:r>
              <a:rPr lang="de-DE" sz="1800" b="1" dirty="0">
                <a:latin typeface="Arial" panose="020B0604020202020204" pitchFamily="34" charset="0"/>
                <a:cs typeface="Arial" panose="020B0604020202020204" pitchFamily="34" charset="0"/>
              </a:rPr>
              <a:t>Ihre Aufgaben:</a:t>
            </a:r>
          </a:p>
          <a:p>
            <a:pPr marL="355600" indent="-342900">
              <a:buFont typeface="Arial" panose="020B0604020202020204" pitchFamily="34" charset="0"/>
              <a:buChar char="•"/>
            </a:pPr>
            <a:r>
              <a:rPr lang="de-DE" sz="1800" dirty="0">
                <a:latin typeface="Arial" panose="020B0604020202020204" pitchFamily="34" charset="0"/>
                <a:cs typeface="Arial" panose="020B0604020202020204" pitchFamily="34" charset="0"/>
              </a:rPr>
              <a:t>Fachkundige Beratung und Betreuung unserer Kundinnen und Kunden</a:t>
            </a:r>
          </a:p>
          <a:p>
            <a:pPr marL="355600" indent="-342900">
              <a:buFont typeface="Arial" panose="020B0604020202020204" pitchFamily="34" charset="0"/>
              <a:buChar char="•"/>
            </a:pPr>
            <a:r>
              <a:rPr lang="de-DE" sz="1800" dirty="0">
                <a:latin typeface="Arial" panose="020B0604020202020204" pitchFamily="34" charset="0"/>
                <a:cs typeface="Arial" panose="020B0604020202020204" pitchFamily="34" charset="0"/>
              </a:rPr>
              <a:t>Sicherstellung einer ansprechenden Warenpräsentation</a:t>
            </a:r>
          </a:p>
          <a:p>
            <a:pPr marL="355600" indent="-342900">
              <a:buFont typeface="Arial" panose="020B0604020202020204" pitchFamily="34" charset="0"/>
              <a:buChar char="•"/>
            </a:pPr>
            <a:r>
              <a:rPr lang="de-DE" sz="1800" dirty="0">
                <a:latin typeface="Arial" panose="020B0604020202020204" pitchFamily="34" charset="0"/>
                <a:cs typeface="Arial" panose="020B0604020202020204" pitchFamily="34" charset="0"/>
              </a:rPr>
              <a:t>Auffüllen und Auszeichnen von Waren</a:t>
            </a:r>
          </a:p>
          <a:p>
            <a:pPr marL="355600" indent="-342900">
              <a:buFont typeface="Arial" panose="020B0604020202020204" pitchFamily="34" charset="0"/>
              <a:buChar char="•"/>
            </a:pPr>
            <a:r>
              <a:rPr lang="de-DE" sz="1800" dirty="0">
                <a:latin typeface="Arial" panose="020B0604020202020204" pitchFamily="34" charset="0"/>
                <a:cs typeface="Arial" panose="020B0604020202020204" pitchFamily="34" charset="0"/>
              </a:rPr>
              <a:t>Kassieren und Abrechnen der Kasse</a:t>
            </a:r>
          </a:p>
          <a:p>
            <a:pPr marL="355600" indent="-342900">
              <a:buFont typeface="Arial" panose="020B0604020202020204" pitchFamily="34" charset="0"/>
              <a:buChar char="•"/>
            </a:pPr>
            <a:r>
              <a:rPr lang="de-DE" sz="1800" dirty="0">
                <a:latin typeface="Arial" panose="020B0604020202020204" pitchFamily="34" charset="0"/>
                <a:cs typeface="Arial" panose="020B0604020202020204" pitchFamily="34" charset="0"/>
              </a:rPr>
              <a:t>Mitwirkung bei Inventuren und Sonderaktionen</a:t>
            </a:r>
          </a:p>
          <a:p>
            <a:pPr marL="355600" indent="-342900">
              <a:buFont typeface="Arial" panose="020B0604020202020204" pitchFamily="34" charset="0"/>
              <a:buChar char="•"/>
            </a:pPr>
            <a:r>
              <a:rPr lang="de-DE" sz="1800" dirty="0">
                <a:latin typeface="Arial" panose="020B0604020202020204" pitchFamily="34" charset="0"/>
                <a:cs typeface="Arial" panose="020B0604020202020204" pitchFamily="34" charset="0"/>
              </a:rPr>
              <a:t>Organisation und Pflege des Verkaufsbereichs</a:t>
            </a:r>
          </a:p>
          <a:p>
            <a:pPr marL="355600" indent="-342900">
              <a:buFont typeface="Arial" panose="020B0604020202020204" pitchFamily="34" charset="0"/>
              <a:buChar char="•"/>
            </a:pPr>
            <a:r>
              <a:rPr lang="de-DE" sz="1800" dirty="0">
                <a:latin typeface="Arial" panose="020B0604020202020204" pitchFamily="34" charset="0"/>
                <a:cs typeface="Arial" panose="020B0604020202020204" pitchFamily="34" charset="0"/>
              </a:rPr>
              <a:t>Eigenständige Durchführung von Aufgaben im Tagesgeschäft</a:t>
            </a:r>
          </a:p>
          <a:p>
            <a:pPr marL="355600" indent="-342900">
              <a:buFont typeface="Arial" panose="020B0604020202020204" pitchFamily="34" charset="0"/>
              <a:buChar char="•"/>
            </a:pPr>
            <a:r>
              <a:rPr lang="de-DE" sz="1800" dirty="0">
                <a:latin typeface="Arial" panose="020B0604020202020204" pitchFamily="34" charset="0"/>
                <a:cs typeface="Arial" panose="020B0604020202020204" pitchFamily="34" charset="0"/>
              </a:rPr>
              <a:t>Zusammenarbeit im Team und Unterstützung angrenzender Bereiche</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Handel: Fachkraft (m/w/d) (1)</a:t>
            </a: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53</a:t>
            </a:fld>
            <a:endParaRPr sz="1000" dirty="0">
              <a:latin typeface="Arial"/>
              <a:cs typeface="Arial"/>
            </a:endParaRPr>
          </a:p>
        </p:txBody>
      </p:sp>
    </p:spTree>
    <p:extLst>
      <p:ext uri="{BB962C8B-B14F-4D97-AF65-F5344CB8AC3E}">
        <p14:creationId xmlns:p14="http://schemas.microsoft.com/office/powerpoint/2010/main" val="7973617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8303935" cy="3208186"/>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r>
              <a:rPr lang="de-DE" sz="1800" b="1" dirty="0">
                <a:latin typeface="Arial" panose="020B0604020202020204" pitchFamily="34" charset="0"/>
                <a:cs typeface="Arial" panose="020B0604020202020204" pitchFamily="34" charset="0"/>
              </a:rPr>
              <a:t>Ihr Profil:</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Abgeschlossene Ausbildung im Einzelhandel oder vergleichbare Berufserfahrung</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Ausgeprägte Kommunikations- und Teamfähigkeit</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Kundenorientiertes Denken und Handeln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Hohe Belastbarkeit und Flexibilität im Arbeitsalltag</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Motivation, Leistungsbereitschaft und Eigeninitiative</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Sorgfältige und genaue Arbeitsweise</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Organisationsgeschick und Zuverlässigkeit</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Selbstständiges Arbeiten nach Einarbeitung</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Handel: Fachkraft (m/w/d) (2)</a:t>
            </a: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54</a:t>
            </a:fld>
            <a:endParaRPr sz="1000" dirty="0">
              <a:latin typeface="Arial"/>
              <a:cs typeface="Arial"/>
            </a:endParaRPr>
          </a:p>
        </p:txBody>
      </p:sp>
    </p:spTree>
    <p:extLst>
      <p:ext uri="{BB962C8B-B14F-4D97-AF65-F5344CB8AC3E}">
        <p14:creationId xmlns:p14="http://schemas.microsoft.com/office/powerpoint/2010/main" val="9685484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10722701" cy="3400867"/>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a:lnSpc>
                <a:spcPct val="114000"/>
              </a:lnSpc>
            </a:pPr>
            <a:r>
              <a:rPr lang="de-DE" sz="1800" b="1" dirty="0">
                <a:latin typeface="Arial" panose="020B0604020202020204" pitchFamily="34" charset="0"/>
                <a:cs typeface="Arial" panose="020B0604020202020204" pitchFamily="34" charset="0"/>
              </a:rPr>
              <a:t>Wir bieten: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Einen sicheren Arbeitsplatz in einem zukunftsorientierten Unternehmen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Kollegiales Arbeitsumfeld mit flachen Hierarchien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Flexible Arbeitszeitmodelle (Vollzeit / Teilzeit)</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Gründliche Einarbeitung und Weiterbildungsmöglichkeiten</a:t>
            </a:r>
          </a:p>
          <a:p>
            <a:pPr marL="298450" indent="-285750">
              <a:lnSpc>
                <a:spcPct val="114000"/>
              </a:lnSpc>
              <a:buFont typeface="Arial" panose="020B0604020202020204" pitchFamily="34" charset="0"/>
              <a:buChar char="•"/>
            </a:pPr>
            <a:r>
              <a:rPr lang="de-DE" sz="1800" dirty="0">
                <a:latin typeface="Arial" panose="020B0604020202020204" pitchFamily="34" charset="0"/>
                <a:cs typeface="Arial" panose="020B0604020202020204" pitchFamily="34" charset="0"/>
              </a:rPr>
              <a:t>Mitarbeiterrabatte und weitere Benefits</a:t>
            </a:r>
          </a:p>
          <a:p>
            <a:pPr marL="298450" indent="-285750">
              <a:lnSpc>
                <a:spcPct val="114000"/>
              </a:lnSpc>
              <a:spcAft>
                <a:spcPts val="1200"/>
              </a:spcAft>
              <a:buFont typeface="Arial" panose="020B0604020202020204" pitchFamily="34" charset="0"/>
              <a:buChar char="•"/>
            </a:pPr>
            <a:r>
              <a:rPr lang="de-DE" sz="1800" dirty="0">
                <a:latin typeface="Arial" panose="020B0604020202020204" pitchFamily="34" charset="0"/>
                <a:cs typeface="Arial" panose="020B0604020202020204" pitchFamily="34" charset="0"/>
              </a:rPr>
              <a:t>Raum für Eigenverantwortung und Mitgestaltung</a:t>
            </a:r>
          </a:p>
          <a:p>
            <a:pPr>
              <a:lnSpc>
                <a:spcPct val="114000"/>
              </a:lnSpc>
            </a:pPr>
            <a:r>
              <a:rPr lang="de-DE" sz="1800" b="1" dirty="0">
                <a:latin typeface="Arial" panose="020B0604020202020204" pitchFamily="34" charset="0"/>
                <a:cs typeface="Arial" panose="020B0604020202020204" pitchFamily="34" charset="0"/>
              </a:rPr>
              <a:t>Bewerbung:</a:t>
            </a:r>
          </a:p>
          <a:p>
            <a:pPr>
              <a:lnSpc>
                <a:spcPct val="114000"/>
              </a:lnSpc>
            </a:pPr>
            <a:r>
              <a:rPr lang="de-DE" sz="1800" dirty="0">
                <a:latin typeface="Arial" panose="020B0604020202020204" pitchFamily="34" charset="0"/>
                <a:cs typeface="Arial" panose="020B0604020202020204" pitchFamily="34" charset="0"/>
              </a:rPr>
              <a:t>Wenn Sie sich für diese Herausforderung interessieren, senden Sie uns bitte Ihre Bewerbung, bestehend aus einem Lebenslauf und einem kurzen Anschreiben.</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Fiktive Stellenanzeige Handel: Fachkraft (m/w/d) (3)</a:t>
            </a: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55</a:t>
            </a:fld>
            <a:endParaRPr sz="1000" dirty="0">
              <a:latin typeface="Arial"/>
              <a:cs typeface="Arial"/>
            </a:endParaRPr>
          </a:p>
        </p:txBody>
      </p:sp>
    </p:spTree>
    <p:extLst>
      <p:ext uri="{BB962C8B-B14F-4D97-AF65-F5344CB8AC3E}">
        <p14:creationId xmlns:p14="http://schemas.microsoft.com/office/powerpoint/2010/main" val="27636345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prechblase: oval 10">
            <a:extLst>
              <a:ext uri="{FF2B5EF4-FFF2-40B4-BE49-F238E27FC236}">
                <a16:creationId xmlns:a16="http://schemas.microsoft.com/office/drawing/2014/main" id="{E285F211-581B-4E25-9E90-B9C8373D3E90}"/>
              </a:ext>
              <a:ext uri="{C183D7F6-B498-43B3-948B-1728B52AA6E4}">
                <adec:decorative xmlns:adec="http://schemas.microsoft.com/office/drawing/2017/decorative" val="1"/>
              </a:ext>
            </a:extLst>
          </p:cNvPr>
          <p:cNvSpPr/>
          <p:nvPr/>
        </p:nvSpPr>
        <p:spPr>
          <a:xfrm>
            <a:off x="9677400" y="3343545"/>
            <a:ext cx="2209800" cy="1321622"/>
          </a:xfrm>
          <a:prstGeom prst="wedgeEllipseCallout">
            <a:avLst>
              <a:gd name="adj1" fmla="val -86560"/>
              <a:gd name="adj2" fmla="val -900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800" b="1" dirty="0">
              <a:solidFill>
                <a:schemeClr val="tx1"/>
              </a:solidFill>
              <a:latin typeface="Aptos"/>
            </a:endParaRPr>
          </a:p>
        </p:txBody>
      </p:sp>
      <p:sp>
        <p:nvSpPr>
          <p:cNvPr id="9" name="Sprechblase: oval 8">
            <a:extLst>
              <a:ext uri="{FF2B5EF4-FFF2-40B4-BE49-F238E27FC236}">
                <a16:creationId xmlns:a16="http://schemas.microsoft.com/office/drawing/2014/main" id="{E7573AAA-B4ED-4092-9504-7BEEA33314CC}"/>
              </a:ext>
              <a:ext uri="{C183D7F6-B498-43B3-948B-1728B52AA6E4}">
                <adec:decorative xmlns:adec="http://schemas.microsoft.com/office/drawing/2017/decorative" val="1"/>
              </a:ext>
            </a:extLst>
          </p:cNvPr>
          <p:cNvSpPr/>
          <p:nvPr/>
        </p:nvSpPr>
        <p:spPr>
          <a:xfrm>
            <a:off x="9010649" y="5181600"/>
            <a:ext cx="2057401" cy="1462420"/>
          </a:xfrm>
          <a:prstGeom prst="wedgeEllipseCallout">
            <a:avLst>
              <a:gd name="adj1" fmla="val -67214"/>
              <a:gd name="adj2" fmla="val -6898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800" b="1" dirty="0">
              <a:solidFill>
                <a:schemeClr val="tx1"/>
              </a:solidFill>
              <a:latin typeface="Aptos"/>
            </a:endParaRPr>
          </a:p>
        </p:txBody>
      </p:sp>
      <p:sp>
        <p:nvSpPr>
          <p:cNvPr id="8" name="Sprechblase: oval 7">
            <a:extLst>
              <a:ext uri="{FF2B5EF4-FFF2-40B4-BE49-F238E27FC236}">
                <a16:creationId xmlns:a16="http://schemas.microsoft.com/office/drawing/2014/main" id="{981DF619-C403-4651-B98D-78DA88677A43}"/>
              </a:ext>
              <a:ext uri="{C183D7F6-B498-43B3-948B-1728B52AA6E4}">
                <adec:decorative xmlns:adec="http://schemas.microsoft.com/office/drawing/2017/decorative" val="1"/>
              </a:ext>
            </a:extLst>
          </p:cNvPr>
          <p:cNvSpPr/>
          <p:nvPr/>
        </p:nvSpPr>
        <p:spPr>
          <a:xfrm>
            <a:off x="762000" y="5424820"/>
            <a:ext cx="2438400" cy="1219200"/>
          </a:xfrm>
          <a:prstGeom prst="wedgeEllipseCallout">
            <a:avLst>
              <a:gd name="adj1" fmla="val 104793"/>
              <a:gd name="adj2" fmla="val -3264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800" b="1" dirty="0">
              <a:solidFill>
                <a:schemeClr val="tx1"/>
              </a:solidFill>
              <a:latin typeface="Aptos"/>
            </a:endParaRPr>
          </a:p>
        </p:txBody>
      </p:sp>
      <p:sp>
        <p:nvSpPr>
          <p:cNvPr id="12" name="Sprechblase: oval 11">
            <a:extLst>
              <a:ext uri="{FF2B5EF4-FFF2-40B4-BE49-F238E27FC236}">
                <a16:creationId xmlns:a16="http://schemas.microsoft.com/office/drawing/2014/main" id="{EADE35A2-9073-4E6F-ACB6-3CCE9DAB5F09}"/>
              </a:ext>
              <a:ext uri="{C183D7F6-B498-43B3-948B-1728B52AA6E4}">
                <adec:decorative xmlns:adec="http://schemas.microsoft.com/office/drawing/2017/decorative" val="1"/>
              </a:ext>
            </a:extLst>
          </p:cNvPr>
          <p:cNvSpPr/>
          <p:nvPr/>
        </p:nvSpPr>
        <p:spPr>
          <a:xfrm>
            <a:off x="1628775" y="2313429"/>
            <a:ext cx="2057401" cy="1462420"/>
          </a:xfrm>
          <a:prstGeom prst="wedgeEllipseCallout">
            <a:avLst>
              <a:gd name="adj1" fmla="val 90262"/>
              <a:gd name="adj2" fmla="val -105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800" b="1" dirty="0">
              <a:solidFill>
                <a:schemeClr val="tx1"/>
              </a:solidFill>
              <a:latin typeface="Aptos"/>
            </a:endParaRPr>
          </a:p>
        </p:txBody>
      </p:sp>
      <p:sp>
        <p:nvSpPr>
          <p:cNvPr id="2" name="Textplatzhalter 1">
            <a:extLst>
              <a:ext uri="{FF2B5EF4-FFF2-40B4-BE49-F238E27FC236}">
                <a16:creationId xmlns:a16="http://schemas.microsoft.com/office/drawing/2014/main" id="{D4CDA802-EA72-48DD-96F2-0BADB873037C}"/>
              </a:ext>
            </a:extLst>
          </p:cNvPr>
          <p:cNvSpPr>
            <a:spLocks noGrp="1"/>
          </p:cNvSpPr>
          <p:nvPr>
            <p:ph type="body" idx="1"/>
          </p:nvPr>
        </p:nvSpPr>
        <p:spPr>
          <a:xfrm>
            <a:off x="4724400" y="2590800"/>
            <a:ext cx="4476750" cy="3809504"/>
          </a:xfrm>
        </p:spPr>
        <p:txBody>
          <a:bodyPr/>
          <a:lstStyle/>
          <a:p>
            <a:pPr algn="l">
              <a:lnSpc>
                <a:spcPct val="150000"/>
              </a:lnSpc>
            </a:pPr>
            <a:r>
              <a:rPr lang="de-DE" sz="2400" dirty="0">
                <a:solidFill>
                  <a:schemeClr val="tx1"/>
                </a:solidFill>
                <a:latin typeface="Arial" panose="020B0604020202020204" pitchFamily="34" charset="0"/>
                <a:cs typeface="Arial" panose="020B0604020202020204" pitchFamily="34" charset="0"/>
              </a:rPr>
              <a:t>Ich kann gut mit Menschen umgehen!</a:t>
            </a:r>
          </a:p>
          <a:p>
            <a:pPr algn="l">
              <a:lnSpc>
                <a:spcPct val="150000"/>
              </a:lnSpc>
            </a:pPr>
            <a:r>
              <a:rPr lang="de-DE" sz="2400" dirty="0">
                <a:solidFill>
                  <a:schemeClr val="tx1"/>
                </a:solidFill>
                <a:latin typeface="Arial" panose="020B0604020202020204" pitchFamily="34" charset="0"/>
                <a:cs typeface="Arial" panose="020B0604020202020204" pitchFamily="34" charset="0"/>
              </a:rPr>
              <a:t>Ich habe mich selbst im Griff!</a:t>
            </a:r>
          </a:p>
          <a:p>
            <a:pPr algn="l">
              <a:lnSpc>
                <a:spcPct val="150000"/>
              </a:lnSpc>
            </a:pPr>
            <a:r>
              <a:rPr lang="de-DE" sz="2400" dirty="0">
                <a:solidFill>
                  <a:schemeClr val="tx1"/>
                </a:solidFill>
                <a:latin typeface="Arial" panose="020B0604020202020204" pitchFamily="34" charset="0"/>
                <a:cs typeface="Arial" panose="020B0604020202020204" pitchFamily="34" charset="0"/>
              </a:rPr>
              <a:t>Ich kenne mich aus und weiß, was zu tun ist!</a:t>
            </a:r>
          </a:p>
          <a:p>
            <a:pPr algn="l">
              <a:lnSpc>
                <a:spcPct val="150000"/>
              </a:lnSpc>
            </a:pPr>
            <a:r>
              <a:rPr lang="de-DE" sz="2400" dirty="0">
                <a:solidFill>
                  <a:schemeClr val="tx1"/>
                </a:solidFill>
                <a:latin typeface="Arial" panose="020B0604020202020204" pitchFamily="34" charset="0"/>
                <a:cs typeface="Arial" panose="020B0604020202020204" pitchFamily="34" charset="0"/>
              </a:rPr>
              <a:t>Ich komme im Arbeitsalltag zurecht!</a:t>
            </a:r>
          </a:p>
        </p:txBody>
      </p:sp>
      <p:sp>
        <p:nvSpPr>
          <p:cNvPr id="7" name="Titel 6"/>
          <p:cNvSpPr>
            <a:spLocks noGrp="1"/>
          </p:cNvSpPr>
          <p:nvPr>
            <p:ph type="title"/>
          </p:nvPr>
        </p:nvSpPr>
        <p:spPr>
          <a:xfrm>
            <a:off x="952500" y="505179"/>
            <a:ext cx="10287000" cy="1462420"/>
          </a:xfrm>
        </p:spPr>
        <p:txBody>
          <a:bodyPr>
            <a:noAutofit/>
          </a:bodyPr>
          <a:lstStyle/>
          <a:p>
            <a:pPr algn="l"/>
            <a:r>
              <a:rPr lang="de-DE" sz="6000" b="1" dirty="0">
                <a:latin typeface="Arial" panose="020B0604020202020204" pitchFamily="34" charset="0"/>
                <a:cs typeface="Arial" panose="020B0604020202020204" pitchFamily="34" charset="0"/>
              </a:rPr>
              <a:t>Kompetenzen für den Beruf</a:t>
            </a:r>
          </a:p>
        </p:txBody>
      </p:sp>
    </p:spTree>
    <p:extLst>
      <p:ext uri="{BB962C8B-B14F-4D97-AF65-F5344CB8AC3E}">
        <p14:creationId xmlns:p14="http://schemas.microsoft.com/office/powerpoint/2010/main" val="11665163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8303935" cy="2773003"/>
          </a:xfrm>
          <a:prstGeom prst="rect">
            <a:avLst/>
          </a:prstGeom>
        </p:spPr>
        <p:txBody>
          <a:bodyPr vert="horz" wrap="square" lIns="0" tIns="12700" rIns="0" bIns="0" rtlCol="0">
            <a:spAutoFit/>
          </a:bodyPr>
          <a:lstStyle/>
          <a:p>
            <a:pPr marL="12700">
              <a:lnSpc>
                <a:spcPct val="114000"/>
              </a:lnSpc>
              <a:spcBef>
                <a:spcPts val="100"/>
              </a:spcBef>
              <a:spcAft>
                <a:spcPts val="1200"/>
              </a:spcAft>
            </a:pPr>
            <a:r>
              <a:rPr lang="de-DE" sz="2000" kern="100" dirty="0">
                <a:latin typeface="Arial" panose="020B0604020202020204" pitchFamily="34" charset="0"/>
                <a:ea typeface="PMingLiU" panose="02020500000000000000" pitchFamily="18" charset="-120"/>
                <a:cs typeface="Arial" panose="020B0604020202020204" pitchFamily="34" charset="0"/>
              </a:rPr>
              <a:t>Die Kursteilnehmenden lernen Kompetenzanforderungen für mögliche Zielberufe verschiedener Branchen kennen. </a:t>
            </a:r>
          </a:p>
          <a:p>
            <a:pPr marL="12700">
              <a:lnSpc>
                <a:spcPct val="114000"/>
              </a:lnSpc>
              <a:spcBef>
                <a:spcPts val="100"/>
              </a:spcBef>
              <a:spcAft>
                <a:spcPts val="1200"/>
              </a:spcAft>
            </a:pPr>
            <a:r>
              <a:rPr lang="de-DE" sz="2000" kern="100" dirty="0">
                <a:latin typeface="Arial" panose="020B0604020202020204" pitchFamily="34" charset="0"/>
                <a:ea typeface="PMingLiU" panose="02020500000000000000" pitchFamily="18" charset="-120"/>
                <a:cs typeface="Arial" panose="020B0604020202020204" pitchFamily="34" charset="0"/>
              </a:rPr>
              <a:t>Mithilfe der Kompetenzkarten erarbeiten sie sich für die ausgewählten Berufe notwendige soziale, personale sowie Fach- und Methodenkompetenzen.</a:t>
            </a:r>
          </a:p>
          <a:p>
            <a:pPr marL="12700">
              <a:lnSpc>
                <a:spcPct val="114000"/>
              </a:lnSpc>
              <a:spcBef>
                <a:spcPts val="100"/>
              </a:spcBef>
            </a:pPr>
            <a:r>
              <a:rPr lang="de-DE" sz="2000" kern="100" dirty="0">
                <a:latin typeface="Arial" panose="020B0604020202020204" pitchFamily="34" charset="0"/>
                <a:ea typeface="PMingLiU" panose="02020500000000000000" pitchFamily="18" charset="-120"/>
                <a:cs typeface="Arial" panose="020B0604020202020204" pitchFamily="34" charset="0"/>
              </a:rPr>
              <a:t>Die Lernbegleitung sollte die berufsspezifischen Kompetenzen möglichst mit praktischen Beispielen aus dem Betriebsalltag bebildern.</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dirty="0"/>
              <a:t>3. Schritt: notwendige Kompetenzen kennenlernen? </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57</a:t>
            </a:fld>
            <a:endParaRPr sz="1000" dirty="0">
              <a:latin typeface="Arial"/>
              <a:cs typeface="Arial"/>
            </a:endParaRPr>
          </a:p>
        </p:txBody>
      </p:sp>
    </p:spTree>
    <p:extLst>
      <p:ext uri="{BB962C8B-B14F-4D97-AF65-F5344CB8AC3E}">
        <p14:creationId xmlns:p14="http://schemas.microsoft.com/office/powerpoint/2010/main" val="16480381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12" name="Textplatzhalter 11">
            <a:extLst>
              <a:ext uri="{FF2B5EF4-FFF2-40B4-BE49-F238E27FC236}">
                <a16:creationId xmlns:a16="http://schemas.microsoft.com/office/drawing/2014/main" id="{FE012302-59D3-4B71-9563-A388E980AB37}"/>
              </a:ext>
            </a:extLst>
          </p:cNvPr>
          <p:cNvSpPr>
            <a:spLocks noGrp="1"/>
          </p:cNvSpPr>
          <p:nvPr>
            <p:ph type="body" idx="1"/>
          </p:nvPr>
        </p:nvSpPr>
        <p:spPr>
          <a:xfrm>
            <a:off x="4554656" y="4524142"/>
            <a:ext cx="4970344" cy="1593513"/>
          </a:xfrm>
        </p:spPr>
        <p:txBody>
          <a:bodyPr/>
          <a:lstStyle/>
          <a:p>
            <a:pPr algn="l">
              <a:lnSpc>
                <a:spcPct val="150000"/>
              </a:lnSpc>
            </a:pPr>
            <a:r>
              <a:rPr lang="de-DE" sz="2400" dirty="0">
                <a:latin typeface="Arial" panose="020B0604020202020204" pitchFamily="34" charset="0"/>
                <a:cs typeface="Arial" panose="020B0604020202020204" pitchFamily="34" charset="0"/>
              </a:rPr>
              <a:t>Arbeit am PC</a:t>
            </a:r>
          </a:p>
          <a:p>
            <a:pPr algn="l">
              <a:lnSpc>
                <a:spcPct val="150000"/>
              </a:lnSpc>
            </a:pPr>
            <a:r>
              <a:rPr lang="de-DE" sz="2400" dirty="0">
                <a:latin typeface="Arial" panose="020B0604020202020204" pitchFamily="34" charset="0"/>
                <a:cs typeface="Arial" panose="020B0604020202020204" pitchFamily="34" charset="0"/>
              </a:rPr>
              <a:t>Mathematik- und Rechenfähigkeit</a:t>
            </a:r>
          </a:p>
          <a:p>
            <a:pPr algn="l">
              <a:lnSpc>
                <a:spcPct val="150000"/>
              </a:lnSpc>
            </a:pPr>
            <a:r>
              <a:rPr lang="de-DE" sz="2400" dirty="0">
                <a:latin typeface="Arial" panose="020B0604020202020204" pitchFamily="34" charset="0"/>
                <a:cs typeface="Arial" panose="020B0604020202020204" pitchFamily="34" charset="0"/>
              </a:rPr>
              <a:t>Schreibkompetenz</a:t>
            </a:r>
          </a:p>
        </p:txBody>
      </p:sp>
      <p:pic>
        <p:nvPicPr>
          <p:cNvPr id="9" name="Grafik 8">
            <a:extLst>
              <a:ext uri="{FF2B5EF4-FFF2-40B4-BE49-F238E27FC236}">
                <a16:creationId xmlns:a16="http://schemas.microsoft.com/office/drawing/2014/main" id="{1B6A96DA-82CF-4A6C-95E6-8CB22E9D6601}"/>
              </a:ext>
              <a:ext uri="{C183D7F6-B498-43B3-948B-1728B52AA6E4}">
                <adec:decorative xmlns:adec="http://schemas.microsoft.com/office/drawing/2017/decorative" val="1"/>
              </a:ext>
            </a:extLst>
          </p:cNvPr>
          <p:cNvPicPr>
            <a:picLocks noChangeAspect="1"/>
          </p:cNvPicPr>
          <p:nvPr/>
        </p:nvPicPr>
        <p:blipFill rotWithShape="1">
          <a:blip r:embed="rId2"/>
          <a:srcRect l="51152" t="24059" r="4007" b="57816"/>
          <a:stretch/>
        </p:blipFill>
        <p:spPr>
          <a:xfrm rot="10800000">
            <a:off x="9174472" y="2438400"/>
            <a:ext cx="2665141" cy="1535454"/>
          </a:xfrm>
          <a:prstGeom prst="rect">
            <a:avLst/>
          </a:prstGeom>
        </p:spPr>
      </p:pic>
      <p:sp>
        <p:nvSpPr>
          <p:cNvPr id="19" name="Rechteck 18">
            <a:extLst>
              <a:ext uri="{FF2B5EF4-FFF2-40B4-BE49-F238E27FC236}">
                <a16:creationId xmlns:a16="http://schemas.microsoft.com/office/drawing/2014/main" id="{89A386F8-A750-4537-868B-CB53B2EFB891}"/>
              </a:ext>
            </a:extLst>
          </p:cNvPr>
          <p:cNvSpPr/>
          <p:nvPr/>
        </p:nvSpPr>
        <p:spPr>
          <a:xfrm>
            <a:off x="9183967" y="3695925"/>
            <a:ext cx="1440000"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rgbClr val="000000"/>
                </a:solidFill>
                <a:latin typeface="Aptos"/>
              </a:rPr>
              <a:t>Handel</a:t>
            </a:r>
          </a:p>
        </p:txBody>
      </p:sp>
      <p:pic>
        <p:nvPicPr>
          <p:cNvPr id="10" name="Grafik 9">
            <a:extLst>
              <a:ext uri="{FF2B5EF4-FFF2-40B4-BE49-F238E27FC236}">
                <a16:creationId xmlns:a16="http://schemas.microsoft.com/office/drawing/2014/main" id="{DAC61F6A-A44C-4E73-93C7-2EB6BD5FBA45}"/>
              </a:ext>
              <a:ext uri="{C183D7F6-B498-43B3-948B-1728B52AA6E4}">
                <adec:decorative xmlns:adec="http://schemas.microsoft.com/office/drawing/2017/decorative" val="1"/>
              </a:ext>
            </a:extLst>
          </p:cNvPr>
          <p:cNvPicPr>
            <a:picLocks noChangeAspect="1"/>
          </p:cNvPicPr>
          <p:nvPr/>
        </p:nvPicPr>
        <p:blipFill rotWithShape="1">
          <a:blip r:embed="rId3"/>
          <a:srcRect l="49655" t="7410" r="2625" b="74925"/>
          <a:stretch/>
        </p:blipFill>
        <p:spPr>
          <a:xfrm rot="10800000">
            <a:off x="6202714" y="2478918"/>
            <a:ext cx="2618152" cy="1395415"/>
          </a:xfrm>
          <a:prstGeom prst="rect">
            <a:avLst/>
          </a:prstGeom>
        </p:spPr>
      </p:pic>
      <p:sp>
        <p:nvSpPr>
          <p:cNvPr id="18" name="Rechteck 17">
            <a:extLst>
              <a:ext uri="{FF2B5EF4-FFF2-40B4-BE49-F238E27FC236}">
                <a16:creationId xmlns:a16="http://schemas.microsoft.com/office/drawing/2014/main" id="{CDE91D4C-D480-4DE5-9875-998C1D016EE7}"/>
              </a:ext>
            </a:extLst>
          </p:cNvPr>
          <p:cNvSpPr/>
          <p:nvPr/>
        </p:nvSpPr>
        <p:spPr>
          <a:xfrm>
            <a:off x="6209433" y="3682642"/>
            <a:ext cx="1440000"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err="1">
                <a:solidFill>
                  <a:srgbClr val="000000"/>
                </a:solidFill>
                <a:latin typeface="Aptos"/>
              </a:rPr>
              <a:t>HoGa</a:t>
            </a:r>
            <a:endParaRPr lang="de-DE" b="1" dirty="0">
              <a:solidFill>
                <a:srgbClr val="000000"/>
              </a:solidFill>
              <a:latin typeface="Aptos"/>
            </a:endParaRPr>
          </a:p>
        </p:txBody>
      </p:sp>
      <p:pic>
        <p:nvPicPr>
          <p:cNvPr id="8" name="Grafik 7">
            <a:extLst>
              <a:ext uri="{FF2B5EF4-FFF2-40B4-BE49-F238E27FC236}">
                <a16:creationId xmlns:a16="http://schemas.microsoft.com/office/drawing/2014/main" id="{9B35CD0F-E931-4A47-9D91-A6FC949DD07E}"/>
              </a:ext>
              <a:ext uri="{C183D7F6-B498-43B3-948B-1728B52AA6E4}">
                <adec:decorative xmlns:adec="http://schemas.microsoft.com/office/drawing/2017/decorative" val="1"/>
              </a:ext>
            </a:extLst>
          </p:cNvPr>
          <p:cNvPicPr>
            <a:picLocks noChangeAspect="1"/>
          </p:cNvPicPr>
          <p:nvPr/>
        </p:nvPicPr>
        <p:blipFill rotWithShape="1">
          <a:blip r:embed="rId4"/>
          <a:srcRect l="50264" t="49997" r="4624" b="13406"/>
          <a:stretch/>
        </p:blipFill>
        <p:spPr>
          <a:xfrm rot="10800000">
            <a:off x="3283376" y="2438400"/>
            <a:ext cx="2582074" cy="1459256"/>
          </a:xfrm>
          <a:prstGeom prst="rect">
            <a:avLst/>
          </a:prstGeom>
        </p:spPr>
      </p:pic>
      <p:sp>
        <p:nvSpPr>
          <p:cNvPr id="17" name="Rechteck 16">
            <a:extLst>
              <a:ext uri="{FF2B5EF4-FFF2-40B4-BE49-F238E27FC236}">
                <a16:creationId xmlns:a16="http://schemas.microsoft.com/office/drawing/2014/main" id="{85403C02-D295-4973-AD17-C0F2A80F8E75}"/>
              </a:ext>
            </a:extLst>
          </p:cNvPr>
          <p:cNvSpPr/>
          <p:nvPr/>
        </p:nvSpPr>
        <p:spPr>
          <a:xfrm>
            <a:off x="3283375" y="3695925"/>
            <a:ext cx="1440000"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rgbClr val="000000"/>
                </a:solidFill>
                <a:latin typeface="Aptos"/>
              </a:rPr>
              <a:t>Metall</a:t>
            </a:r>
          </a:p>
        </p:txBody>
      </p:sp>
      <p:pic>
        <p:nvPicPr>
          <p:cNvPr id="7" name="Grafik 6">
            <a:extLst>
              <a:ext uri="{FF2B5EF4-FFF2-40B4-BE49-F238E27FC236}">
                <a16:creationId xmlns:a16="http://schemas.microsoft.com/office/drawing/2014/main" id="{6BACEE87-2B75-4599-AFD5-31A207479570}"/>
              </a:ext>
              <a:ext uri="{C183D7F6-B498-43B3-948B-1728B52AA6E4}">
                <adec:decorative xmlns:adec="http://schemas.microsoft.com/office/drawing/2017/decorative" val="1"/>
              </a:ext>
            </a:extLst>
          </p:cNvPr>
          <p:cNvPicPr>
            <a:picLocks noChangeAspect="1"/>
          </p:cNvPicPr>
          <p:nvPr/>
        </p:nvPicPr>
        <p:blipFill rotWithShape="1">
          <a:blip r:embed="rId5"/>
          <a:srcRect l="49560" t="48756" r="4671" b="13726"/>
          <a:stretch/>
        </p:blipFill>
        <p:spPr>
          <a:xfrm flipH="1" flipV="1">
            <a:off x="182880" y="2351388"/>
            <a:ext cx="2846752" cy="1611657"/>
          </a:xfrm>
          <a:prstGeom prst="rect">
            <a:avLst/>
          </a:prstGeom>
        </p:spPr>
      </p:pic>
      <p:sp>
        <p:nvSpPr>
          <p:cNvPr id="16" name="Rechteck 15">
            <a:extLst>
              <a:ext uri="{FF2B5EF4-FFF2-40B4-BE49-F238E27FC236}">
                <a16:creationId xmlns:a16="http://schemas.microsoft.com/office/drawing/2014/main" id="{EE18ADC6-686D-4749-AE10-63521FE7D236}"/>
              </a:ext>
            </a:extLst>
          </p:cNvPr>
          <p:cNvSpPr/>
          <p:nvPr/>
        </p:nvSpPr>
        <p:spPr>
          <a:xfrm>
            <a:off x="152400" y="3700783"/>
            <a:ext cx="1440000"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rgbClr val="000000"/>
                </a:solidFill>
                <a:latin typeface="Aptos"/>
              </a:rPr>
              <a:t>Lagerlogistik</a:t>
            </a:r>
          </a:p>
        </p:txBody>
      </p:sp>
      <p:sp>
        <p:nvSpPr>
          <p:cNvPr id="3" name="object 3"/>
          <p:cNvSpPr txBox="1">
            <a:spLocks noGrp="1"/>
          </p:cNvSpPr>
          <p:nvPr>
            <p:ph type="title"/>
          </p:nvPr>
        </p:nvSpPr>
        <p:spPr>
          <a:xfrm>
            <a:off x="990600" y="1584678"/>
            <a:ext cx="9982200" cy="474489"/>
          </a:xfrm>
          <a:prstGeom prst="rect">
            <a:avLst/>
          </a:prstGeom>
        </p:spPr>
        <p:txBody>
          <a:bodyPr vert="horz" wrap="square" lIns="0" tIns="12700" rIns="0" bIns="0" rtlCol="0">
            <a:spAutoFit/>
          </a:bodyPr>
          <a:lstStyle/>
          <a:p>
            <a:pPr marL="12700">
              <a:lnSpc>
                <a:spcPct val="100000"/>
              </a:lnSpc>
              <a:spcBef>
                <a:spcPts val="100"/>
              </a:spcBef>
            </a:pPr>
            <a:r>
              <a:rPr lang="de-DE" spc="-50" dirty="0"/>
              <a:t>Welche Grundkompetenzen sind im Beruf wichtig?</a:t>
            </a:r>
          </a:p>
        </p:txBody>
      </p:sp>
      <p:pic>
        <p:nvPicPr>
          <p:cNvPr id="5" name="object 5">
            <a:extLst>
              <a:ext uri="{C183D7F6-B498-43B3-948B-1728B52AA6E4}">
                <adec:decorative xmlns:adec="http://schemas.microsoft.com/office/drawing/2017/decorative" val="1"/>
              </a:ext>
            </a:extLst>
          </p:cNvPr>
          <p:cNvPicPr/>
          <p:nvPr/>
        </p:nvPicPr>
        <p:blipFill>
          <a:blip r:embed="rId6"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58</a:t>
            </a:fld>
            <a:endParaRPr sz="1000" dirty="0">
              <a:latin typeface="Arial"/>
              <a:cs typeface="Arial"/>
            </a:endParaRPr>
          </a:p>
        </p:txBody>
      </p:sp>
    </p:spTree>
    <p:extLst>
      <p:ext uri="{BB962C8B-B14F-4D97-AF65-F5344CB8AC3E}">
        <p14:creationId xmlns:p14="http://schemas.microsoft.com/office/powerpoint/2010/main" val="7989141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rechblase: oval 1">
            <a:extLst>
              <a:ext uri="{FF2B5EF4-FFF2-40B4-BE49-F238E27FC236}">
                <a16:creationId xmlns:a16="http://schemas.microsoft.com/office/drawing/2014/main" id="{2122FF87-9CDC-40D6-AD3F-15D0C20957FB}"/>
              </a:ext>
              <a:ext uri="{C183D7F6-B498-43B3-948B-1728B52AA6E4}">
                <adec:decorative xmlns:adec="http://schemas.microsoft.com/office/drawing/2017/decorative" val="1"/>
              </a:ext>
            </a:extLst>
          </p:cNvPr>
          <p:cNvSpPr/>
          <p:nvPr/>
        </p:nvSpPr>
        <p:spPr>
          <a:xfrm>
            <a:off x="2438400" y="2514600"/>
            <a:ext cx="8189495" cy="2396729"/>
          </a:xfrm>
          <a:prstGeom prst="wedgeEllipseCallout">
            <a:avLst>
              <a:gd name="adj1" fmla="val -58102"/>
              <a:gd name="adj2" fmla="val -50317"/>
            </a:avLst>
          </a:prstGeom>
          <a:solidFill>
            <a:srgbClr val="A0DAF7"/>
          </a:solidFill>
          <a:ln>
            <a:solidFill>
              <a:srgbClr val="A0DAF7"/>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r"/>
            <a:endParaRPr lang="de-DE" sz="2800" b="1" dirty="0">
              <a:solidFill>
                <a:schemeClr val="tx1"/>
              </a:solidFill>
              <a:latin typeface="Aptos"/>
            </a:endParaRPr>
          </a:p>
        </p:txBody>
      </p:sp>
      <p:sp>
        <p:nvSpPr>
          <p:cNvPr id="3" name="Textplatzhalter 2">
            <a:extLst>
              <a:ext uri="{FF2B5EF4-FFF2-40B4-BE49-F238E27FC236}">
                <a16:creationId xmlns:a16="http://schemas.microsoft.com/office/drawing/2014/main" id="{F928BE90-7C86-4DC7-9E1B-E089D349DF0B}"/>
              </a:ext>
            </a:extLst>
          </p:cNvPr>
          <p:cNvSpPr>
            <a:spLocks noGrp="1"/>
          </p:cNvSpPr>
          <p:nvPr>
            <p:ph type="body" idx="1"/>
          </p:nvPr>
        </p:nvSpPr>
        <p:spPr>
          <a:xfrm>
            <a:off x="3751846" y="3980245"/>
            <a:ext cx="5562600" cy="369332"/>
          </a:xfrm>
        </p:spPr>
        <p:txBody>
          <a:bodyPr/>
          <a:lstStyle/>
          <a:p>
            <a:r>
              <a:rPr lang="de-DE" sz="2400" b="1" dirty="0">
                <a:latin typeface="Arial" panose="020B0604020202020204" pitchFamily="34" charset="0"/>
                <a:cs typeface="Arial" panose="020B0604020202020204" pitchFamily="34" charset="0"/>
              </a:rPr>
              <a:t>Ich komme im Arbeitsalltag zurecht!</a:t>
            </a:r>
          </a:p>
        </p:txBody>
      </p:sp>
      <p:sp>
        <p:nvSpPr>
          <p:cNvPr id="7" name="Titel 6"/>
          <p:cNvSpPr>
            <a:spLocks noGrp="1"/>
          </p:cNvSpPr>
          <p:nvPr>
            <p:ph type="title"/>
          </p:nvPr>
        </p:nvSpPr>
        <p:spPr>
          <a:xfrm>
            <a:off x="2342147" y="2811639"/>
            <a:ext cx="8381999" cy="1234722"/>
          </a:xfrm>
        </p:spPr>
        <p:txBody>
          <a:bodyPr>
            <a:normAutofit fontScale="90000"/>
          </a:bodyPr>
          <a:lstStyle/>
          <a:p>
            <a:r>
              <a:rPr lang="de-DE" sz="8800" b="1" dirty="0">
                <a:latin typeface="Arial" panose="020B0604020202020204" pitchFamily="34" charset="0"/>
                <a:cs typeface="Arial" panose="020B0604020202020204" pitchFamily="34" charset="0"/>
              </a:rPr>
              <a:t>Grundkompetenz</a:t>
            </a:r>
          </a:p>
        </p:txBody>
      </p:sp>
    </p:spTree>
    <p:extLst>
      <p:ext uri="{BB962C8B-B14F-4D97-AF65-F5344CB8AC3E}">
        <p14:creationId xmlns:p14="http://schemas.microsoft.com/office/powerpoint/2010/main" val="14727859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Kompetenzkarte Arbeiten am PC mit Erklärung: Ich kann gut mit einem PC umgehen."/>
          <p:cNvPicPr>
            <a:picLocks noChangeAspect="1" noChangeArrowheads="1"/>
          </p:cNvPicPr>
          <p:nvPr/>
        </p:nvPicPr>
        <p:blipFill rotWithShape="1">
          <a:blip r:embed="rId2">
            <a:extLst>
              <a:ext uri="{28A0092B-C50C-407E-A947-70E740481C1C}">
                <a14:useLocalDpi xmlns:a14="http://schemas.microsoft.com/office/drawing/2010/main" val="0"/>
              </a:ext>
            </a:extLst>
          </a:blip>
          <a:srcRect t="5230" b="10597"/>
          <a:stretch/>
        </p:blipFill>
        <p:spPr bwMode="auto">
          <a:xfrm>
            <a:off x="1291794" y="1072244"/>
            <a:ext cx="9599751" cy="57857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a:extLst>
              <a:ext uri="{FF2B5EF4-FFF2-40B4-BE49-F238E27FC236}">
                <a16:creationId xmlns:a16="http://schemas.microsoft.com/office/drawing/2014/main" id="{EE75270B-100B-40F5-822B-E90D181EA0E1}"/>
              </a:ext>
            </a:extLst>
          </p:cNvPr>
          <p:cNvSpPr>
            <a:spLocks noGrp="1"/>
          </p:cNvSpPr>
          <p:nvPr>
            <p:ph type="title" idx="4294967295"/>
          </p:nvPr>
        </p:nvSpPr>
        <p:spPr>
          <a:xfrm>
            <a:off x="1291795" y="381000"/>
            <a:ext cx="8233206" cy="461665"/>
          </a:xfrm>
        </p:spPr>
        <p:txBody>
          <a:bodyPr/>
          <a:lstStyle/>
          <a:p>
            <a:r>
              <a:rPr lang="de-DE" dirty="0"/>
              <a:t>Kompetenzkarte: Arbeiten am PC</a:t>
            </a:r>
          </a:p>
        </p:txBody>
      </p:sp>
    </p:spTree>
    <p:extLst>
      <p:ext uri="{BB962C8B-B14F-4D97-AF65-F5344CB8AC3E}">
        <p14:creationId xmlns:p14="http://schemas.microsoft.com/office/powerpoint/2010/main" val="18823195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875101" cy="3400867"/>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14000"/>
              </a:lnSpc>
              <a:spcAft>
                <a:spcPts val="1200"/>
              </a:spcAft>
            </a:pPr>
            <a:r>
              <a:rPr lang="de-DE" dirty="0">
                <a:latin typeface="Arial" panose="020B0604020202020204" pitchFamily="34" charset="0"/>
                <a:cs typeface="Arial" panose="020B0604020202020204" pitchFamily="34" charset="0"/>
              </a:rPr>
              <a:t>Sie wissen, wie Computer funktionieren. Sie können ohne Hilfe am Rechner arbeiten und beherrschen verschiedene Programme. Sie können selbstständig im Internet recherchieren. </a:t>
            </a:r>
            <a:endParaRPr lang="de-DE" b="1" dirty="0">
              <a:latin typeface="Arial" panose="020B0604020202020204" pitchFamily="34" charset="0"/>
              <a:cs typeface="Arial" panose="020B0604020202020204" pitchFamily="34" charset="0"/>
            </a:endParaRPr>
          </a:p>
          <a:p>
            <a:pPr>
              <a:lnSpc>
                <a:spcPct val="114000"/>
              </a:lnSpc>
            </a:pPr>
            <a:r>
              <a:rPr lang="de-DE" b="1" dirty="0">
                <a:latin typeface="Arial" panose="020B0604020202020204" pitchFamily="34" charset="0"/>
                <a:cs typeface="Arial" panose="020B0604020202020204" pitchFamily="34" charset="0"/>
              </a:rPr>
              <a:t>Fragen:</a:t>
            </a:r>
            <a:endParaRPr lang="de-DE" dirty="0">
              <a:latin typeface="Arial" panose="020B0604020202020204" pitchFamily="34" charset="0"/>
              <a:cs typeface="Arial" panose="020B0604020202020204" pitchFamily="34" charset="0"/>
            </a:endParaRPr>
          </a:p>
          <a:p>
            <a:pPr marL="355600" indent="-342900">
              <a:lnSpc>
                <a:spcPct val="114000"/>
              </a:lnSpc>
              <a:buFont typeface="+mj-lt"/>
              <a:buAutoNum type="arabicPeriod"/>
            </a:pPr>
            <a:r>
              <a:rPr lang="de-DE" dirty="0">
                <a:latin typeface="Arial" panose="020B0604020202020204" pitchFamily="34" charset="0"/>
                <a:cs typeface="Arial" panose="020B0604020202020204" pitchFamily="34" charset="0"/>
              </a:rPr>
              <a:t>Was machen Sie am PC beziehungsweise Laptop? </a:t>
            </a:r>
          </a:p>
          <a:p>
            <a:pPr marL="355600" indent="-342900">
              <a:lnSpc>
                <a:spcPct val="114000"/>
              </a:lnSpc>
              <a:buFont typeface="+mj-lt"/>
              <a:buAutoNum type="arabicPeriod"/>
            </a:pPr>
            <a:r>
              <a:rPr lang="de-DE" dirty="0">
                <a:latin typeface="Arial" panose="020B0604020202020204" pitchFamily="34" charset="0"/>
                <a:cs typeface="Arial" panose="020B0604020202020204" pitchFamily="34" charset="0"/>
              </a:rPr>
              <a:t>Haben Sie schon einmal im Internet recherchiert? Nennen Sie ein Beispiel! </a:t>
            </a:r>
          </a:p>
          <a:p>
            <a:pPr marL="355600" indent="-342900">
              <a:lnSpc>
                <a:spcPct val="114000"/>
              </a:lnSpc>
              <a:buFont typeface="+mj-lt"/>
              <a:buAutoNum type="arabicPeriod"/>
            </a:pPr>
            <a:r>
              <a:rPr lang="de-DE" dirty="0">
                <a:latin typeface="Arial" panose="020B0604020202020204" pitchFamily="34" charset="0"/>
                <a:cs typeface="Arial" panose="020B0604020202020204" pitchFamily="34" charset="0"/>
              </a:rPr>
              <a:t>Können Sie am PC einen Brief schreiben</a:t>
            </a:r>
          </a:p>
          <a:p>
            <a:pPr marL="355600" indent="-342900">
              <a:lnSpc>
                <a:spcPct val="114000"/>
              </a:lnSpc>
              <a:buFont typeface="+mj-lt"/>
              <a:buAutoNum type="arabicPeriod"/>
            </a:pPr>
            <a:r>
              <a:rPr lang="de-DE" dirty="0">
                <a:latin typeface="Arial" panose="020B0604020202020204" pitchFamily="34" charset="0"/>
                <a:cs typeface="Arial" panose="020B0604020202020204" pitchFamily="34" charset="0"/>
              </a:rPr>
              <a:t>Können Sie am PC eine Excel-Tabelle erstellen</a:t>
            </a:r>
          </a:p>
          <a:p>
            <a:pPr marL="355600" indent="-342900">
              <a:lnSpc>
                <a:spcPct val="114000"/>
              </a:lnSpc>
              <a:buFont typeface="+mj-lt"/>
              <a:buAutoNum type="arabicPeriod"/>
            </a:pPr>
            <a:r>
              <a:rPr lang="de-DE" dirty="0">
                <a:latin typeface="Arial" panose="020B0604020202020204" pitchFamily="34" charset="0"/>
                <a:cs typeface="Arial" panose="020B0604020202020204" pitchFamily="34" charset="0"/>
              </a:rPr>
              <a:t>Können Sie am PC eine PowerPoint-Präsentation erstellen</a:t>
            </a:r>
          </a:p>
          <a:p>
            <a:pPr marL="355600" indent="-342900">
              <a:lnSpc>
                <a:spcPct val="114000"/>
              </a:lnSpc>
              <a:buFont typeface="+mj-lt"/>
              <a:buAutoNum type="arabicPeriod"/>
            </a:pPr>
            <a:r>
              <a:rPr lang="de-DE" dirty="0">
                <a:latin typeface="Arial" panose="020B0604020202020204" pitchFamily="34" charset="0"/>
                <a:cs typeface="Arial" panose="020B0604020202020204" pitchFamily="34" charset="0"/>
              </a:rPr>
              <a:t>Können Sie am PC eine Datenbank erstellen oder nutzen? </a:t>
            </a:r>
          </a:p>
          <a:p>
            <a:pPr marL="355600" indent="-342900">
              <a:lnSpc>
                <a:spcPct val="114000"/>
              </a:lnSpc>
              <a:buFont typeface="+mj-lt"/>
              <a:buAutoNum type="arabicPeriod"/>
            </a:pPr>
            <a:r>
              <a:rPr lang="de-DE" dirty="0">
                <a:latin typeface="Arial" panose="020B0604020202020204" pitchFamily="34" charset="0"/>
                <a:cs typeface="Arial" panose="020B0604020202020204" pitchFamily="34" charset="0"/>
              </a:rPr>
              <a:t>Haben Sie SAP-Kenntnisse?</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Arbeiten am PC</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61</a:t>
            </a:fld>
            <a:endParaRPr sz="1000" dirty="0">
              <a:latin typeface="Arial"/>
              <a:cs typeface="Arial"/>
            </a:endParaRPr>
          </a:p>
        </p:txBody>
      </p:sp>
    </p:spTree>
    <p:extLst>
      <p:ext uri="{BB962C8B-B14F-4D97-AF65-F5344CB8AC3E}">
        <p14:creationId xmlns:p14="http://schemas.microsoft.com/office/powerpoint/2010/main" val="25889264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Kompetenzkarte Mathematikfähigkeit beziehungsweise Rechenfähigkeit mit Erklärung: Ich kann gut rechnen. Ich kann gut mit Zahlen umgehen."/>
          <p:cNvPicPr>
            <a:picLocks noChangeAspect="1" noChangeArrowheads="1"/>
          </p:cNvPicPr>
          <p:nvPr/>
        </p:nvPicPr>
        <p:blipFill rotWithShape="1">
          <a:blip r:embed="rId2">
            <a:extLst>
              <a:ext uri="{28A0092B-C50C-407E-A947-70E740481C1C}">
                <a14:useLocalDpi xmlns:a14="http://schemas.microsoft.com/office/drawing/2010/main" val="0"/>
              </a:ext>
            </a:extLst>
          </a:blip>
          <a:srcRect t="4436" b="11325"/>
          <a:stretch/>
        </p:blipFill>
        <p:spPr bwMode="auto">
          <a:xfrm>
            <a:off x="1295400" y="1066800"/>
            <a:ext cx="96012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a:extLst>
              <a:ext uri="{FF2B5EF4-FFF2-40B4-BE49-F238E27FC236}">
                <a16:creationId xmlns:a16="http://schemas.microsoft.com/office/drawing/2014/main" id="{9204514F-9683-4285-8888-5CAD1E258450}"/>
              </a:ext>
            </a:extLst>
          </p:cNvPr>
          <p:cNvSpPr>
            <a:spLocks noGrp="1"/>
          </p:cNvSpPr>
          <p:nvPr>
            <p:ph type="title" idx="4294967295"/>
          </p:nvPr>
        </p:nvSpPr>
        <p:spPr>
          <a:xfrm>
            <a:off x="1295400" y="381600"/>
            <a:ext cx="9753600" cy="461665"/>
          </a:xfrm>
        </p:spPr>
        <p:txBody>
          <a:bodyPr/>
          <a:lstStyle/>
          <a:p>
            <a:r>
              <a:rPr lang="de-DE" sz="3000" b="1" i="0" dirty="0">
                <a:solidFill>
                  <a:srgbClr val="231F20"/>
                </a:solidFill>
                <a:effectLst/>
                <a:latin typeface="Arial" panose="020B0604020202020204" pitchFamily="34" charset="0"/>
                <a:ea typeface="+mj-ea"/>
                <a:cs typeface="Arial" panose="020B0604020202020204" pitchFamily="34" charset="0"/>
              </a:rPr>
              <a:t>Kompetenzkarte: Mathematik- und Rechenfähigkeit</a:t>
            </a:r>
            <a:endParaRPr lang="de-DE" dirty="0"/>
          </a:p>
        </p:txBody>
      </p:sp>
    </p:spTree>
    <p:extLst>
      <p:ext uri="{BB962C8B-B14F-4D97-AF65-F5344CB8AC3E}">
        <p14:creationId xmlns:p14="http://schemas.microsoft.com/office/powerpoint/2010/main" val="12651451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494101" cy="2930995"/>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spcAft>
                <a:spcPts val="1200"/>
              </a:spcAft>
            </a:pPr>
            <a:r>
              <a:rPr lang="de-DE" sz="2000" dirty="0">
                <a:latin typeface="Arial" panose="020B0604020202020204" pitchFamily="34" charset="0"/>
                <a:cs typeface="Arial" panose="020B0604020202020204" pitchFamily="34" charset="0"/>
              </a:rPr>
              <a:t>Sie können leicht Einheiten (zum Beispiel Gewichte, Währungen oder Längen) umrechnen. Sie können schnell im Kopf rechnen.</a:t>
            </a:r>
            <a:endParaRPr lang="de-DE" sz="2000" b="1" dirty="0">
              <a:latin typeface="Arial" panose="020B0604020202020204" pitchFamily="34" charset="0"/>
              <a:cs typeface="Arial" panose="020B0604020202020204" pitchFamily="34" charset="0"/>
            </a:endParaRPr>
          </a:p>
          <a:p>
            <a:pPr>
              <a:lnSpc>
                <a:spcPct val="150000"/>
              </a:lnSpc>
            </a:pPr>
            <a:r>
              <a:rPr lang="de-DE" sz="2000" b="1" dirty="0">
                <a:latin typeface="Arial" panose="020B0604020202020204" pitchFamily="34" charset="0"/>
                <a:cs typeface="Arial" panose="020B0604020202020204" pitchFamily="34" charset="0"/>
              </a:rPr>
              <a:t>Fragen:</a:t>
            </a:r>
            <a:endParaRPr lang="de-DE" sz="2000" dirty="0">
              <a:latin typeface="Arial" panose="020B0604020202020204" pitchFamily="34" charset="0"/>
              <a:cs typeface="Arial" panose="020B0604020202020204" pitchFamily="34" charset="0"/>
            </a:endParaRP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Was sind 10 % von 120?</a:t>
            </a: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Haben Sie Anderen schon beim Rechnen geholfen?</a:t>
            </a: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Wie nutzen Sie Mathematik in Ihrem Beruf?</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Mathematik- und Rechenfähigkeit</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63</a:t>
            </a:fld>
            <a:endParaRPr sz="1000" dirty="0">
              <a:latin typeface="Arial"/>
              <a:cs typeface="Arial"/>
            </a:endParaRPr>
          </a:p>
        </p:txBody>
      </p:sp>
    </p:spTree>
    <p:extLst>
      <p:ext uri="{BB962C8B-B14F-4D97-AF65-F5344CB8AC3E}">
        <p14:creationId xmlns:p14="http://schemas.microsoft.com/office/powerpoint/2010/main" val="6670274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Kompetenzkarte Schreibkompetenz mit Erklärung: Ich kann gut längere Texte schreiben."/>
          <p:cNvPicPr>
            <a:picLocks noChangeAspect="1" noChangeArrowheads="1"/>
          </p:cNvPicPr>
          <p:nvPr/>
        </p:nvPicPr>
        <p:blipFill rotWithShape="1">
          <a:blip r:embed="rId2">
            <a:extLst>
              <a:ext uri="{28A0092B-C50C-407E-A947-70E740481C1C}">
                <a14:useLocalDpi xmlns:a14="http://schemas.microsoft.com/office/drawing/2010/main" val="0"/>
              </a:ext>
            </a:extLst>
          </a:blip>
          <a:srcRect t="5542" b="10218"/>
          <a:stretch/>
        </p:blipFill>
        <p:spPr bwMode="auto">
          <a:xfrm>
            <a:off x="1295400" y="1066800"/>
            <a:ext cx="96012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a:extLst>
              <a:ext uri="{FF2B5EF4-FFF2-40B4-BE49-F238E27FC236}">
                <a16:creationId xmlns:a16="http://schemas.microsoft.com/office/drawing/2014/main" id="{91A0130D-1236-478C-9083-4458B1798AC6}"/>
              </a:ext>
            </a:extLst>
          </p:cNvPr>
          <p:cNvSpPr>
            <a:spLocks noGrp="1"/>
          </p:cNvSpPr>
          <p:nvPr>
            <p:ph type="title" idx="4294967295"/>
          </p:nvPr>
        </p:nvSpPr>
        <p:spPr>
          <a:xfrm>
            <a:off x="1295400" y="392400"/>
            <a:ext cx="9677400" cy="461665"/>
          </a:xfrm>
        </p:spPr>
        <p:txBody>
          <a:bodyPr/>
          <a:lstStyle/>
          <a:p>
            <a:r>
              <a:rPr lang="de-DE" dirty="0"/>
              <a:t>Kompetenzkarte:</a:t>
            </a:r>
            <a:r>
              <a:rPr lang="de-DE" baseline="0" dirty="0"/>
              <a:t> Schreibkompetenz</a:t>
            </a:r>
            <a:endParaRPr lang="de-DE" dirty="0"/>
          </a:p>
        </p:txBody>
      </p:sp>
    </p:spTree>
    <p:extLst>
      <p:ext uri="{BB962C8B-B14F-4D97-AF65-F5344CB8AC3E}">
        <p14:creationId xmlns:p14="http://schemas.microsoft.com/office/powerpoint/2010/main" val="31272667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494101" cy="2456506"/>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gn="l">
              <a:lnSpc>
                <a:spcPct val="150000"/>
              </a:lnSpc>
              <a:spcAft>
                <a:spcPts val="1200"/>
              </a:spcAft>
            </a:pPr>
            <a:r>
              <a:rPr lang="de-DE" sz="2000" dirty="0">
                <a:latin typeface="Arial" panose="020B0604020202020204" pitchFamily="34" charset="0"/>
                <a:cs typeface="Arial" panose="020B0604020202020204" pitchFamily="34" charset="0"/>
              </a:rPr>
              <a:t>Sie wissen, wie man einen Text so einteilt, dass er lesbar und übersichtlich ist. Sie haben Spaß am Schreiben. </a:t>
            </a:r>
            <a:endParaRPr lang="de-DE" sz="2000" b="1" dirty="0">
              <a:latin typeface="Arial" panose="020B0604020202020204" pitchFamily="34" charset="0"/>
              <a:cs typeface="Arial" panose="020B0604020202020204" pitchFamily="34" charset="0"/>
            </a:endParaRPr>
          </a:p>
          <a:p>
            <a:pPr>
              <a:lnSpc>
                <a:spcPct val="150000"/>
              </a:lnSpc>
            </a:pPr>
            <a:r>
              <a:rPr lang="de-DE" sz="2000" b="1" dirty="0">
                <a:latin typeface="Arial" panose="020B0604020202020204" pitchFamily="34" charset="0"/>
                <a:cs typeface="Arial" panose="020B0604020202020204" pitchFamily="34" charset="0"/>
              </a:rPr>
              <a:t>Fragen:</a:t>
            </a:r>
            <a:endParaRPr lang="de-DE" sz="2000" dirty="0">
              <a:latin typeface="Arial" panose="020B0604020202020204" pitchFamily="34" charset="0"/>
              <a:cs typeface="Arial" panose="020B0604020202020204" pitchFamily="34" charset="0"/>
            </a:endParaRP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Haben Sie schon einmal einen längeren Text geschrieben? Nennen Sie ein Beispiel!</a:t>
            </a: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Macht es Ihnen Spaß, Texte zu schreiben?</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Schreibkompetenz</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65</a:t>
            </a:fld>
            <a:endParaRPr sz="1000" dirty="0">
              <a:latin typeface="Arial"/>
              <a:cs typeface="Arial"/>
            </a:endParaRPr>
          </a:p>
        </p:txBody>
      </p:sp>
    </p:spTree>
    <p:extLst>
      <p:ext uri="{BB962C8B-B14F-4D97-AF65-F5344CB8AC3E}">
        <p14:creationId xmlns:p14="http://schemas.microsoft.com/office/powerpoint/2010/main" val="38288430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Textplatzhalter 1">
            <a:extLst>
              <a:ext uri="{FF2B5EF4-FFF2-40B4-BE49-F238E27FC236}">
                <a16:creationId xmlns:a16="http://schemas.microsoft.com/office/drawing/2014/main" id="{5343517A-D889-4FCF-8B6A-7C8F672D28EB}"/>
              </a:ext>
            </a:extLst>
          </p:cNvPr>
          <p:cNvSpPr>
            <a:spLocks noGrp="1"/>
          </p:cNvSpPr>
          <p:nvPr>
            <p:ph type="body" idx="1"/>
          </p:nvPr>
        </p:nvSpPr>
        <p:spPr>
          <a:xfrm>
            <a:off x="3922507" y="4629813"/>
            <a:ext cx="3885883" cy="1050737"/>
          </a:xfrm>
        </p:spPr>
        <p:txBody>
          <a:bodyPr/>
          <a:lstStyle/>
          <a:p>
            <a:pPr algn="l">
              <a:lnSpc>
                <a:spcPct val="150000"/>
              </a:lnSpc>
            </a:pPr>
            <a:r>
              <a:rPr lang="de-DE" sz="2400" dirty="0">
                <a:latin typeface="Arial" panose="020B0604020202020204" pitchFamily="34" charset="0"/>
                <a:cs typeface="Arial" panose="020B0604020202020204" pitchFamily="34" charset="0"/>
              </a:rPr>
              <a:t>Teamfähigkeit</a:t>
            </a:r>
          </a:p>
          <a:p>
            <a:pPr algn="l">
              <a:lnSpc>
                <a:spcPct val="150000"/>
              </a:lnSpc>
            </a:pPr>
            <a:r>
              <a:rPr lang="de-DE" sz="2400" dirty="0">
                <a:latin typeface="Arial" panose="020B0604020202020204" pitchFamily="34" charset="0"/>
                <a:cs typeface="Arial" panose="020B0604020202020204" pitchFamily="34" charset="0"/>
              </a:rPr>
              <a:t>Kommunikationsfähigkeit</a:t>
            </a:r>
          </a:p>
        </p:txBody>
      </p:sp>
      <p:pic>
        <p:nvPicPr>
          <p:cNvPr id="9" name="Grafik 8">
            <a:extLst>
              <a:ext uri="{FF2B5EF4-FFF2-40B4-BE49-F238E27FC236}">
                <a16:creationId xmlns:a16="http://schemas.microsoft.com/office/drawing/2014/main" id="{1B6A96DA-82CF-4A6C-95E6-8CB22E9D6601}"/>
              </a:ext>
              <a:ext uri="{C183D7F6-B498-43B3-948B-1728B52AA6E4}">
                <adec:decorative xmlns:adec="http://schemas.microsoft.com/office/drawing/2017/decorative" val="1"/>
              </a:ext>
            </a:extLst>
          </p:cNvPr>
          <p:cNvPicPr>
            <a:picLocks noChangeAspect="1"/>
          </p:cNvPicPr>
          <p:nvPr/>
        </p:nvPicPr>
        <p:blipFill rotWithShape="1">
          <a:blip r:embed="rId3"/>
          <a:srcRect l="51152" t="24059" r="4007" b="57816"/>
          <a:stretch/>
        </p:blipFill>
        <p:spPr>
          <a:xfrm rot="10800000">
            <a:off x="9174472" y="2438400"/>
            <a:ext cx="2665141" cy="1535454"/>
          </a:xfrm>
          <a:prstGeom prst="rect">
            <a:avLst/>
          </a:prstGeom>
        </p:spPr>
      </p:pic>
      <p:sp>
        <p:nvSpPr>
          <p:cNvPr id="19" name="Rechteck 18">
            <a:extLst>
              <a:ext uri="{FF2B5EF4-FFF2-40B4-BE49-F238E27FC236}">
                <a16:creationId xmlns:a16="http://schemas.microsoft.com/office/drawing/2014/main" id="{89A386F8-A750-4537-868B-CB53B2EFB891}"/>
              </a:ext>
            </a:extLst>
          </p:cNvPr>
          <p:cNvSpPr/>
          <p:nvPr/>
        </p:nvSpPr>
        <p:spPr>
          <a:xfrm>
            <a:off x="9183967" y="3695925"/>
            <a:ext cx="1440000"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rgbClr val="000000"/>
                </a:solidFill>
                <a:latin typeface="Aptos"/>
              </a:rPr>
              <a:t>Handel</a:t>
            </a:r>
          </a:p>
        </p:txBody>
      </p:sp>
      <p:pic>
        <p:nvPicPr>
          <p:cNvPr id="10" name="Grafik 9">
            <a:extLst>
              <a:ext uri="{FF2B5EF4-FFF2-40B4-BE49-F238E27FC236}">
                <a16:creationId xmlns:a16="http://schemas.microsoft.com/office/drawing/2014/main" id="{DAC61F6A-A44C-4E73-93C7-2EB6BD5FBA45}"/>
              </a:ext>
              <a:ext uri="{C183D7F6-B498-43B3-948B-1728B52AA6E4}">
                <adec:decorative xmlns:adec="http://schemas.microsoft.com/office/drawing/2017/decorative" val="1"/>
              </a:ext>
            </a:extLst>
          </p:cNvPr>
          <p:cNvPicPr>
            <a:picLocks noChangeAspect="1"/>
          </p:cNvPicPr>
          <p:nvPr/>
        </p:nvPicPr>
        <p:blipFill rotWithShape="1">
          <a:blip r:embed="rId4"/>
          <a:srcRect l="49655" t="7410" r="2625" b="74925"/>
          <a:stretch/>
        </p:blipFill>
        <p:spPr>
          <a:xfrm rot="10800000">
            <a:off x="6202714" y="2478918"/>
            <a:ext cx="2618152" cy="1395415"/>
          </a:xfrm>
          <a:prstGeom prst="rect">
            <a:avLst/>
          </a:prstGeom>
        </p:spPr>
      </p:pic>
      <p:sp>
        <p:nvSpPr>
          <p:cNvPr id="18" name="Rechteck 17">
            <a:extLst>
              <a:ext uri="{FF2B5EF4-FFF2-40B4-BE49-F238E27FC236}">
                <a16:creationId xmlns:a16="http://schemas.microsoft.com/office/drawing/2014/main" id="{CDE91D4C-D480-4DE5-9875-998C1D016EE7}"/>
              </a:ext>
            </a:extLst>
          </p:cNvPr>
          <p:cNvSpPr/>
          <p:nvPr/>
        </p:nvSpPr>
        <p:spPr>
          <a:xfrm>
            <a:off x="6209433" y="3682642"/>
            <a:ext cx="1440000"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err="1">
                <a:solidFill>
                  <a:srgbClr val="000000"/>
                </a:solidFill>
                <a:latin typeface="Aptos"/>
              </a:rPr>
              <a:t>HoGa</a:t>
            </a:r>
            <a:endParaRPr lang="de-DE" b="1" dirty="0">
              <a:solidFill>
                <a:srgbClr val="000000"/>
              </a:solidFill>
              <a:latin typeface="Aptos"/>
            </a:endParaRPr>
          </a:p>
        </p:txBody>
      </p:sp>
      <p:pic>
        <p:nvPicPr>
          <p:cNvPr id="8" name="Grafik 7">
            <a:extLst>
              <a:ext uri="{FF2B5EF4-FFF2-40B4-BE49-F238E27FC236}">
                <a16:creationId xmlns:a16="http://schemas.microsoft.com/office/drawing/2014/main" id="{9B35CD0F-E931-4A47-9D91-A6FC949DD07E}"/>
              </a:ext>
              <a:ext uri="{C183D7F6-B498-43B3-948B-1728B52AA6E4}">
                <adec:decorative xmlns:adec="http://schemas.microsoft.com/office/drawing/2017/decorative" val="1"/>
              </a:ext>
            </a:extLst>
          </p:cNvPr>
          <p:cNvPicPr>
            <a:picLocks noChangeAspect="1"/>
          </p:cNvPicPr>
          <p:nvPr/>
        </p:nvPicPr>
        <p:blipFill rotWithShape="1">
          <a:blip r:embed="rId5"/>
          <a:srcRect l="50264" t="49997" r="4624" b="13406"/>
          <a:stretch/>
        </p:blipFill>
        <p:spPr>
          <a:xfrm rot="10800000">
            <a:off x="3283376" y="2438400"/>
            <a:ext cx="2582074" cy="1459256"/>
          </a:xfrm>
          <a:prstGeom prst="rect">
            <a:avLst/>
          </a:prstGeom>
        </p:spPr>
      </p:pic>
      <p:sp>
        <p:nvSpPr>
          <p:cNvPr id="17" name="Rechteck 16">
            <a:extLst>
              <a:ext uri="{FF2B5EF4-FFF2-40B4-BE49-F238E27FC236}">
                <a16:creationId xmlns:a16="http://schemas.microsoft.com/office/drawing/2014/main" id="{85403C02-D295-4973-AD17-C0F2A80F8E75}"/>
              </a:ext>
            </a:extLst>
          </p:cNvPr>
          <p:cNvSpPr/>
          <p:nvPr/>
        </p:nvSpPr>
        <p:spPr>
          <a:xfrm>
            <a:off x="3283375" y="3695925"/>
            <a:ext cx="1440000"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rgbClr val="000000"/>
                </a:solidFill>
                <a:latin typeface="Aptos"/>
              </a:rPr>
              <a:t>Metall</a:t>
            </a:r>
          </a:p>
        </p:txBody>
      </p:sp>
      <p:pic>
        <p:nvPicPr>
          <p:cNvPr id="7" name="Grafik 6">
            <a:extLst>
              <a:ext uri="{FF2B5EF4-FFF2-40B4-BE49-F238E27FC236}">
                <a16:creationId xmlns:a16="http://schemas.microsoft.com/office/drawing/2014/main" id="{6BACEE87-2B75-4599-AFD5-31A207479570}"/>
              </a:ext>
              <a:ext uri="{C183D7F6-B498-43B3-948B-1728B52AA6E4}">
                <adec:decorative xmlns:adec="http://schemas.microsoft.com/office/drawing/2017/decorative" val="1"/>
              </a:ext>
            </a:extLst>
          </p:cNvPr>
          <p:cNvPicPr>
            <a:picLocks noChangeAspect="1"/>
          </p:cNvPicPr>
          <p:nvPr/>
        </p:nvPicPr>
        <p:blipFill rotWithShape="1">
          <a:blip r:embed="rId6"/>
          <a:srcRect l="49560" t="48756" r="4671" b="13726"/>
          <a:stretch/>
        </p:blipFill>
        <p:spPr>
          <a:xfrm flipH="1" flipV="1">
            <a:off x="152400" y="2362200"/>
            <a:ext cx="2846752" cy="1611657"/>
          </a:xfrm>
          <a:prstGeom prst="rect">
            <a:avLst/>
          </a:prstGeom>
        </p:spPr>
      </p:pic>
      <p:sp>
        <p:nvSpPr>
          <p:cNvPr id="16" name="Rechteck 15">
            <a:extLst>
              <a:ext uri="{FF2B5EF4-FFF2-40B4-BE49-F238E27FC236}">
                <a16:creationId xmlns:a16="http://schemas.microsoft.com/office/drawing/2014/main" id="{EE18ADC6-686D-4749-AE10-63521FE7D236}"/>
              </a:ext>
            </a:extLst>
          </p:cNvPr>
          <p:cNvSpPr/>
          <p:nvPr/>
        </p:nvSpPr>
        <p:spPr>
          <a:xfrm>
            <a:off x="152400" y="3700783"/>
            <a:ext cx="1440000"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rgbClr val="000000"/>
                </a:solidFill>
                <a:latin typeface="Aptos"/>
              </a:rPr>
              <a:t>Lagerlogistik</a:t>
            </a:r>
          </a:p>
        </p:txBody>
      </p:sp>
      <p:sp>
        <p:nvSpPr>
          <p:cNvPr id="3" name="object 3"/>
          <p:cNvSpPr txBox="1">
            <a:spLocks noGrp="1"/>
          </p:cNvSpPr>
          <p:nvPr>
            <p:ph type="title"/>
          </p:nvPr>
        </p:nvSpPr>
        <p:spPr>
          <a:xfrm>
            <a:off x="783843" y="1501383"/>
            <a:ext cx="10163213" cy="474489"/>
          </a:xfrm>
          <a:prstGeom prst="rect">
            <a:avLst/>
          </a:prstGeom>
        </p:spPr>
        <p:txBody>
          <a:bodyPr vert="horz" wrap="square" lIns="0" tIns="12700" rIns="0" bIns="0" rtlCol="0">
            <a:spAutoFit/>
          </a:bodyPr>
          <a:lstStyle/>
          <a:p>
            <a:pPr marL="12700">
              <a:lnSpc>
                <a:spcPct val="100000"/>
              </a:lnSpc>
              <a:spcBef>
                <a:spcPts val="100"/>
              </a:spcBef>
            </a:pPr>
            <a:r>
              <a:rPr lang="de-DE" spc="-50" dirty="0"/>
              <a:t>Welche sozialen Kompetenzen sind im Beruf wichtig?</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7"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66</a:t>
            </a:fld>
            <a:endParaRPr sz="1000" dirty="0">
              <a:latin typeface="Arial"/>
              <a:cs typeface="Arial"/>
            </a:endParaRPr>
          </a:p>
        </p:txBody>
      </p:sp>
    </p:spTree>
    <p:extLst>
      <p:ext uri="{BB962C8B-B14F-4D97-AF65-F5344CB8AC3E}">
        <p14:creationId xmlns:p14="http://schemas.microsoft.com/office/powerpoint/2010/main" val="1293600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rechblase: oval 1">
            <a:extLst>
              <a:ext uri="{FF2B5EF4-FFF2-40B4-BE49-F238E27FC236}">
                <a16:creationId xmlns:a16="http://schemas.microsoft.com/office/drawing/2014/main" id="{2122FF87-9CDC-40D6-AD3F-15D0C20957FB}"/>
              </a:ext>
              <a:ext uri="{C183D7F6-B498-43B3-948B-1728B52AA6E4}">
                <adec:decorative xmlns:adec="http://schemas.microsoft.com/office/drawing/2017/decorative" val="1"/>
              </a:ext>
            </a:extLst>
          </p:cNvPr>
          <p:cNvSpPr/>
          <p:nvPr/>
        </p:nvSpPr>
        <p:spPr>
          <a:xfrm>
            <a:off x="2438400" y="2514600"/>
            <a:ext cx="8189495" cy="2396729"/>
          </a:xfrm>
          <a:prstGeom prst="wedgeEllipseCallout">
            <a:avLst>
              <a:gd name="adj1" fmla="val -58102"/>
              <a:gd name="adj2" fmla="val -50317"/>
            </a:avLst>
          </a:prstGeom>
          <a:solidFill>
            <a:srgbClr val="B0D199"/>
          </a:solidFill>
          <a:ln>
            <a:solidFill>
              <a:srgbClr val="B0D199"/>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r"/>
            <a:endParaRPr lang="de-DE" sz="2800" b="1" dirty="0">
              <a:solidFill>
                <a:schemeClr val="tx1"/>
              </a:solidFill>
              <a:latin typeface="Aptos"/>
            </a:endParaRPr>
          </a:p>
        </p:txBody>
      </p:sp>
      <p:sp>
        <p:nvSpPr>
          <p:cNvPr id="7" name="Titel 6"/>
          <p:cNvSpPr>
            <a:spLocks noGrp="1"/>
          </p:cNvSpPr>
          <p:nvPr>
            <p:ph type="title"/>
          </p:nvPr>
        </p:nvSpPr>
        <p:spPr>
          <a:xfrm>
            <a:off x="2286000" y="2847812"/>
            <a:ext cx="9829799" cy="1126256"/>
          </a:xfrm>
        </p:spPr>
        <p:txBody>
          <a:bodyPr>
            <a:noAutofit/>
          </a:bodyPr>
          <a:lstStyle/>
          <a:p>
            <a:r>
              <a:rPr lang="de-DE" sz="7200" dirty="0">
                <a:latin typeface="Arial" panose="020B0604020202020204" pitchFamily="34" charset="0"/>
                <a:cs typeface="Arial" panose="020B0604020202020204" pitchFamily="34" charset="0"/>
              </a:rPr>
              <a:t>Soziale K</a:t>
            </a:r>
            <a:r>
              <a:rPr lang="de-DE" sz="7200" b="1" dirty="0">
                <a:latin typeface="Arial" panose="020B0604020202020204" pitchFamily="34" charset="0"/>
                <a:cs typeface="Arial" panose="020B0604020202020204" pitchFamily="34" charset="0"/>
              </a:rPr>
              <a:t>ompetenz</a:t>
            </a:r>
          </a:p>
        </p:txBody>
      </p:sp>
      <p:sp>
        <p:nvSpPr>
          <p:cNvPr id="3" name="Textplatzhalter 2">
            <a:extLst>
              <a:ext uri="{FF2B5EF4-FFF2-40B4-BE49-F238E27FC236}">
                <a16:creationId xmlns:a16="http://schemas.microsoft.com/office/drawing/2014/main" id="{BB299023-01AA-491C-AC75-3EF6FCB46715}"/>
              </a:ext>
            </a:extLst>
          </p:cNvPr>
          <p:cNvSpPr>
            <a:spLocks noGrp="1"/>
          </p:cNvSpPr>
          <p:nvPr>
            <p:ph type="body" idx="1"/>
          </p:nvPr>
        </p:nvSpPr>
        <p:spPr>
          <a:xfrm>
            <a:off x="3713904" y="3974068"/>
            <a:ext cx="5638483" cy="369332"/>
          </a:xfrm>
        </p:spPr>
        <p:txBody>
          <a:bodyPr/>
          <a:lstStyle/>
          <a:p>
            <a:r>
              <a:rPr lang="de-DE" sz="2400" b="1" dirty="0">
                <a:latin typeface="Arial" panose="020B0604020202020204" pitchFamily="34" charset="0"/>
                <a:cs typeface="Arial" panose="020B0604020202020204" pitchFamily="34" charset="0"/>
              </a:rPr>
              <a:t>Ich kann gut mit Menschen umgehen!</a:t>
            </a:r>
          </a:p>
        </p:txBody>
      </p:sp>
    </p:spTree>
    <p:extLst>
      <p:ext uri="{BB962C8B-B14F-4D97-AF65-F5344CB8AC3E}">
        <p14:creationId xmlns:p14="http://schemas.microsoft.com/office/powerpoint/2010/main" val="23920929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Kompetenzkarte Kommunikationsfähigkeit mit Erklärung: Ich kann gut mit Anderen reden. Ich drücke mich verständlich aus. Ich kann Menschen mit Argumenten überzeugen."/>
          <p:cNvPicPr>
            <a:picLocks noChangeAspect="1" noChangeArrowheads="1"/>
          </p:cNvPicPr>
          <p:nvPr/>
        </p:nvPicPr>
        <p:blipFill rotWithShape="1">
          <a:blip r:embed="rId2">
            <a:extLst>
              <a:ext uri="{28A0092B-C50C-407E-A947-70E740481C1C}">
                <a14:useLocalDpi xmlns:a14="http://schemas.microsoft.com/office/drawing/2010/main" val="0"/>
              </a:ext>
            </a:extLst>
          </a:blip>
          <a:srcRect l="1507" t="2217" r="1668" b="13472"/>
          <a:stretch/>
        </p:blipFill>
        <p:spPr bwMode="auto">
          <a:xfrm>
            <a:off x="1447800" y="1084152"/>
            <a:ext cx="92964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a:extLst>
              <a:ext uri="{FF2B5EF4-FFF2-40B4-BE49-F238E27FC236}">
                <a16:creationId xmlns:a16="http://schemas.microsoft.com/office/drawing/2014/main" id="{5898F4BA-176E-4EBF-A868-F5AB2405AC65}"/>
              </a:ext>
            </a:extLst>
          </p:cNvPr>
          <p:cNvSpPr>
            <a:spLocks noGrp="1"/>
          </p:cNvSpPr>
          <p:nvPr>
            <p:ph type="title" idx="4294967295"/>
          </p:nvPr>
        </p:nvSpPr>
        <p:spPr>
          <a:xfrm>
            <a:off x="1447800" y="392400"/>
            <a:ext cx="9486900" cy="461665"/>
          </a:xfrm>
        </p:spPr>
        <p:txBody>
          <a:bodyPr/>
          <a:lstStyle/>
          <a:p>
            <a:r>
              <a:rPr lang="de-DE" dirty="0"/>
              <a:t>Kompetenzkarte: Kommunikationsfähigkeit</a:t>
            </a:r>
          </a:p>
        </p:txBody>
      </p:sp>
    </p:spTree>
    <p:extLst>
      <p:ext uri="{BB962C8B-B14F-4D97-AF65-F5344CB8AC3E}">
        <p14:creationId xmlns:p14="http://schemas.microsoft.com/office/powerpoint/2010/main" val="12589349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8303935" cy="2918171"/>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spcAft>
                <a:spcPts val="1200"/>
              </a:spcAft>
            </a:pPr>
            <a:r>
              <a:rPr lang="de-DE" sz="2000" dirty="0">
                <a:latin typeface="Arial" panose="020B0604020202020204" pitchFamily="34" charset="0"/>
                <a:cs typeface="Arial" panose="020B0604020202020204" pitchFamily="34" charset="0"/>
              </a:rPr>
              <a:t>Sie wissen, wie man einen Text so einteilt, dass er lesbar und übersichtlich ist. Sie haben Spaß am Schreiben. </a:t>
            </a:r>
            <a:endParaRPr lang="de-DE" sz="2000" b="1" dirty="0">
              <a:latin typeface="Arial" panose="020B0604020202020204" pitchFamily="34" charset="0"/>
              <a:cs typeface="Arial" panose="020B0604020202020204" pitchFamily="34" charset="0"/>
            </a:endParaRPr>
          </a:p>
          <a:p>
            <a:pPr>
              <a:lnSpc>
                <a:spcPct val="150000"/>
              </a:lnSpc>
            </a:pPr>
            <a:r>
              <a:rPr lang="de-DE" sz="2000" b="1" dirty="0">
                <a:latin typeface="Arial" panose="020B0604020202020204" pitchFamily="34" charset="0"/>
                <a:cs typeface="Arial" panose="020B0604020202020204" pitchFamily="34" charset="0"/>
              </a:rPr>
              <a:t>Fragen:</a:t>
            </a:r>
            <a:endParaRPr lang="de-DE" sz="2000" dirty="0">
              <a:latin typeface="Arial" panose="020B0604020202020204" pitchFamily="34" charset="0"/>
              <a:cs typeface="Arial" panose="020B0604020202020204" pitchFamily="34" charset="0"/>
            </a:endParaRP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Haben Sie schon einmal einen längeren Text geschrieben? Nennen Sie ein Beispiel!</a:t>
            </a: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Macht es Ihnen Spaß, Texte zu schreiben?</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Kommunikationsfähigkeit</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69</a:t>
            </a:fld>
            <a:endParaRPr sz="1000" dirty="0">
              <a:latin typeface="Arial"/>
              <a:cs typeface="Arial"/>
            </a:endParaRPr>
          </a:p>
        </p:txBody>
      </p:sp>
    </p:spTree>
    <p:extLst>
      <p:ext uri="{BB962C8B-B14F-4D97-AF65-F5344CB8AC3E}">
        <p14:creationId xmlns:p14="http://schemas.microsoft.com/office/powerpoint/2010/main" val="33854040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Kompetenzkarte Teamfähigkeit mit Erklärung: Ich kann gut mit Anderen zusammenarbeiten und Aufgaben lösen."/>
          <p:cNvPicPr>
            <a:picLocks noChangeAspect="1" noChangeArrowheads="1"/>
          </p:cNvPicPr>
          <p:nvPr/>
        </p:nvPicPr>
        <p:blipFill rotWithShape="1">
          <a:blip r:embed="rId2">
            <a:extLst>
              <a:ext uri="{28A0092B-C50C-407E-A947-70E740481C1C}">
                <a14:useLocalDpi xmlns:a14="http://schemas.microsoft.com/office/drawing/2010/main" val="0"/>
              </a:ext>
            </a:extLst>
          </a:blip>
          <a:srcRect l="1540" t="2220" r="1634" b="13418"/>
          <a:stretch/>
        </p:blipFill>
        <p:spPr bwMode="auto">
          <a:xfrm>
            <a:off x="1447800" y="1066800"/>
            <a:ext cx="92964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a:extLst>
              <a:ext uri="{FF2B5EF4-FFF2-40B4-BE49-F238E27FC236}">
                <a16:creationId xmlns:a16="http://schemas.microsoft.com/office/drawing/2014/main" id="{CC8A7D44-0821-4385-8998-A3E8F575D0EB}"/>
              </a:ext>
            </a:extLst>
          </p:cNvPr>
          <p:cNvSpPr>
            <a:spLocks noGrp="1"/>
          </p:cNvSpPr>
          <p:nvPr>
            <p:ph type="title" idx="4294967295"/>
          </p:nvPr>
        </p:nvSpPr>
        <p:spPr>
          <a:xfrm>
            <a:off x="1447800" y="392400"/>
            <a:ext cx="9182100" cy="461665"/>
          </a:xfrm>
        </p:spPr>
        <p:txBody>
          <a:bodyPr/>
          <a:lstStyle/>
          <a:p>
            <a:r>
              <a:rPr lang="de-DE" dirty="0"/>
              <a:t>Kompetenzkarte: Teamfähigkeit</a:t>
            </a:r>
          </a:p>
        </p:txBody>
      </p:sp>
    </p:spTree>
    <p:extLst>
      <p:ext uri="{BB962C8B-B14F-4D97-AF65-F5344CB8AC3E}">
        <p14:creationId xmlns:p14="http://schemas.microsoft.com/office/powerpoint/2010/main" val="14498598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036901" cy="2918171"/>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spcAft>
                <a:spcPts val="1200"/>
              </a:spcAft>
            </a:pPr>
            <a:r>
              <a:rPr lang="de-DE" sz="2000" dirty="0">
                <a:latin typeface="Arial" panose="020B0604020202020204" pitchFamily="34" charset="0"/>
                <a:cs typeface="Arial" panose="020B0604020202020204" pitchFamily="34" charset="0"/>
              </a:rPr>
              <a:t>Sie können sich in einer Gruppe einfügen. Sie können gemeinsam ein besseres Gesamtergebnis erreichen.</a:t>
            </a:r>
            <a:endParaRPr lang="de-DE" sz="2000" b="1" dirty="0">
              <a:latin typeface="Arial" panose="020B0604020202020204" pitchFamily="34" charset="0"/>
              <a:cs typeface="Arial" panose="020B0604020202020204" pitchFamily="34" charset="0"/>
            </a:endParaRPr>
          </a:p>
          <a:p>
            <a:pPr>
              <a:lnSpc>
                <a:spcPct val="150000"/>
              </a:lnSpc>
            </a:pPr>
            <a:r>
              <a:rPr lang="de-DE" sz="2000" b="1" dirty="0">
                <a:latin typeface="Arial" panose="020B0604020202020204" pitchFamily="34" charset="0"/>
                <a:cs typeface="Arial" panose="020B0604020202020204" pitchFamily="34" charset="0"/>
              </a:rPr>
              <a:t>Fragen:</a:t>
            </a:r>
            <a:endParaRPr lang="de-DE" sz="2000" dirty="0">
              <a:latin typeface="Arial" panose="020B0604020202020204" pitchFamily="34" charset="0"/>
              <a:cs typeface="Arial" panose="020B0604020202020204" pitchFamily="34" charset="0"/>
            </a:endParaRP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Haben Sie schon einmal mit Anderen zusammen an einer Aufgabe gearbeitet? Nennen Sie ein Beispiel!</a:t>
            </a: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Wie haben Sie sich dabei gefühlt?</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Teamfähigkeit</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71</a:t>
            </a:fld>
            <a:endParaRPr sz="1000" dirty="0">
              <a:latin typeface="Arial"/>
              <a:cs typeface="Arial"/>
            </a:endParaRPr>
          </a:p>
        </p:txBody>
      </p:sp>
    </p:spTree>
    <p:extLst>
      <p:ext uri="{BB962C8B-B14F-4D97-AF65-F5344CB8AC3E}">
        <p14:creationId xmlns:p14="http://schemas.microsoft.com/office/powerpoint/2010/main" val="31166847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Textplatzhalter 1">
            <a:extLst>
              <a:ext uri="{FF2B5EF4-FFF2-40B4-BE49-F238E27FC236}">
                <a16:creationId xmlns:a16="http://schemas.microsoft.com/office/drawing/2014/main" id="{5343517A-D889-4FCF-8B6A-7C8F672D28EB}"/>
              </a:ext>
            </a:extLst>
          </p:cNvPr>
          <p:cNvSpPr>
            <a:spLocks noGrp="1"/>
          </p:cNvSpPr>
          <p:nvPr>
            <p:ph type="body" idx="1"/>
          </p:nvPr>
        </p:nvSpPr>
        <p:spPr>
          <a:xfrm>
            <a:off x="3772058" y="3886200"/>
            <a:ext cx="4647883" cy="2815771"/>
          </a:xfrm>
        </p:spPr>
        <p:txBody>
          <a:bodyPr/>
          <a:lstStyle/>
          <a:p>
            <a:pPr algn="l">
              <a:lnSpc>
                <a:spcPct val="114000"/>
              </a:lnSpc>
            </a:pPr>
            <a:r>
              <a:rPr lang="de-DE" dirty="0">
                <a:latin typeface="Arial" panose="020B0604020202020204" pitchFamily="34" charset="0"/>
                <a:cs typeface="Arial" panose="020B0604020202020204" pitchFamily="34" charset="0"/>
              </a:rPr>
              <a:t>Belastbarkeit</a:t>
            </a:r>
          </a:p>
          <a:p>
            <a:pPr algn="l">
              <a:lnSpc>
                <a:spcPct val="114000"/>
              </a:lnSpc>
            </a:pPr>
            <a:r>
              <a:rPr lang="de-DE" dirty="0">
                <a:latin typeface="Arial" panose="020B0604020202020204" pitchFamily="34" charset="0"/>
                <a:cs typeface="Arial" panose="020B0604020202020204" pitchFamily="34" charset="0"/>
              </a:rPr>
              <a:t>Körperliche Belastbarkeit</a:t>
            </a:r>
          </a:p>
          <a:p>
            <a:pPr algn="l">
              <a:lnSpc>
                <a:spcPct val="114000"/>
              </a:lnSpc>
            </a:pPr>
            <a:r>
              <a:rPr lang="de-DE" dirty="0">
                <a:latin typeface="Arial" panose="020B0604020202020204" pitchFamily="34" charset="0"/>
                <a:cs typeface="Arial" panose="020B0604020202020204" pitchFamily="34" charset="0"/>
              </a:rPr>
              <a:t>Motivation und Leistungsbereitschaft</a:t>
            </a:r>
          </a:p>
          <a:p>
            <a:pPr algn="l">
              <a:lnSpc>
                <a:spcPct val="114000"/>
              </a:lnSpc>
            </a:pPr>
            <a:r>
              <a:rPr lang="de-DE" dirty="0">
                <a:latin typeface="Arial" panose="020B0604020202020204" pitchFamily="34" charset="0"/>
                <a:cs typeface="Arial" panose="020B0604020202020204" pitchFamily="34" charset="0"/>
              </a:rPr>
              <a:t>Auffassungsfähigkeit, Auffassungsgabe</a:t>
            </a:r>
          </a:p>
          <a:p>
            <a:pPr algn="l">
              <a:lnSpc>
                <a:spcPct val="114000"/>
              </a:lnSpc>
            </a:pPr>
            <a:r>
              <a:rPr lang="de-DE" dirty="0">
                <a:latin typeface="Arial" panose="020B0604020202020204" pitchFamily="34" charset="0"/>
                <a:cs typeface="Arial" panose="020B0604020202020204" pitchFamily="34" charset="0"/>
              </a:rPr>
              <a:t>Sorgfalt / Genauigkeit</a:t>
            </a:r>
          </a:p>
          <a:p>
            <a:pPr algn="l">
              <a:lnSpc>
                <a:spcPct val="114000"/>
              </a:lnSpc>
            </a:pPr>
            <a:r>
              <a:rPr lang="de-DE" dirty="0">
                <a:solidFill>
                  <a:srgbClr val="000000"/>
                </a:solidFill>
                <a:effectLst/>
                <a:latin typeface="Arial" panose="020B0604020202020204" pitchFamily="34" charset="0"/>
                <a:ea typeface="Calibri" panose="020F0502020204030204" pitchFamily="34" charset="0"/>
                <a:cs typeface="Arial" panose="020B0604020202020204" pitchFamily="34" charset="0"/>
              </a:rPr>
              <a:t>Entscheidungsfähigkeit</a:t>
            </a:r>
          </a:p>
          <a:p>
            <a:pPr algn="l">
              <a:lnSpc>
                <a:spcPct val="114000"/>
              </a:lnSpc>
            </a:pPr>
            <a:r>
              <a:rPr lang="de-DE" dirty="0">
                <a:solidFill>
                  <a:srgbClr val="000000"/>
                </a:solidFill>
                <a:effectLst/>
                <a:latin typeface="Arial" panose="020B0604020202020204" pitchFamily="34" charset="0"/>
                <a:ea typeface="Calibri" panose="020F0502020204030204" pitchFamily="34" charset="0"/>
                <a:cs typeface="Arial" panose="020B0604020202020204" pitchFamily="34" charset="0"/>
              </a:rPr>
              <a:t>Lernbereitschaft</a:t>
            </a:r>
          </a:p>
          <a:p>
            <a:pPr algn="l">
              <a:lnSpc>
                <a:spcPct val="114000"/>
              </a:lnSpc>
            </a:pPr>
            <a:r>
              <a:rPr lang="de-DE" dirty="0">
                <a:solidFill>
                  <a:srgbClr val="000000"/>
                </a:solidFill>
                <a:effectLst/>
                <a:latin typeface="Arial" panose="020B0604020202020204" pitchFamily="34" charset="0"/>
                <a:ea typeface="Calibri" panose="020F0502020204030204" pitchFamily="34" charset="0"/>
                <a:cs typeface="Arial" panose="020B0604020202020204" pitchFamily="34" charset="0"/>
              </a:rPr>
              <a:t>Zuverlässigkeit</a:t>
            </a:r>
          </a:p>
          <a:p>
            <a:pPr algn="l">
              <a:lnSpc>
                <a:spcPct val="114000"/>
              </a:lnSpc>
            </a:pPr>
            <a:r>
              <a:rPr lang="de-DE" dirty="0">
                <a:latin typeface="Arial" panose="020B0604020202020204" pitchFamily="34" charset="0"/>
                <a:cs typeface="Arial" panose="020B0604020202020204" pitchFamily="34" charset="0"/>
              </a:rPr>
              <a:t>Flexibilität</a:t>
            </a:r>
          </a:p>
        </p:txBody>
      </p:sp>
      <p:pic>
        <p:nvPicPr>
          <p:cNvPr id="9" name="Grafik 8">
            <a:extLst>
              <a:ext uri="{FF2B5EF4-FFF2-40B4-BE49-F238E27FC236}">
                <a16:creationId xmlns:a16="http://schemas.microsoft.com/office/drawing/2014/main" id="{1B6A96DA-82CF-4A6C-95E6-8CB22E9D6601}"/>
              </a:ext>
              <a:ext uri="{C183D7F6-B498-43B3-948B-1728B52AA6E4}">
                <adec:decorative xmlns:adec="http://schemas.microsoft.com/office/drawing/2017/decorative" val="1"/>
              </a:ext>
            </a:extLst>
          </p:cNvPr>
          <p:cNvPicPr>
            <a:picLocks noChangeAspect="1"/>
          </p:cNvPicPr>
          <p:nvPr/>
        </p:nvPicPr>
        <p:blipFill rotWithShape="1">
          <a:blip r:embed="rId3"/>
          <a:srcRect l="51152" t="24059" r="4007" b="57816"/>
          <a:stretch/>
        </p:blipFill>
        <p:spPr>
          <a:xfrm rot="10800000">
            <a:off x="9174472" y="2057400"/>
            <a:ext cx="2665141" cy="1535454"/>
          </a:xfrm>
          <a:prstGeom prst="rect">
            <a:avLst/>
          </a:prstGeom>
        </p:spPr>
      </p:pic>
      <p:sp>
        <p:nvSpPr>
          <p:cNvPr id="19" name="Rechteck 18">
            <a:extLst>
              <a:ext uri="{FF2B5EF4-FFF2-40B4-BE49-F238E27FC236}">
                <a16:creationId xmlns:a16="http://schemas.microsoft.com/office/drawing/2014/main" id="{89A386F8-A750-4537-868B-CB53B2EFB891}"/>
              </a:ext>
            </a:extLst>
          </p:cNvPr>
          <p:cNvSpPr/>
          <p:nvPr/>
        </p:nvSpPr>
        <p:spPr>
          <a:xfrm>
            <a:off x="9183967" y="3314925"/>
            <a:ext cx="1440000"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rgbClr val="000000"/>
                </a:solidFill>
                <a:latin typeface="Aptos"/>
              </a:rPr>
              <a:t>Handel</a:t>
            </a:r>
          </a:p>
        </p:txBody>
      </p:sp>
      <p:pic>
        <p:nvPicPr>
          <p:cNvPr id="10" name="Grafik 9">
            <a:extLst>
              <a:ext uri="{FF2B5EF4-FFF2-40B4-BE49-F238E27FC236}">
                <a16:creationId xmlns:a16="http://schemas.microsoft.com/office/drawing/2014/main" id="{DAC61F6A-A44C-4E73-93C7-2EB6BD5FBA45}"/>
              </a:ext>
              <a:ext uri="{C183D7F6-B498-43B3-948B-1728B52AA6E4}">
                <adec:decorative xmlns:adec="http://schemas.microsoft.com/office/drawing/2017/decorative" val="1"/>
              </a:ext>
            </a:extLst>
          </p:cNvPr>
          <p:cNvPicPr>
            <a:picLocks noChangeAspect="1"/>
          </p:cNvPicPr>
          <p:nvPr/>
        </p:nvPicPr>
        <p:blipFill rotWithShape="1">
          <a:blip r:embed="rId4"/>
          <a:srcRect l="49655" t="7410" r="2625" b="74925"/>
          <a:stretch/>
        </p:blipFill>
        <p:spPr>
          <a:xfrm rot="10800000">
            <a:off x="6202714" y="2097918"/>
            <a:ext cx="2618152" cy="1395415"/>
          </a:xfrm>
          <a:prstGeom prst="rect">
            <a:avLst/>
          </a:prstGeom>
        </p:spPr>
      </p:pic>
      <p:sp>
        <p:nvSpPr>
          <p:cNvPr id="18" name="Rechteck 17">
            <a:extLst>
              <a:ext uri="{FF2B5EF4-FFF2-40B4-BE49-F238E27FC236}">
                <a16:creationId xmlns:a16="http://schemas.microsoft.com/office/drawing/2014/main" id="{CDE91D4C-D480-4DE5-9875-998C1D016EE7}"/>
              </a:ext>
            </a:extLst>
          </p:cNvPr>
          <p:cNvSpPr/>
          <p:nvPr/>
        </p:nvSpPr>
        <p:spPr>
          <a:xfrm>
            <a:off x="6209433" y="3301642"/>
            <a:ext cx="1440000"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err="1">
                <a:solidFill>
                  <a:srgbClr val="000000"/>
                </a:solidFill>
                <a:latin typeface="Aptos"/>
              </a:rPr>
              <a:t>HoGa</a:t>
            </a:r>
            <a:endParaRPr lang="de-DE" b="1" dirty="0">
              <a:solidFill>
                <a:srgbClr val="000000"/>
              </a:solidFill>
              <a:latin typeface="Aptos"/>
            </a:endParaRPr>
          </a:p>
        </p:txBody>
      </p:sp>
      <p:pic>
        <p:nvPicPr>
          <p:cNvPr id="8" name="Grafik 7">
            <a:extLst>
              <a:ext uri="{FF2B5EF4-FFF2-40B4-BE49-F238E27FC236}">
                <a16:creationId xmlns:a16="http://schemas.microsoft.com/office/drawing/2014/main" id="{9B35CD0F-E931-4A47-9D91-A6FC949DD07E}"/>
              </a:ext>
              <a:ext uri="{C183D7F6-B498-43B3-948B-1728B52AA6E4}">
                <adec:decorative xmlns:adec="http://schemas.microsoft.com/office/drawing/2017/decorative" val="1"/>
              </a:ext>
            </a:extLst>
          </p:cNvPr>
          <p:cNvPicPr>
            <a:picLocks noChangeAspect="1"/>
          </p:cNvPicPr>
          <p:nvPr/>
        </p:nvPicPr>
        <p:blipFill rotWithShape="1">
          <a:blip r:embed="rId5"/>
          <a:srcRect l="50264" t="49997" r="4624" b="13406"/>
          <a:stretch/>
        </p:blipFill>
        <p:spPr>
          <a:xfrm rot="10800000">
            <a:off x="3283376" y="2057400"/>
            <a:ext cx="2582074" cy="1459256"/>
          </a:xfrm>
          <a:prstGeom prst="rect">
            <a:avLst/>
          </a:prstGeom>
        </p:spPr>
      </p:pic>
      <p:sp>
        <p:nvSpPr>
          <p:cNvPr id="17" name="Rechteck 16">
            <a:extLst>
              <a:ext uri="{FF2B5EF4-FFF2-40B4-BE49-F238E27FC236}">
                <a16:creationId xmlns:a16="http://schemas.microsoft.com/office/drawing/2014/main" id="{85403C02-D295-4973-AD17-C0F2A80F8E75}"/>
              </a:ext>
            </a:extLst>
          </p:cNvPr>
          <p:cNvSpPr/>
          <p:nvPr/>
        </p:nvSpPr>
        <p:spPr>
          <a:xfrm>
            <a:off x="3283375" y="3314925"/>
            <a:ext cx="1440000"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rgbClr val="000000"/>
                </a:solidFill>
                <a:latin typeface="Aptos"/>
              </a:rPr>
              <a:t>Metall</a:t>
            </a:r>
          </a:p>
        </p:txBody>
      </p:sp>
      <p:pic>
        <p:nvPicPr>
          <p:cNvPr id="7" name="Grafik 6">
            <a:extLst>
              <a:ext uri="{FF2B5EF4-FFF2-40B4-BE49-F238E27FC236}">
                <a16:creationId xmlns:a16="http://schemas.microsoft.com/office/drawing/2014/main" id="{6BACEE87-2B75-4599-AFD5-31A207479570}"/>
              </a:ext>
              <a:ext uri="{C183D7F6-B498-43B3-948B-1728B52AA6E4}">
                <adec:decorative xmlns:adec="http://schemas.microsoft.com/office/drawing/2017/decorative" val="1"/>
              </a:ext>
            </a:extLst>
          </p:cNvPr>
          <p:cNvPicPr>
            <a:picLocks noChangeAspect="1"/>
          </p:cNvPicPr>
          <p:nvPr/>
        </p:nvPicPr>
        <p:blipFill rotWithShape="1">
          <a:blip r:embed="rId6"/>
          <a:srcRect l="49560" t="48756" r="4671" b="13726"/>
          <a:stretch/>
        </p:blipFill>
        <p:spPr>
          <a:xfrm flipH="1" flipV="1">
            <a:off x="152400" y="1981200"/>
            <a:ext cx="2846752" cy="1611657"/>
          </a:xfrm>
          <a:prstGeom prst="rect">
            <a:avLst/>
          </a:prstGeom>
        </p:spPr>
      </p:pic>
      <p:sp>
        <p:nvSpPr>
          <p:cNvPr id="16" name="Rechteck 15">
            <a:extLst>
              <a:ext uri="{FF2B5EF4-FFF2-40B4-BE49-F238E27FC236}">
                <a16:creationId xmlns:a16="http://schemas.microsoft.com/office/drawing/2014/main" id="{EE18ADC6-686D-4749-AE10-63521FE7D236}"/>
              </a:ext>
            </a:extLst>
          </p:cNvPr>
          <p:cNvSpPr/>
          <p:nvPr/>
        </p:nvSpPr>
        <p:spPr>
          <a:xfrm>
            <a:off x="152400" y="3319783"/>
            <a:ext cx="1440000"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rgbClr val="000000"/>
                </a:solidFill>
                <a:latin typeface="Aptos"/>
              </a:rPr>
              <a:t>Lagerlogistik</a:t>
            </a:r>
          </a:p>
        </p:txBody>
      </p:sp>
      <p:sp>
        <p:nvSpPr>
          <p:cNvPr id="3" name="object 3"/>
          <p:cNvSpPr txBox="1">
            <a:spLocks noGrp="1"/>
          </p:cNvSpPr>
          <p:nvPr>
            <p:ph type="title"/>
          </p:nvPr>
        </p:nvSpPr>
        <p:spPr>
          <a:xfrm>
            <a:off x="741407" y="1367889"/>
            <a:ext cx="10936052" cy="474489"/>
          </a:xfrm>
          <a:prstGeom prst="rect">
            <a:avLst/>
          </a:prstGeom>
        </p:spPr>
        <p:txBody>
          <a:bodyPr vert="horz" wrap="square" lIns="0" tIns="12700" rIns="0" bIns="0" rtlCol="0">
            <a:spAutoFit/>
          </a:bodyPr>
          <a:lstStyle/>
          <a:p>
            <a:pPr marL="12700">
              <a:lnSpc>
                <a:spcPct val="100000"/>
              </a:lnSpc>
              <a:spcBef>
                <a:spcPts val="100"/>
              </a:spcBef>
            </a:pPr>
            <a:r>
              <a:rPr lang="de-DE" spc="-50" dirty="0"/>
              <a:t>Welche personalen Kompetenzen sind im Beruf wichtig?</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7"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72</a:t>
            </a:fld>
            <a:endParaRPr sz="1000" dirty="0">
              <a:latin typeface="Arial"/>
              <a:cs typeface="Arial"/>
            </a:endParaRPr>
          </a:p>
        </p:txBody>
      </p:sp>
    </p:spTree>
    <p:extLst>
      <p:ext uri="{BB962C8B-B14F-4D97-AF65-F5344CB8AC3E}">
        <p14:creationId xmlns:p14="http://schemas.microsoft.com/office/powerpoint/2010/main" val="28626228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rechblase: oval 1">
            <a:extLst>
              <a:ext uri="{FF2B5EF4-FFF2-40B4-BE49-F238E27FC236}">
                <a16:creationId xmlns:a16="http://schemas.microsoft.com/office/drawing/2014/main" id="{2122FF87-9CDC-40D6-AD3F-15D0C20957FB}"/>
              </a:ext>
              <a:ext uri="{C183D7F6-B498-43B3-948B-1728B52AA6E4}">
                <adec:decorative xmlns:adec="http://schemas.microsoft.com/office/drawing/2017/decorative" val="1"/>
              </a:ext>
            </a:extLst>
          </p:cNvPr>
          <p:cNvSpPr/>
          <p:nvPr/>
        </p:nvSpPr>
        <p:spPr>
          <a:xfrm>
            <a:off x="2438400" y="2514600"/>
            <a:ext cx="8189495" cy="2396729"/>
          </a:xfrm>
          <a:prstGeom prst="wedgeEllipseCallout">
            <a:avLst>
              <a:gd name="adj1" fmla="val -58102"/>
              <a:gd name="adj2" fmla="val -50317"/>
            </a:avLst>
          </a:prstGeom>
          <a:solidFill>
            <a:srgbClr val="FFF14E"/>
          </a:solidFill>
          <a:ln>
            <a:solidFill>
              <a:srgbClr val="FFF14E"/>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r"/>
            <a:endParaRPr lang="de-DE" sz="2800" b="1" dirty="0">
              <a:solidFill>
                <a:schemeClr val="tx1"/>
              </a:solidFill>
              <a:latin typeface="Aptos"/>
            </a:endParaRPr>
          </a:p>
        </p:txBody>
      </p:sp>
      <p:sp>
        <p:nvSpPr>
          <p:cNvPr id="3" name="Textplatzhalter 2">
            <a:extLst>
              <a:ext uri="{FF2B5EF4-FFF2-40B4-BE49-F238E27FC236}">
                <a16:creationId xmlns:a16="http://schemas.microsoft.com/office/drawing/2014/main" id="{EB9CE739-B058-4EDD-B4DF-384C513CDC6A}"/>
              </a:ext>
            </a:extLst>
          </p:cNvPr>
          <p:cNvSpPr>
            <a:spLocks noGrp="1"/>
          </p:cNvSpPr>
          <p:nvPr>
            <p:ph type="body" idx="1"/>
          </p:nvPr>
        </p:nvSpPr>
        <p:spPr>
          <a:xfrm>
            <a:off x="3790105" y="3984570"/>
            <a:ext cx="5486083" cy="430887"/>
          </a:xfrm>
        </p:spPr>
        <p:txBody>
          <a:bodyPr/>
          <a:lstStyle/>
          <a:p>
            <a:r>
              <a:rPr lang="de-DE" sz="2800" b="1" dirty="0">
                <a:latin typeface="Arial" panose="020B0604020202020204" pitchFamily="34" charset="0"/>
                <a:cs typeface="Arial" panose="020B0604020202020204" pitchFamily="34" charset="0"/>
              </a:rPr>
              <a:t>Ich habe mich selbst im Griff!</a:t>
            </a:r>
          </a:p>
        </p:txBody>
      </p:sp>
      <p:sp>
        <p:nvSpPr>
          <p:cNvPr id="7" name="Titel 6"/>
          <p:cNvSpPr>
            <a:spLocks noGrp="1"/>
          </p:cNvSpPr>
          <p:nvPr>
            <p:ph type="title"/>
          </p:nvPr>
        </p:nvSpPr>
        <p:spPr>
          <a:xfrm>
            <a:off x="2438400" y="2935927"/>
            <a:ext cx="8973553" cy="1165170"/>
          </a:xfrm>
        </p:spPr>
        <p:txBody>
          <a:bodyPr>
            <a:noAutofit/>
          </a:bodyPr>
          <a:lstStyle/>
          <a:p>
            <a:pPr algn="l"/>
            <a:r>
              <a:rPr lang="de-DE" sz="6000" dirty="0">
                <a:latin typeface="Arial" panose="020B0604020202020204" pitchFamily="34" charset="0"/>
                <a:cs typeface="Arial" panose="020B0604020202020204" pitchFamily="34" charset="0"/>
              </a:rPr>
              <a:t>Personale K</a:t>
            </a:r>
            <a:r>
              <a:rPr lang="de-DE" sz="6000" b="1" dirty="0">
                <a:latin typeface="Arial" panose="020B0604020202020204" pitchFamily="34" charset="0"/>
                <a:cs typeface="Arial" panose="020B0604020202020204" pitchFamily="34" charset="0"/>
              </a:rPr>
              <a:t>ompetenz</a:t>
            </a:r>
          </a:p>
        </p:txBody>
      </p:sp>
    </p:spTree>
    <p:extLst>
      <p:ext uri="{BB962C8B-B14F-4D97-AF65-F5344CB8AC3E}">
        <p14:creationId xmlns:p14="http://schemas.microsoft.com/office/powerpoint/2010/main" val="17449163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E80DB9-CCAC-4DE6-B776-E16A5763420D}"/>
              </a:ext>
            </a:extLst>
          </p:cNvPr>
          <p:cNvSpPr>
            <a:spLocks noGrp="1"/>
          </p:cNvSpPr>
          <p:nvPr>
            <p:ph type="title"/>
          </p:nvPr>
        </p:nvSpPr>
        <p:spPr>
          <a:xfrm>
            <a:off x="495300" y="277757"/>
            <a:ext cx="11201400" cy="461665"/>
          </a:xfrm>
        </p:spPr>
        <p:txBody>
          <a:bodyPr/>
          <a:lstStyle/>
          <a:p>
            <a:r>
              <a:rPr lang="de-DE" dirty="0"/>
              <a:t>Kompetenzkarte: Auffassungsfähigkeit, Auffassungsgabe</a:t>
            </a:r>
          </a:p>
        </p:txBody>
      </p:sp>
      <p:pic>
        <p:nvPicPr>
          <p:cNvPr id="6" name="Picture 2" descr="Kompetenzkarte: Auffassungsfähigkeit, Auffassungsgabe mit Erklärung: Ich kann Neues schnell begreifen.">
            <a:extLst>
              <a:ext uri="{FF2B5EF4-FFF2-40B4-BE49-F238E27FC236}">
                <a16:creationId xmlns:a16="http://schemas.microsoft.com/office/drawing/2014/main" id="{811B2D8A-A5F6-4450-B40B-F694181FAEF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70" t="2221" r="1469" b="11112"/>
          <a:stretch/>
        </p:blipFill>
        <p:spPr bwMode="auto">
          <a:xfrm>
            <a:off x="1447800" y="941443"/>
            <a:ext cx="9296400" cy="5943600"/>
          </a:xfrm>
          <a:prstGeom prst="rect">
            <a:avLst/>
          </a:prstGeom>
          <a:solidFill>
            <a:srgbClr val="FFF14E"/>
          </a:solidFill>
          <a:ln>
            <a:noFill/>
          </a:ln>
        </p:spPr>
      </p:pic>
    </p:spTree>
    <p:extLst>
      <p:ext uri="{BB962C8B-B14F-4D97-AF65-F5344CB8AC3E}">
        <p14:creationId xmlns:p14="http://schemas.microsoft.com/office/powerpoint/2010/main" val="18236710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417901" cy="2930995"/>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spcAft>
                <a:spcPts val="1200"/>
              </a:spcAft>
            </a:pPr>
            <a:r>
              <a:rPr lang="de-DE" sz="2000" dirty="0">
                <a:latin typeface="Arial" panose="020B0604020202020204" pitchFamily="34" charset="0"/>
                <a:cs typeface="Arial" panose="020B0604020202020204" pitchFamily="34" charset="0"/>
              </a:rPr>
              <a:t>Sie können neue Dinge schnell verstehen. Sie haben den Verstand und das Vermögen, Neues in sich aufzunehmen.  </a:t>
            </a:r>
          </a:p>
          <a:p>
            <a:pPr>
              <a:lnSpc>
                <a:spcPct val="150000"/>
              </a:lnSpc>
            </a:pPr>
            <a:r>
              <a:rPr lang="de-DE" sz="2000" b="1" dirty="0">
                <a:latin typeface="Arial" panose="020B0604020202020204" pitchFamily="34" charset="0"/>
                <a:cs typeface="Arial" panose="020B0604020202020204" pitchFamily="34" charset="0"/>
              </a:rPr>
              <a:t>Fragen:</a:t>
            </a:r>
          </a:p>
          <a:p>
            <a:pPr marL="469900" indent="-457200">
              <a:lnSpc>
                <a:spcPct val="150000"/>
              </a:lnSpc>
              <a:buFont typeface="+mj-lt"/>
              <a:buAutoNum type="arabicPeriod"/>
            </a:pPr>
            <a:r>
              <a:rPr lang="de-DE" sz="2000" dirty="0">
                <a:latin typeface="Arial" panose="020B0604020202020204" pitchFamily="34" charset="0"/>
                <a:cs typeface="Arial" panose="020B0604020202020204" pitchFamily="34" charset="0"/>
              </a:rPr>
              <a:t>Können Sie sich schnell neue Dinge merken?</a:t>
            </a:r>
          </a:p>
          <a:p>
            <a:pPr marL="469900" indent="-457200">
              <a:lnSpc>
                <a:spcPct val="150000"/>
              </a:lnSpc>
              <a:buFont typeface="+mj-lt"/>
              <a:buAutoNum type="arabicPeriod"/>
            </a:pPr>
            <a:r>
              <a:rPr lang="de-DE" sz="2000" dirty="0">
                <a:latin typeface="Arial" panose="020B0604020202020204" pitchFamily="34" charset="0"/>
                <a:cs typeface="Arial" panose="020B0604020202020204" pitchFamily="34" charset="0"/>
              </a:rPr>
              <a:t>Können Sie schnell erfassen, worum es bei einer Sache geht? Nennen Sie ein Beispiel!</a:t>
            </a:r>
          </a:p>
          <a:p>
            <a:pPr>
              <a:lnSpc>
                <a:spcPct val="150000"/>
              </a:lnSpc>
            </a:pPr>
            <a:endParaRPr lang="de-DE" sz="2000" b="1" dirty="0">
              <a:latin typeface="Arial" panose="020B0604020202020204" pitchFamily="34" charset="0"/>
              <a:cs typeface="Arial" panose="020B0604020202020204" pitchFamily="34" charset="0"/>
            </a:endParaRP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Auffassungsfähigkeit, Auffassungsgabe</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75</a:t>
            </a:fld>
            <a:endParaRPr sz="1000" dirty="0">
              <a:latin typeface="Arial"/>
              <a:cs typeface="Arial"/>
            </a:endParaRPr>
          </a:p>
        </p:txBody>
      </p:sp>
    </p:spTree>
    <p:extLst>
      <p:ext uri="{BB962C8B-B14F-4D97-AF65-F5344CB8AC3E}">
        <p14:creationId xmlns:p14="http://schemas.microsoft.com/office/powerpoint/2010/main" val="23683681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E80DB9-CCAC-4DE6-B776-E16A5763420D}"/>
              </a:ext>
            </a:extLst>
          </p:cNvPr>
          <p:cNvSpPr>
            <a:spLocks noGrp="1"/>
          </p:cNvSpPr>
          <p:nvPr>
            <p:ph type="title"/>
          </p:nvPr>
        </p:nvSpPr>
        <p:spPr>
          <a:xfrm>
            <a:off x="1447800" y="457200"/>
            <a:ext cx="8686800" cy="461665"/>
          </a:xfrm>
        </p:spPr>
        <p:txBody>
          <a:bodyPr/>
          <a:lstStyle/>
          <a:p>
            <a:r>
              <a:rPr lang="de-DE" dirty="0"/>
              <a:t>Kompetenzkarte: Belastbarkeit</a:t>
            </a:r>
          </a:p>
        </p:txBody>
      </p:sp>
      <p:pic>
        <p:nvPicPr>
          <p:cNvPr id="5" name="Picture 2" descr="Kompetenzkarte: Belastbarkeit mit Erklärung: Ich kann gut mit viel Arbeit umgehen.">
            <a:extLst>
              <a:ext uri="{FF2B5EF4-FFF2-40B4-BE49-F238E27FC236}">
                <a16:creationId xmlns:a16="http://schemas.microsoft.com/office/drawing/2014/main" id="{20AE33FD-D912-42D0-BF0D-1478DD6FC4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69" t="2222" r="1469" b="13333"/>
          <a:stretch/>
        </p:blipFill>
        <p:spPr bwMode="auto">
          <a:xfrm>
            <a:off x="1447800" y="1143000"/>
            <a:ext cx="92964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11313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417901" cy="2764283"/>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spcAft>
                <a:spcPts val="1200"/>
              </a:spcAft>
            </a:pPr>
            <a:r>
              <a:rPr lang="de-DE" sz="2000" dirty="0">
                <a:latin typeface="Arial" panose="020B0604020202020204" pitchFamily="34" charset="0"/>
                <a:cs typeface="Arial" panose="020B0604020202020204" pitchFamily="34" charset="0"/>
              </a:rPr>
              <a:t>Sie haben genug Reserven, um auf Stress zu reagieren. Sie sind bereit, viel Arbeit zu leisten. Sie gehen der Arbeit nicht aus dem Weg.</a:t>
            </a:r>
          </a:p>
          <a:p>
            <a:pPr>
              <a:lnSpc>
                <a:spcPct val="150000"/>
              </a:lnSpc>
              <a:spcAft>
                <a:spcPts val="1200"/>
              </a:spcAft>
            </a:pPr>
            <a:r>
              <a:rPr lang="de-DE" sz="2000" b="1" dirty="0">
                <a:latin typeface="Arial" panose="020B0604020202020204" pitchFamily="34" charset="0"/>
                <a:cs typeface="Arial" panose="020B0604020202020204" pitchFamily="34" charset="0"/>
              </a:rPr>
              <a:t>Fragen:</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Können Sie viel und lange arbeiten? Nennen Sie ein Beispiel!</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Wie haben Sie sich dabei gefühlt?</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dirty="0"/>
              <a:t>Belastbarkeit</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77</a:t>
            </a:fld>
            <a:endParaRPr sz="1000" dirty="0">
              <a:latin typeface="Arial"/>
              <a:cs typeface="Arial"/>
            </a:endParaRPr>
          </a:p>
        </p:txBody>
      </p:sp>
    </p:spTree>
    <p:extLst>
      <p:ext uri="{BB962C8B-B14F-4D97-AF65-F5344CB8AC3E}">
        <p14:creationId xmlns:p14="http://schemas.microsoft.com/office/powerpoint/2010/main" val="20381384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E80DB9-CCAC-4DE6-B776-E16A5763420D}"/>
              </a:ext>
            </a:extLst>
          </p:cNvPr>
          <p:cNvSpPr>
            <a:spLocks noGrp="1"/>
          </p:cNvSpPr>
          <p:nvPr>
            <p:ph type="title"/>
          </p:nvPr>
        </p:nvSpPr>
        <p:spPr>
          <a:xfrm>
            <a:off x="1447800" y="457200"/>
            <a:ext cx="8686800" cy="461665"/>
          </a:xfrm>
        </p:spPr>
        <p:txBody>
          <a:bodyPr/>
          <a:lstStyle/>
          <a:p>
            <a:r>
              <a:rPr lang="de-DE" dirty="0"/>
              <a:t>Kompetenzkarte: Entscheidungsfähigkeit</a:t>
            </a:r>
          </a:p>
        </p:txBody>
      </p:sp>
      <p:pic>
        <p:nvPicPr>
          <p:cNvPr id="4" name="Picture 2" descr="Kompetenzkarte: Entscheidungsfähigkeit mit Erklärung: Ich kann immer einen Weg finden.">
            <a:extLst>
              <a:ext uri="{FF2B5EF4-FFF2-40B4-BE49-F238E27FC236}">
                <a16:creationId xmlns:a16="http://schemas.microsoft.com/office/drawing/2014/main" id="{E4E0D1F1-A3B1-45CE-B06F-C40AD0DF3D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06" t="2222" r="1506" b="13333"/>
          <a:stretch/>
        </p:blipFill>
        <p:spPr bwMode="auto">
          <a:xfrm>
            <a:off x="1447800" y="1055511"/>
            <a:ext cx="92964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848397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417901" cy="2764283"/>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spcAft>
                <a:spcPts val="1200"/>
              </a:spcAft>
            </a:pPr>
            <a:r>
              <a:rPr lang="de-DE" sz="2000" dirty="0">
                <a:latin typeface="Arial" panose="020B0604020202020204" pitchFamily="34" charset="0"/>
                <a:cs typeface="Arial" panose="020B0604020202020204" pitchFamily="34" charset="0"/>
              </a:rPr>
              <a:t>Sie wägen die verschiedenen Möglichkeiten gegeneinander ab und treffen dann eine Entscheidung. Das fällt Ihnen nicht besonders schwer.</a:t>
            </a:r>
          </a:p>
          <a:p>
            <a:pPr>
              <a:lnSpc>
                <a:spcPct val="150000"/>
              </a:lnSpc>
              <a:spcAft>
                <a:spcPts val="1200"/>
              </a:spcAft>
            </a:pPr>
            <a:r>
              <a:rPr lang="de-DE" sz="2000" b="1" dirty="0">
                <a:latin typeface="Arial" panose="020B0604020202020204" pitchFamily="34" charset="0"/>
                <a:cs typeface="Arial" panose="020B0604020202020204" pitchFamily="34" charset="0"/>
              </a:rPr>
              <a:t>Fragen:</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Wenn Sie mehrere Möglichkeiten haben, wie gehen Sie vor?</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Wie fühlen Sie sich dabei? Nennen Sie ein Beispiel!</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dirty="0"/>
              <a:t>Entscheidungsfähigkeit</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79</a:t>
            </a:fld>
            <a:endParaRPr sz="1000" dirty="0">
              <a:latin typeface="Arial"/>
              <a:cs typeface="Arial"/>
            </a:endParaRPr>
          </a:p>
        </p:txBody>
      </p:sp>
    </p:spTree>
    <p:extLst>
      <p:ext uri="{BB962C8B-B14F-4D97-AF65-F5344CB8AC3E}">
        <p14:creationId xmlns:p14="http://schemas.microsoft.com/office/powerpoint/2010/main" val="1188633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E80DB9-CCAC-4DE6-B776-E16A5763420D}"/>
              </a:ext>
            </a:extLst>
          </p:cNvPr>
          <p:cNvSpPr>
            <a:spLocks noGrp="1"/>
          </p:cNvSpPr>
          <p:nvPr>
            <p:ph type="title"/>
          </p:nvPr>
        </p:nvSpPr>
        <p:spPr>
          <a:xfrm>
            <a:off x="1447800" y="457200"/>
            <a:ext cx="8686800" cy="461665"/>
          </a:xfrm>
        </p:spPr>
        <p:txBody>
          <a:bodyPr/>
          <a:lstStyle/>
          <a:p>
            <a:r>
              <a:rPr lang="de-DE" dirty="0"/>
              <a:t>Kompetenzkarte: Flexibilität</a:t>
            </a:r>
          </a:p>
        </p:txBody>
      </p:sp>
      <p:pic>
        <p:nvPicPr>
          <p:cNvPr id="7" name="Picture 2" descr="Kompetenzkarte: Flexibilität mit Erklärung: Ich komme gut mit neuen Situationen zurecht">
            <a:extLst>
              <a:ext uri="{FF2B5EF4-FFF2-40B4-BE49-F238E27FC236}">
                <a16:creationId xmlns:a16="http://schemas.microsoft.com/office/drawing/2014/main" id="{20D23803-B6ED-4012-9318-C64AB76EF53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21" t="2221" r="1521" b="13334"/>
          <a:stretch/>
        </p:blipFill>
        <p:spPr bwMode="auto">
          <a:xfrm>
            <a:off x="1447800" y="1066800"/>
            <a:ext cx="92964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255418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417901" cy="3225948"/>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spcAft>
                <a:spcPts val="1200"/>
              </a:spcAft>
            </a:pPr>
            <a:r>
              <a:rPr lang="de-DE" sz="2000" dirty="0">
                <a:latin typeface="Arial" panose="020B0604020202020204" pitchFamily="34" charset="0"/>
                <a:cs typeface="Arial" panose="020B0604020202020204" pitchFamily="34" charset="0"/>
              </a:rPr>
              <a:t>Sie können sich gut anpassen, wenn die Umstände sich auf einmal ändern. Sie können in verschiedenen Situationen ruhig und stabil bleiben.</a:t>
            </a:r>
          </a:p>
          <a:p>
            <a:pPr>
              <a:lnSpc>
                <a:spcPct val="150000"/>
              </a:lnSpc>
              <a:spcAft>
                <a:spcPts val="1200"/>
              </a:spcAft>
            </a:pPr>
            <a:r>
              <a:rPr lang="de-DE" sz="2000" b="1" dirty="0">
                <a:latin typeface="Arial" panose="020B0604020202020204" pitchFamily="34" charset="0"/>
                <a:cs typeface="Arial" panose="020B0604020202020204" pitchFamily="34" charset="0"/>
              </a:rPr>
              <a:t>Fragen:</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Können Sie mit plötzlichen Veränderungen in Situationen umgehen? Nennen Sie ein Beispiel!</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Wie haben Sie sich dabei gefühlt?</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dirty="0"/>
              <a:t>Flexibilität</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81</a:t>
            </a:fld>
            <a:endParaRPr sz="1000" dirty="0">
              <a:latin typeface="Arial"/>
              <a:cs typeface="Arial"/>
            </a:endParaRPr>
          </a:p>
        </p:txBody>
      </p:sp>
    </p:spTree>
    <p:extLst>
      <p:ext uri="{BB962C8B-B14F-4D97-AF65-F5344CB8AC3E}">
        <p14:creationId xmlns:p14="http://schemas.microsoft.com/office/powerpoint/2010/main" val="30408132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E80DB9-CCAC-4DE6-B776-E16A5763420D}"/>
              </a:ext>
            </a:extLst>
          </p:cNvPr>
          <p:cNvSpPr>
            <a:spLocks noGrp="1"/>
          </p:cNvSpPr>
          <p:nvPr>
            <p:ph type="title"/>
          </p:nvPr>
        </p:nvSpPr>
        <p:spPr>
          <a:xfrm>
            <a:off x="1447800" y="457200"/>
            <a:ext cx="8686800" cy="457200"/>
          </a:xfrm>
        </p:spPr>
        <p:txBody>
          <a:bodyPr/>
          <a:lstStyle/>
          <a:p>
            <a:r>
              <a:rPr lang="de-DE" dirty="0"/>
              <a:t>Kompetenzkarte: Körperliche Belastbarkeit</a:t>
            </a:r>
          </a:p>
        </p:txBody>
      </p:sp>
      <p:pic>
        <p:nvPicPr>
          <p:cNvPr id="6" name="Picture 2" descr="Kompetenzkarte: Körperliche Belastbarkeit mit Erklärung: Ich kann gut und lange schere Arbeit machen.">
            <a:extLst>
              <a:ext uri="{FF2B5EF4-FFF2-40B4-BE49-F238E27FC236}">
                <a16:creationId xmlns:a16="http://schemas.microsoft.com/office/drawing/2014/main" id="{7B827240-FCA1-408B-8863-CBBA19BE60D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57" t="2221" r="1557" b="13334"/>
          <a:stretch/>
        </p:blipFill>
        <p:spPr bwMode="auto">
          <a:xfrm>
            <a:off x="1447800" y="1066800"/>
            <a:ext cx="92964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37869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417901" cy="4390369"/>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spcAft>
                <a:spcPts val="1200"/>
              </a:spcAft>
            </a:pPr>
            <a:r>
              <a:rPr lang="de-DE" sz="2000" dirty="0">
                <a:latin typeface="Arial" panose="020B0604020202020204" pitchFamily="34" charset="0"/>
                <a:cs typeface="Arial" panose="020B0604020202020204" pitchFamily="34" charset="0"/>
              </a:rPr>
              <a:t>Sie können lange knien, stehen oder laufen. Sie können bei jedem Wetter (Hitze, Kälte, Regen) arbeiten.</a:t>
            </a:r>
          </a:p>
          <a:p>
            <a:pPr>
              <a:lnSpc>
                <a:spcPct val="150000"/>
              </a:lnSpc>
              <a:spcAft>
                <a:spcPts val="1200"/>
              </a:spcAft>
            </a:pPr>
            <a:r>
              <a:rPr lang="de-DE" sz="2000" b="1" dirty="0">
                <a:latin typeface="Arial" panose="020B0604020202020204" pitchFamily="34" charset="0"/>
                <a:cs typeface="Arial" panose="020B0604020202020204" pitchFamily="34" charset="0"/>
              </a:rPr>
              <a:t>Fragen:</a:t>
            </a:r>
          </a:p>
          <a:p>
            <a:pPr marL="469900" indent="-457200">
              <a:lnSpc>
                <a:spcPct val="114000"/>
              </a:lnSpc>
              <a:spcAft>
                <a:spcPts val="1200"/>
              </a:spcAft>
              <a:buFont typeface="+mj-lt"/>
              <a:buAutoNum type="arabicPeriod"/>
            </a:pPr>
            <a:r>
              <a:rPr lang="de-DE" sz="2000" dirty="0">
                <a:latin typeface="Arial" panose="020B0604020202020204" pitchFamily="34" charset="0"/>
                <a:cs typeface="Arial" panose="020B0604020202020204" pitchFamily="34" charset="0"/>
              </a:rPr>
              <a:t>Sind Sie körperlich gesund? </a:t>
            </a:r>
          </a:p>
          <a:p>
            <a:pPr marL="469900" indent="-457200">
              <a:lnSpc>
                <a:spcPct val="114000"/>
              </a:lnSpc>
              <a:spcAft>
                <a:spcPts val="1200"/>
              </a:spcAft>
              <a:buFont typeface="+mj-lt"/>
              <a:buAutoNum type="arabicPeriod"/>
            </a:pPr>
            <a:r>
              <a:rPr lang="de-DE" sz="2000" dirty="0">
                <a:latin typeface="Arial" panose="020B0604020202020204" pitchFamily="34" charset="0"/>
                <a:cs typeface="Arial" panose="020B0604020202020204" pitchFamily="34" charset="0"/>
              </a:rPr>
              <a:t>Trauen Sie sich zu, 6-8 Stunden am Tag (stehend, kniend, draußen, gebückt) zu arbeiten?</a:t>
            </a:r>
          </a:p>
          <a:p>
            <a:pPr marL="469900" indent="-457200">
              <a:lnSpc>
                <a:spcPct val="114000"/>
              </a:lnSpc>
              <a:spcAft>
                <a:spcPts val="1200"/>
              </a:spcAft>
              <a:buFont typeface="+mj-lt"/>
              <a:buAutoNum type="arabicPeriod"/>
            </a:pPr>
            <a:r>
              <a:rPr lang="de-DE" sz="2000" dirty="0">
                <a:latin typeface="Arial" panose="020B0604020202020204" pitchFamily="34" charset="0"/>
                <a:cs typeface="Arial" panose="020B0604020202020204" pitchFamily="34" charset="0"/>
              </a:rPr>
              <a:t>Haben Sie schon einmal am Wochenende oder in Schichten gearbeitet? Nennen Sie ein Beispiel!</a:t>
            </a:r>
          </a:p>
          <a:p>
            <a:pPr>
              <a:lnSpc>
                <a:spcPct val="150000"/>
              </a:lnSpc>
              <a:spcAft>
                <a:spcPts val="1200"/>
              </a:spcAft>
            </a:pPr>
            <a:endParaRPr lang="de-DE" sz="2000" dirty="0">
              <a:latin typeface="Arial" panose="020B0604020202020204" pitchFamily="34" charset="0"/>
              <a:cs typeface="Arial" panose="020B0604020202020204" pitchFamily="34" charset="0"/>
            </a:endParaRP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dirty="0"/>
              <a:t>Körperliche Belastbarkeit</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83</a:t>
            </a:fld>
            <a:endParaRPr sz="1000" dirty="0">
              <a:latin typeface="Arial"/>
              <a:cs typeface="Arial"/>
            </a:endParaRPr>
          </a:p>
        </p:txBody>
      </p:sp>
    </p:spTree>
    <p:extLst>
      <p:ext uri="{BB962C8B-B14F-4D97-AF65-F5344CB8AC3E}">
        <p14:creationId xmlns:p14="http://schemas.microsoft.com/office/powerpoint/2010/main" val="10422179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E80DB9-CCAC-4DE6-B776-E16A5763420D}"/>
              </a:ext>
            </a:extLst>
          </p:cNvPr>
          <p:cNvSpPr>
            <a:spLocks noGrp="1"/>
          </p:cNvSpPr>
          <p:nvPr>
            <p:ph type="title"/>
          </p:nvPr>
        </p:nvSpPr>
        <p:spPr>
          <a:xfrm>
            <a:off x="1444349" y="457200"/>
            <a:ext cx="7966351" cy="461665"/>
          </a:xfrm>
        </p:spPr>
        <p:txBody>
          <a:bodyPr/>
          <a:lstStyle/>
          <a:p>
            <a:r>
              <a:rPr lang="de-DE" dirty="0"/>
              <a:t>Kompetenzkarte: Lernbereitschaft</a:t>
            </a:r>
          </a:p>
        </p:txBody>
      </p:sp>
      <p:pic>
        <p:nvPicPr>
          <p:cNvPr id="4" name="Grafik 3" descr="Kompetenzkarte: Lernbereitschaft mit Erklärung: Ich kann mir neues Wissen aneignen.">
            <a:extLst>
              <a:ext uri="{FF2B5EF4-FFF2-40B4-BE49-F238E27FC236}">
                <a16:creationId xmlns:a16="http://schemas.microsoft.com/office/drawing/2014/main" id="{9FDBBA7D-1E43-447A-A699-9728FF9033D9}"/>
              </a:ext>
            </a:extLst>
          </p:cNvPr>
          <p:cNvPicPr>
            <a:picLocks noChangeAspect="1"/>
          </p:cNvPicPr>
          <p:nvPr/>
        </p:nvPicPr>
        <p:blipFill>
          <a:blip r:embed="rId2"/>
          <a:stretch>
            <a:fillRect/>
          </a:stretch>
        </p:blipFill>
        <p:spPr>
          <a:xfrm>
            <a:off x="1444349" y="1066298"/>
            <a:ext cx="9303302" cy="5791702"/>
          </a:xfrm>
          <a:prstGeom prst="rect">
            <a:avLst/>
          </a:prstGeom>
        </p:spPr>
      </p:pic>
    </p:spTree>
    <p:extLst>
      <p:ext uri="{BB962C8B-B14F-4D97-AF65-F5344CB8AC3E}">
        <p14:creationId xmlns:p14="http://schemas.microsoft.com/office/powerpoint/2010/main" val="19186291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8303935" cy="1994841"/>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spcAft>
                <a:spcPts val="1200"/>
              </a:spcAft>
            </a:pPr>
            <a:r>
              <a:rPr lang="de-DE" sz="2000" dirty="0">
                <a:latin typeface="Arial" panose="020B0604020202020204" pitchFamily="34" charset="0"/>
                <a:cs typeface="Arial" panose="020B0604020202020204" pitchFamily="34" charset="0"/>
              </a:rPr>
              <a:t>Sie möchten etwas lernen. Sie finden es schön, Neues aufzunehmen.</a:t>
            </a:r>
            <a:endParaRPr lang="de-DE" sz="2000" b="1" dirty="0">
              <a:latin typeface="Arial" panose="020B0604020202020204" pitchFamily="34" charset="0"/>
              <a:cs typeface="Arial" panose="020B0604020202020204" pitchFamily="34" charset="0"/>
            </a:endParaRPr>
          </a:p>
          <a:p>
            <a:pPr>
              <a:lnSpc>
                <a:spcPct val="150000"/>
              </a:lnSpc>
            </a:pPr>
            <a:r>
              <a:rPr lang="de-DE" sz="2000" b="1" dirty="0">
                <a:latin typeface="Arial" panose="020B0604020202020204" pitchFamily="34" charset="0"/>
                <a:cs typeface="Arial" panose="020B0604020202020204" pitchFamily="34" charset="0"/>
              </a:rPr>
              <a:t>Fragen:</a:t>
            </a:r>
            <a:endParaRPr lang="de-DE" sz="2000" dirty="0">
              <a:latin typeface="Arial" panose="020B0604020202020204" pitchFamily="34" charset="0"/>
              <a:cs typeface="Arial" panose="020B0604020202020204" pitchFamily="34" charset="0"/>
            </a:endParaRP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Wann mussten Sie das letzte Mal etwas lernen?</a:t>
            </a: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Wie haben Sie sich dabei gefühlt?</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Lernbereitschaft</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85</a:t>
            </a:fld>
            <a:endParaRPr sz="1000" dirty="0">
              <a:latin typeface="Arial"/>
              <a:cs typeface="Arial"/>
            </a:endParaRPr>
          </a:p>
        </p:txBody>
      </p:sp>
    </p:spTree>
    <p:extLst>
      <p:ext uri="{BB962C8B-B14F-4D97-AF65-F5344CB8AC3E}">
        <p14:creationId xmlns:p14="http://schemas.microsoft.com/office/powerpoint/2010/main" val="18770308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Kompetenzkarte Motivation beziehungsweise Leistungsbereitschaft mit Erklärung: Ich kann viel arbeiten."/>
          <p:cNvPicPr>
            <a:picLocks noChangeAspect="1" noChangeArrowheads="1"/>
          </p:cNvPicPr>
          <p:nvPr/>
        </p:nvPicPr>
        <p:blipFill rotWithShape="1">
          <a:blip r:embed="rId2">
            <a:extLst>
              <a:ext uri="{28A0092B-C50C-407E-A947-70E740481C1C}">
                <a14:useLocalDpi xmlns:a14="http://schemas.microsoft.com/office/drawing/2010/main" val="0"/>
              </a:ext>
            </a:extLst>
          </a:blip>
          <a:srcRect l="1486" t="2221" r="1486" b="13334"/>
          <a:stretch/>
        </p:blipFill>
        <p:spPr bwMode="auto">
          <a:xfrm>
            <a:off x="1447800" y="1066800"/>
            <a:ext cx="92964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a:extLst>
              <a:ext uri="{FF2B5EF4-FFF2-40B4-BE49-F238E27FC236}">
                <a16:creationId xmlns:a16="http://schemas.microsoft.com/office/drawing/2014/main" id="{A01529D3-AD7C-4F1E-9621-149C905F49E8}"/>
              </a:ext>
            </a:extLst>
          </p:cNvPr>
          <p:cNvSpPr>
            <a:spLocks noGrp="1"/>
          </p:cNvSpPr>
          <p:nvPr>
            <p:ph type="title"/>
          </p:nvPr>
        </p:nvSpPr>
        <p:spPr>
          <a:xfrm>
            <a:off x="1447800" y="381000"/>
            <a:ext cx="9982200" cy="461665"/>
          </a:xfrm>
        </p:spPr>
        <p:txBody>
          <a:bodyPr/>
          <a:lstStyle/>
          <a:p>
            <a:r>
              <a:rPr lang="de-DE" dirty="0"/>
              <a:t>Kompetenzkarte: Motivation und Leistungsbereitschaft</a:t>
            </a:r>
          </a:p>
        </p:txBody>
      </p:sp>
    </p:spTree>
    <p:extLst>
      <p:ext uri="{BB962C8B-B14F-4D97-AF65-F5344CB8AC3E}">
        <p14:creationId xmlns:p14="http://schemas.microsoft.com/office/powerpoint/2010/main" val="3400948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9046301" cy="2456506"/>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spcAft>
                <a:spcPts val="1200"/>
              </a:spcAft>
            </a:pPr>
            <a:r>
              <a:rPr lang="de-DE" sz="2000" dirty="0">
                <a:latin typeface="Arial" panose="020B0604020202020204" pitchFamily="34" charset="0"/>
                <a:cs typeface="Arial" panose="020B0604020202020204" pitchFamily="34" charset="0"/>
              </a:rPr>
              <a:t>Sie haben gute Gründe, sich für Ihre Ziele einzusetzen. Es macht Ihnen Spaß, Ihr Bestes zu geben. </a:t>
            </a:r>
          </a:p>
          <a:p>
            <a:pPr>
              <a:lnSpc>
                <a:spcPct val="150000"/>
              </a:lnSpc>
            </a:pPr>
            <a:r>
              <a:rPr lang="de-DE" sz="2000" b="1" dirty="0">
                <a:latin typeface="Arial" panose="020B0604020202020204" pitchFamily="34" charset="0"/>
                <a:cs typeface="Arial" panose="020B0604020202020204" pitchFamily="34" charset="0"/>
              </a:rPr>
              <a:t>Fragen:</a:t>
            </a:r>
            <a:endParaRPr lang="de-DE" sz="2000" dirty="0">
              <a:latin typeface="Arial" panose="020B0604020202020204" pitchFamily="34" charset="0"/>
              <a:cs typeface="Arial" panose="020B0604020202020204" pitchFamily="34" charset="0"/>
            </a:endParaRP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Arbeiten Sie gerne?</a:t>
            </a:r>
          </a:p>
          <a:p>
            <a:pPr marL="355600" indent="-342900">
              <a:lnSpc>
                <a:spcPct val="150000"/>
              </a:lnSpc>
              <a:buFont typeface="+mj-lt"/>
              <a:buAutoNum type="arabicPeriod"/>
            </a:pPr>
            <a:r>
              <a:rPr lang="de-DE" sz="2000" dirty="0">
                <a:latin typeface="Arial" panose="020B0604020202020204" pitchFamily="34" charset="0"/>
                <a:cs typeface="Arial" panose="020B0604020202020204" pitchFamily="34" charset="0"/>
              </a:rPr>
              <a:t>Was macht Ihnen Spaß?</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Motivation und Leistungsbereitschaft</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87</a:t>
            </a:fld>
            <a:endParaRPr sz="1000" dirty="0">
              <a:latin typeface="Arial"/>
              <a:cs typeface="Arial"/>
            </a:endParaRPr>
          </a:p>
        </p:txBody>
      </p:sp>
    </p:spTree>
    <p:extLst>
      <p:ext uri="{BB962C8B-B14F-4D97-AF65-F5344CB8AC3E}">
        <p14:creationId xmlns:p14="http://schemas.microsoft.com/office/powerpoint/2010/main" val="33059598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Kompetenzkarte: Sorgfalt / Genauigkeit mit Erklärung: Ich kann gut und sorgfältig arbeiten."/>
          <p:cNvPicPr>
            <a:picLocks noChangeAspect="1" noChangeArrowheads="1"/>
          </p:cNvPicPr>
          <p:nvPr/>
        </p:nvPicPr>
        <p:blipFill rotWithShape="1">
          <a:blip r:embed="rId2">
            <a:extLst>
              <a:ext uri="{28A0092B-C50C-407E-A947-70E740481C1C}">
                <a14:useLocalDpi xmlns:a14="http://schemas.microsoft.com/office/drawing/2010/main" val="0"/>
              </a:ext>
            </a:extLst>
          </a:blip>
          <a:srcRect l="1431" t="2222" r="1431" b="13333"/>
          <a:stretch/>
        </p:blipFill>
        <p:spPr bwMode="auto">
          <a:xfrm>
            <a:off x="1447800" y="1066800"/>
            <a:ext cx="92964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a:extLst>
              <a:ext uri="{FF2B5EF4-FFF2-40B4-BE49-F238E27FC236}">
                <a16:creationId xmlns:a16="http://schemas.microsoft.com/office/drawing/2014/main" id="{202D6862-4108-4D88-8F9B-31D68F371EE4}"/>
              </a:ext>
            </a:extLst>
          </p:cNvPr>
          <p:cNvSpPr>
            <a:spLocks noGrp="1"/>
          </p:cNvSpPr>
          <p:nvPr>
            <p:ph type="title"/>
          </p:nvPr>
        </p:nvSpPr>
        <p:spPr>
          <a:xfrm>
            <a:off x="1447800" y="304800"/>
            <a:ext cx="9296400" cy="461665"/>
          </a:xfrm>
        </p:spPr>
        <p:txBody>
          <a:bodyPr/>
          <a:lstStyle/>
          <a:p>
            <a:r>
              <a:rPr lang="de-DE" dirty="0"/>
              <a:t>Kompetenzkarte: Sorgfalt / Genauigkeit</a:t>
            </a:r>
          </a:p>
        </p:txBody>
      </p:sp>
    </p:spTree>
    <p:extLst>
      <p:ext uri="{BB962C8B-B14F-4D97-AF65-F5344CB8AC3E}">
        <p14:creationId xmlns:p14="http://schemas.microsoft.com/office/powerpoint/2010/main" val="297705275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9046301" cy="2764283"/>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spcAft>
                <a:spcPts val="1200"/>
              </a:spcAft>
            </a:pPr>
            <a:r>
              <a:rPr lang="de-DE" sz="2000" dirty="0">
                <a:latin typeface="Arial" panose="020B0604020202020204" pitchFamily="34" charset="0"/>
                <a:cs typeface="Arial" panose="020B0604020202020204" pitchFamily="34" charset="0"/>
              </a:rPr>
              <a:t>Sie können in Ihrer Arbeit gründlich vorgehen. Dabei beachten Sie alle wichtigen Angaben und den Stand der Technik.</a:t>
            </a:r>
          </a:p>
          <a:p>
            <a:pPr>
              <a:lnSpc>
                <a:spcPct val="150000"/>
              </a:lnSpc>
              <a:spcAft>
                <a:spcPts val="1200"/>
              </a:spcAft>
            </a:pPr>
            <a:r>
              <a:rPr lang="de-DE" sz="2000" b="1" dirty="0">
                <a:latin typeface="Arial" panose="020B0604020202020204" pitchFamily="34" charset="0"/>
                <a:cs typeface="Arial" panose="020B0604020202020204" pitchFamily="34" charset="0"/>
              </a:rPr>
              <a:t>Fragen:</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Können Sie gründlich und genau arbeiten? Nennen Sie ein Beispiel!</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Wie fühlen Sie sich dabei?</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dirty="0"/>
              <a:t>Sorgfalt / Genauigkeit</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89</a:t>
            </a:fld>
            <a:endParaRPr sz="1000" dirty="0">
              <a:latin typeface="Arial"/>
              <a:cs typeface="Arial"/>
            </a:endParaRPr>
          </a:p>
        </p:txBody>
      </p:sp>
    </p:spTree>
    <p:extLst>
      <p:ext uri="{BB962C8B-B14F-4D97-AF65-F5344CB8AC3E}">
        <p14:creationId xmlns:p14="http://schemas.microsoft.com/office/powerpoint/2010/main" val="34303309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D6862-4108-4D88-8F9B-31D68F371EE4}"/>
              </a:ext>
            </a:extLst>
          </p:cNvPr>
          <p:cNvSpPr>
            <a:spLocks noGrp="1"/>
          </p:cNvSpPr>
          <p:nvPr>
            <p:ph type="title"/>
          </p:nvPr>
        </p:nvSpPr>
        <p:spPr>
          <a:xfrm>
            <a:off x="1305428" y="304800"/>
            <a:ext cx="9438772" cy="461665"/>
          </a:xfrm>
        </p:spPr>
        <p:txBody>
          <a:bodyPr/>
          <a:lstStyle/>
          <a:p>
            <a:r>
              <a:rPr lang="de-DE" dirty="0"/>
              <a:t>Kompetenzkarte: Verantwortungsbewusstsein</a:t>
            </a:r>
          </a:p>
        </p:txBody>
      </p:sp>
      <p:pic>
        <p:nvPicPr>
          <p:cNvPr id="4" name="Picture 2" descr="Kompetenzkarte: Verantwortungsbewusstsein mit Erklärung: Ich kann für Andere sorgen.">
            <a:extLst>
              <a:ext uri="{FF2B5EF4-FFF2-40B4-BE49-F238E27FC236}">
                <a16:creationId xmlns:a16="http://schemas.microsoft.com/office/drawing/2014/main" id="{937E26F2-BE8C-438D-9601-699C9860C0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556" b="9999"/>
          <a:stretch/>
        </p:blipFill>
        <p:spPr bwMode="auto">
          <a:xfrm>
            <a:off x="1305428" y="1058333"/>
            <a:ext cx="9581143"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49033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798901" cy="3392660"/>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spcAft>
                <a:spcPts val="1200"/>
              </a:spcAft>
            </a:pPr>
            <a:r>
              <a:rPr lang="de-DE" sz="2000" dirty="0">
                <a:latin typeface="Arial" panose="020B0604020202020204" pitchFamily="34" charset="0"/>
                <a:cs typeface="Arial" panose="020B0604020202020204" pitchFamily="34" charset="0"/>
              </a:rPr>
              <a:t>Sie wissen genau, welche Aufgaben Sie haben, und führen diese selbstständig aus. Sie wissen, dass Ihr Handeln bestimmte Folgen hat, und fühlen sich dafür verantwortlich.</a:t>
            </a:r>
          </a:p>
          <a:p>
            <a:pPr>
              <a:lnSpc>
                <a:spcPct val="150000"/>
              </a:lnSpc>
              <a:spcAft>
                <a:spcPts val="1200"/>
              </a:spcAft>
            </a:pPr>
            <a:r>
              <a:rPr lang="de-DE" sz="2000" b="1" dirty="0">
                <a:latin typeface="Arial" panose="020B0604020202020204" pitchFamily="34" charset="0"/>
                <a:cs typeface="Arial" panose="020B0604020202020204" pitchFamily="34" charset="0"/>
              </a:rPr>
              <a:t>Fragen: </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Für wen müssen Sie sorgen?</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Für was tragen Sie die Verantwortung?</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Wie fühlen Sie sich dabei?</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dirty="0"/>
              <a:t>Verantwortungsbewusstsein</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91</a:t>
            </a:fld>
            <a:endParaRPr sz="1000" dirty="0">
              <a:latin typeface="Arial"/>
              <a:cs typeface="Arial"/>
            </a:endParaRPr>
          </a:p>
        </p:txBody>
      </p:sp>
    </p:spTree>
    <p:extLst>
      <p:ext uri="{BB962C8B-B14F-4D97-AF65-F5344CB8AC3E}">
        <p14:creationId xmlns:p14="http://schemas.microsoft.com/office/powerpoint/2010/main" val="10430503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D6862-4108-4D88-8F9B-31D68F371EE4}"/>
              </a:ext>
            </a:extLst>
          </p:cNvPr>
          <p:cNvSpPr>
            <a:spLocks noGrp="1"/>
          </p:cNvSpPr>
          <p:nvPr>
            <p:ph type="title"/>
          </p:nvPr>
        </p:nvSpPr>
        <p:spPr>
          <a:xfrm>
            <a:off x="1447800" y="304800"/>
            <a:ext cx="9296400" cy="461665"/>
          </a:xfrm>
        </p:spPr>
        <p:txBody>
          <a:bodyPr/>
          <a:lstStyle/>
          <a:p>
            <a:r>
              <a:rPr lang="de-DE" dirty="0"/>
              <a:t>Kompetenzkarte: Zuverlässigkeit</a:t>
            </a:r>
          </a:p>
        </p:txBody>
      </p:sp>
      <p:pic>
        <p:nvPicPr>
          <p:cNvPr id="4" name="Picture 2" descr="Kompetenzkarte: Zuverlässigkeit mit Erklärung: Andere können sich auf mich verlassen. Ich kann Verabredungen einhalten.">
            <a:extLst>
              <a:ext uri="{FF2B5EF4-FFF2-40B4-BE49-F238E27FC236}">
                <a16:creationId xmlns:a16="http://schemas.microsoft.com/office/drawing/2014/main" id="{B806C37C-94C0-47D7-B34A-567CE253DE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64" t="2223" r="1564" b="13334"/>
          <a:stretch/>
        </p:blipFill>
        <p:spPr bwMode="auto">
          <a:xfrm>
            <a:off x="1447800" y="1066800"/>
            <a:ext cx="92964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735210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798901" cy="2135906"/>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spcAft>
                <a:spcPts val="1200"/>
              </a:spcAft>
            </a:pPr>
            <a:r>
              <a:rPr lang="de-DE" sz="2000" dirty="0">
                <a:latin typeface="Arial" panose="020B0604020202020204" pitchFamily="34" charset="0"/>
                <a:cs typeface="Arial" panose="020B0604020202020204" pitchFamily="34" charset="0"/>
              </a:rPr>
              <a:t>Andere Menschen können Ihnen vertrauen. Sie halten sich an Ihre Abmachungen. Sie tun, was Sie sagen.</a:t>
            </a:r>
          </a:p>
          <a:p>
            <a:pPr>
              <a:lnSpc>
                <a:spcPct val="150000"/>
              </a:lnSpc>
              <a:spcAft>
                <a:spcPts val="1200"/>
              </a:spcAft>
            </a:pPr>
            <a:r>
              <a:rPr lang="de-DE" sz="2000" b="1" dirty="0">
                <a:latin typeface="Arial" panose="020B0604020202020204" pitchFamily="34" charset="0"/>
                <a:cs typeface="Arial" panose="020B0604020202020204" pitchFamily="34" charset="0"/>
              </a:rPr>
              <a:t>Fragen:</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Können sich Andere auf Sie verlassen? Nennen Sie ein Beispiel!</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dirty="0"/>
              <a:t>Zuverlässigkeit</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93</a:t>
            </a:fld>
            <a:endParaRPr sz="1000" dirty="0">
              <a:latin typeface="Arial"/>
              <a:cs typeface="Arial"/>
            </a:endParaRPr>
          </a:p>
        </p:txBody>
      </p:sp>
    </p:spTree>
    <p:extLst>
      <p:ext uri="{BB962C8B-B14F-4D97-AF65-F5344CB8AC3E}">
        <p14:creationId xmlns:p14="http://schemas.microsoft.com/office/powerpoint/2010/main" val="338672738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Textplatzhalter 1">
            <a:extLst>
              <a:ext uri="{FF2B5EF4-FFF2-40B4-BE49-F238E27FC236}">
                <a16:creationId xmlns:a16="http://schemas.microsoft.com/office/drawing/2014/main" id="{5343517A-D889-4FCF-8B6A-7C8F672D28EB}"/>
              </a:ext>
            </a:extLst>
          </p:cNvPr>
          <p:cNvSpPr>
            <a:spLocks noGrp="1"/>
          </p:cNvSpPr>
          <p:nvPr>
            <p:ph type="body" idx="1"/>
          </p:nvPr>
        </p:nvSpPr>
        <p:spPr>
          <a:xfrm>
            <a:off x="3772058" y="4191000"/>
            <a:ext cx="4647883" cy="2426755"/>
          </a:xfrm>
        </p:spPr>
        <p:txBody>
          <a:bodyPr/>
          <a:lstStyle/>
          <a:p>
            <a:pPr algn="l">
              <a:lnSpc>
                <a:spcPct val="114000"/>
              </a:lnSpc>
            </a:pPr>
            <a:r>
              <a:rPr lang="de-DE" sz="2000" dirty="0">
                <a:latin typeface="Arial" panose="020B0604020202020204" pitchFamily="34" charset="0"/>
                <a:cs typeface="Arial" panose="020B0604020202020204" pitchFamily="34" charset="0"/>
              </a:rPr>
              <a:t>Organisationsfähigkeit</a:t>
            </a:r>
          </a:p>
          <a:p>
            <a:pPr algn="l">
              <a:lnSpc>
                <a:spcPct val="114000"/>
              </a:lnSpc>
            </a:pPr>
            <a:r>
              <a:rPr lang="de-DE" sz="2000" dirty="0">
                <a:latin typeface="Arial" panose="020B0604020202020204" pitchFamily="34" charset="0"/>
                <a:cs typeface="Arial" panose="020B0604020202020204" pitchFamily="34" charset="0"/>
              </a:rPr>
              <a:t>Selbstständiges Arbeiten</a:t>
            </a:r>
          </a:p>
          <a:p>
            <a:pPr algn="l">
              <a:lnSpc>
                <a:spcPct val="114000"/>
              </a:lnSpc>
            </a:pPr>
            <a:r>
              <a:rPr lang="de-DE" sz="2000" dirty="0">
                <a:latin typeface="Arial" panose="020B0604020202020204" pitchFamily="34" charset="0"/>
                <a:cs typeface="Arial" panose="020B0604020202020204" pitchFamily="34" charset="0"/>
              </a:rPr>
              <a:t>Räumliches Denk- und Vorstellungsvermögen</a:t>
            </a:r>
          </a:p>
          <a:p>
            <a:pPr algn="l">
              <a:lnSpc>
                <a:spcPct val="114000"/>
              </a:lnSpc>
            </a:pPr>
            <a:r>
              <a:rPr lang="de-DE" sz="2000" dirty="0">
                <a:latin typeface="Arial" panose="020B0604020202020204" pitchFamily="34" charset="0"/>
                <a:cs typeface="Arial" panose="020B0604020202020204" pitchFamily="34" charset="0"/>
              </a:rPr>
              <a:t>Technische und handwerkliche Fertigkeiten</a:t>
            </a:r>
          </a:p>
          <a:p>
            <a:pPr algn="l">
              <a:lnSpc>
                <a:spcPct val="114000"/>
              </a:lnSpc>
            </a:pPr>
            <a:r>
              <a:rPr lang="de-DE" sz="2000" dirty="0">
                <a:latin typeface="Arial" panose="020B0604020202020204" pitchFamily="34" charset="0"/>
                <a:cs typeface="Arial" panose="020B0604020202020204" pitchFamily="34" charset="0"/>
              </a:rPr>
              <a:t>Kundenorientierung</a:t>
            </a:r>
          </a:p>
        </p:txBody>
      </p:sp>
      <p:pic>
        <p:nvPicPr>
          <p:cNvPr id="9" name="Grafik 8">
            <a:extLst>
              <a:ext uri="{FF2B5EF4-FFF2-40B4-BE49-F238E27FC236}">
                <a16:creationId xmlns:a16="http://schemas.microsoft.com/office/drawing/2014/main" id="{1B6A96DA-82CF-4A6C-95E6-8CB22E9D6601}"/>
              </a:ext>
              <a:ext uri="{C183D7F6-B498-43B3-948B-1728B52AA6E4}">
                <adec:decorative xmlns:adec="http://schemas.microsoft.com/office/drawing/2017/decorative" val="1"/>
              </a:ext>
            </a:extLst>
          </p:cNvPr>
          <p:cNvPicPr>
            <a:picLocks noChangeAspect="1"/>
          </p:cNvPicPr>
          <p:nvPr/>
        </p:nvPicPr>
        <p:blipFill rotWithShape="1">
          <a:blip r:embed="rId3"/>
          <a:srcRect l="51152" t="24059" r="4007" b="57816"/>
          <a:stretch/>
        </p:blipFill>
        <p:spPr>
          <a:xfrm rot="10800000">
            <a:off x="9174472" y="2057400"/>
            <a:ext cx="2665141" cy="1535454"/>
          </a:xfrm>
          <a:prstGeom prst="rect">
            <a:avLst/>
          </a:prstGeom>
        </p:spPr>
      </p:pic>
      <p:sp>
        <p:nvSpPr>
          <p:cNvPr id="19" name="Rechteck 18">
            <a:extLst>
              <a:ext uri="{FF2B5EF4-FFF2-40B4-BE49-F238E27FC236}">
                <a16:creationId xmlns:a16="http://schemas.microsoft.com/office/drawing/2014/main" id="{89A386F8-A750-4537-868B-CB53B2EFB891}"/>
              </a:ext>
            </a:extLst>
          </p:cNvPr>
          <p:cNvSpPr/>
          <p:nvPr/>
        </p:nvSpPr>
        <p:spPr>
          <a:xfrm>
            <a:off x="9183967" y="3314925"/>
            <a:ext cx="1440000"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rgbClr val="000000"/>
                </a:solidFill>
                <a:latin typeface="Aptos"/>
              </a:rPr>
              <a:t>Handel</a:t>
            </a:r>
          </a:p>
        </p:txBody>
      </p:sp>
      <p:pic>
        <p:nvPicPr>
          <p:cNvPr id="10" name="Grafik 9">
            <a:extLst>
              <a:ext uri="{FF2B5EF4-FFF2-40B4-BE49-F238E27FC236}">
                <a16:creationId xmlns:a16="http://schemas.microsoft.com/office/drawing/2014/main" id="{DAC61F6A-A44C-4E73-93C7-2EB6BD5FBA45}"/>
              </a:ext>
              <a:ext uri="{C183D7F6-B498-43B3-948B-1728B52AA6E4}">
                <adec:decorative xmlns:adec="http://schemas.microsoft.com/office/drawing/2017/decorative" val="1"/>
              </a:ext>
            </a:extLst>
          </p:cNvPr>
          <p:cNvPicPr>
            <a:picLocks noChangeAspect="1"/>
          </p:cNvPicPr>
          <p:nvPr/>
        </p:nvPicPr>
        <p:blipFill rotWithShape="1">
          <a:blip r:embed="rId4"/>
          <a:srcRect l="49655" t="7410" r="2625" b="74925"/>
          <a:stretch/>
        </p:blipFill>
        <p:spPr>
          <a:xfrm rot="10800000">
            <a:off x="6202714" y="2097918"/>
            <a:ext cx="2618152" cy="1395415"/>
          </a:xfrm>
          <a:prstGeom prst="rect">
            <a:avLst/>
          </a:prstGeom>
        </p:spPr>
      </p:pic>
      <p:sp>
        <p:nvSpPr>
          <p:cNvPr id="18" name="Rechteck 17">
            <a:extLst>
              <a:ext uri="{FF2B5EF4-FFF2-40B4-BE49-F238E27FC236}">
                <a16:creationId xmlns:a16="http://schemas.microsoft.com/office/drawing/2014/main" id="{CDE91D4C-D480-4DE5-9875-998C1D016EE7}"/>
              </a:ext>
            </a:extLst>
          </p:cNvPr>
          <p:cNvSpPr/>
          <p:nvPr/>
        </p:nvSpPr>
        <p:spPr>
          <a:xfrm>
            <a:off x="6209433" y="3301642"/>
            <a:ext cx="1440000"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err="1">
                <a:solidFill>
                  <a:srgbClr val="000000"/>
                </a:solidFill>
                <a:latin typeface="Aptos"/>
              </a:rPr>
              <a:t>HoGa</a:t>
            </a:r>
            <a:endParaRPr lang="de-DE" b="1" dirty="0">
              <a:solidFill>
                <a:srgbClr val="000000"/>
              </a:solidFill>
              <a:latin typeface="Aptos"/>
            </a:endParaRPr>
          </a:p>
        </p:txBody>
      </p:sp>
      <p:pic>
        <p:nvPicPr>
          <p:cNvPr id="8" name="Grafik 7">
            <a:extLst>
              <a:ext uri="{FF2B5EF4-FFF2-40B4-BE49-F238E27FC236}">
                <a16:creationId xmlns:a16="http://schemas.microsoft.com/office/drawing/2014/main" id="{9B35CD0F-E931-4A47-9D91-A6FC949DD07E}"/>
              </a:ext>
              <a:ext uri="{C183D7F6-B498-43B3-948B-1728B52AA6E4}">
                <adec:decorative xmlns:adec="http://schemas.microsoft.com/office/drawing/2017/decorative" val="1"/>
              </a:ext>
            </a:extLst>
          </p:cNvPr>
          <p:cNvPicPr>
            <a:picLocks noChangeAspect="1"/>
          </p:cNvPicPr>
          <p:nvPr/>
        </p:nvPicPr>
        <p:blipFill rotWithShape="1">
          <a:blip r:embed="rId5"/>
          <a:srcRect l="50264" t="49997" r="4624" b="13406"/>
          <a:stretch/>
        </p:blipFill>
        <p:spPr>
          <a:xfrm rot="10800000">
            <a:off x="3283376" y="2057400"/>
            <a:ext cx="2582074" cy="1459256"/>
          </a:xfrm>
          <a:prstGeom prst="rect">
            <a:avLst/>
          </a:prstGeom>
        </p:spPr>
      </p:pic>
      <p:sp>
        <p:nvSpPr>
          <p:cNvPr id="17" name="Rechteck 16">
            <a:extLst>
              <a:ext uri="{FF2B5EF4-FFF2-40B4-BE49-F238E27FC236}">
                <a16:creationId xmlns:a16="http://schemas.microsoft.com/office/drawing/2014/main" id="{85403C02-D295-4973-AD17-C0F2A80F8E75}"/>
              </a:ext>
            </a:extLst>
          </p:cNvPr>
          <p:cNvSpPr/>
          <p:nvPr/>
        </p:nvSpPr>
        <p:spPr>
          <a:xfrm>
            <a:off x="3283375" y="3314925"/>
            <a:ext cx="1440000"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rgbClr val="000000"/>
                </a:solidFill>
                <a:latin typeface="Aptos"/>
              </a:rPr>
              <a:t>Metall</a:t>
            </a:r>
          </a:p>
        </p:txBody>
      </p:sp>
      <p:pic>
        <p:nvPicPr>
          <p:cNvPr id="7" name="Grafik 6">
            <a:extLst>
              <a:ext uri="{FF2B5EF4-FFF2-40B4-BE49-F238E27FC236}">
                <a16:creationId xmlns:a16="http://schemas.microsoft.com/office/drawing/2014/main" id="{6BACEE87-2B75-4599-AFD5-31A207479570}"/>
              </a:ext>
              <a:ext uri="{C183D7F6-B498-43B3-948B-1728B52AA6E4}">
                <adec:decorative xmlns:adec="http://schemas.microsoft.com/office/drawing/2017/decorative" val="1"/>
              </a:ext>
            </a:extLst>
          </p:cNvPr>
          <p:cNvPicPr>
            <a:picLocks noChangeAspect="1"/>
          </p:cNvPicPr>
          <p:nvPr/>
        </p:nvPicPr>
        <p:blipFill rotWithShape="1">
          <a:blip r:embed="rId6"/>
          <a:srcRect l="49560" t="48756" r="4671" b="13726"/>
          <a:stretch/>
        </p:blipFill>
        <p:spPr>
          <a:xfrm flipH="1" flipV="1">
            <a:off x="152400" y="1981200"/>
            <a:ext cx="2846752" cy="1611657"/>
          </a:xfrm>
          <a:prstGeom prst="rect">
            <a:avLst/>
          </a:prstGeom>
        </p:spPr>
      </p:pic>
      <p:sp>
        <p:nvSpPr>
          <p:cNvPr id="16" name="Rechteck 15">
            <a:extLst>
              <a:ext uri="{FF2B5EF4-FFF2-40B4-BE49-F238E27FC236}">
                <a16:creationId xmlns:a16="http://schemas.microsoft.com/office/drawing/2014/main" id="{EE18ADC6-686D-4749-AE10-63521FE7D236}"/>
              </a:ext>
            </a:extLst>
          </p:cNvPr>
          <p:cNvSpPr/>
          <p:nvPr/>
        </p:nvSpPr>
        <p:spPr>
          <a:xfrm>
            <a:off x="152400" y="3319783"/>
            <a:ext cx="1440000" cy="4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rgbClr val="000000"/>
                </a:solidFill>
                <a:latin typeface="Aptos"/>
              </a:rPr>
              <a:t>Lagerlogistik</a:t>
            </a:r>
          </a:p>
        </p:txBody>
      </p:sp>
      <p:sp>
        <p:nvSpPr>
          <p:cNvPr id="3" name="object 3"/>
          <p:cNvSpPr txBox="1">
            <a:spLocks noGrp="1"/>
          </p:cNvSpPr>
          <p:nvPr>
            <p:ph type="title"/>
          </p:nvPr>
        </p:nvSpPr>
        <p:spPr>
          <a:xfrm>
            <a:off x="609600" y="1367889"/>
            <a:ext cx="11230013" cy="459100"/>
          </a:xfrm>
          <a:prstGeom prst="rect">
            <a:avLst/>
          </a:prstGeom>
        </p:spPr>
        <p:txBody>
          <a:bodyPr vert="horz" wrap="square" lIns="0" tIns="12700" rIns="0" bIns="0" rtlCol="0">
            <a:spAutoFit/>
          </a:bodyPr>
          <a:lstStyle/>
          <a:p>
            <a:pPr marL="12700">
              <a:lnSpc>
                <a:spcPct val="100000"/>
              </a:lnSpc>
              <a:spcBef>
                <a:spcPts val="100"/>
              </a:spcBef>
            </a:pPr>
            <a:r>
              <a:rPr lang="de-DE" sz="2900" spc="-50" dirty="0"/>
              <a:t>Welche Fach- und Methodenkompetenzen sind im Beruf wichtig?</a:t>
            </a:r>
            <a:endParaRPr sz="2900" spc="-50" dirty="0"/>
          </a:p>
        </p:txBody>
      </p:sp>
      <p:pic>
        <p:nvPicPr>
          <p:cNvPr id="5" name="object 5">
            <a:extLst>
              <a:ext uri="{C183D7F6-B498-43B3-948B-1728B52AA6E4}">
                <adec:decorative xmlns:adec="http://schemas.microsoft.com/office/drawing/2017/decorative" val="1"/>
              </a:ext>
            </a:extLst>
          </p:cNvPr>
          <p:cNvPicPr/>
          <p:nvPr/>
        </p:nvPicPr>
        <p:blipFill>
          <a:blip r:embed="rId7"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94</a:t>
            </a:fld>
            <a:endParaRPr sz="1000" dirty="0">
              <a:latin typeface="Arial"/>
              <a:cs typeface="Arial"/>
            </a:endParaRPr>
          </a:p>
        </p:txBody>
      </p:sp>
    </p:spTree>
    <p:extLst>
      <p:ext uri="{BB962C8B-B14F-4D97-AF65-F5344CB8AC3E}">
        <p14:creationId xmlns:p14="http://schemas.microsoft.com/office/powerpoint/2010/main" val="170013021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prechblase: oval 2">
            <a:extLst>
              <a:ext uri="{FF2B5EF4-FFF2-40B4-BE49-F238E27FC236}">
                <a16:creationId xmlns:a16="http://schemas.microsoft.com/office/drawing/2014/main" id="{4BDBB4DE-2ADC-4930-82D8-5A012D6DD771}"/>
              </a:ext>
            </a:extLst>
          </p:cNvPr>
          <p:cNvSpPr/>
          <p:nvPr/>
        </p:nvSpPr>
        <p:spPr>
          <a:xfrm>
            <a:off x="1828800" y="3352800"/>
            <a:ext cx="9753600" cy="2667000"/>
          </a:xfrm>
          <a:prstGeom prst="wedgeEllipseCallout">
            <a:avLst>
              <a:gd name="adj1" fmla="val -55999"/>
              <a:gd name="adj2" fmla="val -48793"/>
            </a:avLst>
          </a:prstGeom>
          <a:solidFill>
            <a:srgbClr val="A0DAF7"/>
          </a:solidFill>
          <a:ln>
            <a:solidFill>
              <a:srgbClr val="A0DAF7"/>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l"/>
            <a:r>
              <a:rPr lang="de-DE" sz="2400" b="1" dirty="0">
                <a:solidFill>
                  <a:schemeClr val="tx1"/>
                </a:solidFill>
                <a:latin typeface="Arial" panose="020B0604020202020204" pitchFamily="34" charset="0"/>
                <a:cs typeface="Arial" panose="020B0604020202020204" pitchFamily="34" charset="0"/>
              </a:rPr>
              <a:t>Ich kenne mich aus und weiß, was zu tun ist!</a:t>
            </a:r>
          </a:p>
        </p:txBody>
      </p:sp>
      <p:sp>
        <p:nvSpPr>
          <p:cNvPr id="7" name="Titel 6"/>
          <p:cNvSpPr>
            <a:spLocks noGrp="1"/>
          </p:cNvSpPr>
          <p:nvPr>
            <p:ph type="title"/>
          </p:nvPr>
        </p:nvSpPr>
        <p:spPr>
          <a:xfrm>
            <a:off x="2285999" y="2994818"/>
            <a:ext cx="9260305" cy="2186782"/>
          </a:xfrm>
        </p:spPr>
        <p:txBody>
          <a:bodyPr>
            <a:noAutofit/>
          </a:bodyPr>
          <a:lstStyle/>
          <a:p>
            <a:r>
              <a:rPr lang="de-DE" sz="7200" b="1" dirty="0">
                <a:latin typeface="Arial" panose="020B0604020202020204" pitchFamily="34" charset="0"/>
                <a:cs typeface="Arial" panose="020B0604020202020204" pitchFamily="34" charset="0"/>
              </a:rPr>
              <a:t>Fach- und Methodenkompetenz</a:t>
            </a:r>
          </a:p>
        </p:txBody>
      </p:sp>
    </p:spTree>
    <p:extLst>
      <p:ext uri="{BB962C8B-B14F-4D97-AF65-F5344CB8AC3E}">
        <p14:creationId xmlns:p14="http://schemas.microsoft.com/office/powerpoint/2010/main" val="33503288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D6862-4108-4D88-8F9B-31D68F371EE4}"/>
              </a:ext>
            </a:extLst>
          </p:cNvPr>
          <p:cNvSpPr>
            <a:spLocks noGrp="1"/>
          </p:cNvSpPr>
          <p:nvPr>
            <p:ph type="title"/>
          </p:nvPr>
        </p:nvSpPr>
        <p:spPr>
          <a:xfrm>
            <a:off x="1447800" y="304800"/>
            <a:ext cx="9296400" cy="461665"/>
          </a:xfrm>
        </p:spPr>
        <p:txBody>
          <a:bodyPr/>
          <a:lstStyle/>
          <a:p>
            <a:r>
              <a:rPr lang="de-DE" dirty="0"/>
              <a:t>Kompetenzkarte: Kundenorientierung</a:t>
            </a:r>
          </a:p>
        </p:txBody>
      </p:sp>
      <p:pic>
        <p:nvPicPr>
          <p:cNvPr id="5" name="Picture 2" descr="Kompetenzkarte: Kundenorientierung mit Erklärung: Ich kann gut auf die Wünsche von Kunden eingehen. Ich kann gut mit Kunden umgehen.">
            <a:extLst>
              <a:ext uri="{FF2B5EF4-FFF2-40B4-BE49-F238E27FC236}">
                <a16:creationId xmlns:a16="http://schemas.microsoft.com/office/drawing/2014/main" id="{C93D70A8-B98E-4858-B0CA-60256F1D36A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16" t="2221" r="1416" b="13334"/>
          <a:stretch/>
        </p:blipFill>
        <p:spPr bwMode="auto">
          <a:xfrm>
            <a:off x="1447800" y="1066800"/>
            <a:ext cx="92964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67287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798901" cy="2764283"/>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spcAft>
                <a:spcPts val="1200"/>
              </a:spcAft>
            </a:pPr>
            <a:r>
              <a:rPr lang="de-DE" sz="2000" dirty="0">
                <a:latin typeface="Arial" panose="020B0604020202020204" pitchFamily="34" charset="0"/>
                <a:cs typeface="Arial" panose="020B0604020202020204" pitchFamily="34" charset="0"/>
              </a:rPr>
              <a:t>Sie verstehen, was Kunden wollen, und führen gerne Kundengespräche. Sie können beraten, verkaufen und Reklamationen bearbeiten.</a:t>
            </a:r>
          </a:p>
          <a:p>
            <a:pPr>
              <a:lnSpc>
                <a:spcPct val="150000"/>
              </a:lnSpc>
              <a:spcAft>
                <a:spcPts val="1200"/>
              </a:spcAft>
            </a:pPr>
            <a:r>
              <a:rPr lang="de-DE" sz="2000" b="1" dirty="0">
                <a:latin typeface="Arial" panose="020B0604020202020204" pitchFamily="34" charset="0"/>
                <a:cs typeface="Arial" panose="020B0604020202020204" pitchFamily="34" charset="0"/>
              </a:rPr>
              <a:t>Fragen:</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Haben Sie schon einmal etwas verkauft? Nennen Sie ein Beispiel!</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Wie haben Sie sich dabei gefühlt?</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dirty="0"/>
              <a:t>Kundenorientierung</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97</a:t>
            </a:fld>
            <a:endParaRPr sz="1000" dirty="0">
              <a:latin typeface="Arial"/>
              <a:cs typeface="Arial"/>
            </a:endParaRPr>
          </a:p>
        </p:txBody>
      </p:sp>
    </p:spTree>
    <p:extLst>
      <p:ext uri="{BB962C8B-B14F-4D97-AF65-F5344CB8AC3E}">
        <p14:creationId xmlns:p14="http://schemas.microsoft.com/office/powerpoint/2010/main" val="170192845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D6862-4108-4D88-8F9B-31D68F371EE4}"/>
              </a:ext>
            </a:extLst>
          </p:cNvPr>
          <p:cNvSpPr>
            <a:spLocks noGrp="1"/>
          </p:cNvSpPr>
          <p:nvPr>
            <p:ph type="title"/>
          </p:nvPr>
        </p:nvSpPr>
        <p:spPr>
          <a:xfrm>
            <a:off x="1447800" y="304800"/>
            <a:ext cx="9296400" cy="461665"/>
          </a:xfrm>
        </p:spPr>
        <p:txBody>
          <a:bodyPr/>
          <a:lstStyle/>
          <a:p>
            <a:r>
              <a:rPr lang="de-DE" dirty="0"/>
              <a:t>Kompetenzkarte: Organisationsfähigkeit</a:t>
            </a:r>
          </a:p>
        </p:txBody>
      </p:sp>
      <p:pic>
        <p:nvPicPr>
          <p:cNvPr id="4" name="Picture 2" descr="Kompetenzkarte: Organisationsfähigkeit mit Erklärung: Ich kann gut Abläufe lenken und Prozesse steuern.">
            <a:extLst>
              <a:ext uri="{FF2B5EF4-FFF2-40B4-BE49-F238E27FC236}">
                <a16:creationId xmlns:a16="http://schemas.microsoft.com/office/drawing/2014/main" id="{4060DAE8-9B09-450E-BDB3-E900C49E24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16" t="2221" r="1416" b="13334"/>
          <a:stretch/>
        </p:blipFill>
        <p:spPr bwMode="auto">
          <a:xfrm>
            <a:off x="1453444" y="1066800"/>
            <a:ext cx="92964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394125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798901" cy="4141583"/>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14000"/>
              </a:lnSpc>
              <a:spcAft>
                <a:spcPts val="1200"/>
              </a:spcAft>
            </a:pPr>
            <a:r>
              <a:rPr lang="de-DE" sz="2000" dirty="0">
                <a:latin typeface="Arial" panose="020B0604020202020204" pitchFamily="34" charset="0"/>
                <a:cs typeface="Arial" panose="020B0604020202020204" pitchFamily="34" charset="0"/>
              </a:rPr>
              <a:t>Sie können gut organisieren. Sie verstehen Ihre Aufgaben und die Abläufe, die dazu gehören. Sie können diese Aufgaben gut einteilen und sorgen (eventuell mit Anderen) dafür, dass die Aufgabe bewältigt wird. </a:t>
            </a:r>
          </a:p>
          <a:p>
            <a:pPr>
              <a:lnSpc>
                <a:spcPct val="114000"/>
              </a:lnSpc>
              <a:spcAft>
                <a:spcPts val="1200"/>
              </a:spcAft>
            </a:pPr>
            <a:r>
              <a:rPr lang="de-DE" sz="2000" b="1" dirty="0">
                <a:latin typeface="Arial" panose="020B0604020202020204" pitchFamily="34" charset="0"/>
                <a:cs typeface="Arial" panose="020B0604020202020204" pitchFamily="34" charset="0"/>
              </a:rPr>
              <a:t>Fragen:</a:t>
            </a:r>
          </a:p>
          <a:p>
            <a:pPr marL="469900" indent="-457200">
              <a:lnSpc>
                <a:spcPct val="114000"/>
              </a:lnSpc>
              <a:spcAft>
                <a:spcPts val="1200"/>
              </a:spcAft>
              <a:buFont typeface="+mj-lt"/>
              <a:buAutoNum type="arabicPeriod"/>
            </a:pPr>
            <a:r>
              <a:rPr lang="de-DE" sz="2000" dirty="0">
                <a:latin typeface="Arial" panose="020B0604020202020204" pitchFamily="34" charset="0"/>
                <a:cs typeface="Arial" panose="020B0604020202020204" pitchFamily="34" charset="0"/>
              </a:rPr>
              <a:t>Mussten Sie schon einmal verschiedene Aufgaben parallel zueinander bewältigen? </a:t>
            </a:r>
          </a:p>
          <a:p>
            <a:pPr marL="469900" indent="-457200">
              <a:lnSpc>
                <a:spcPct val="114000"/>
              </a:lnSpc>
              <a:spcAft>
                <a:spcPts val="1200"/>
              </a:spcAft>
              <a:buFont typeface="+mj-lt"/>
              <a:buAutoNum type="arabicPeriod"/>
            </a:pPr>
            <a:r>
              <a:rPr lang="de-DE" sz="2000" dirty="0">
                <a:latin typeface="Arial" panose="020B0604020202020204" pitchFamily="34" charset="0"/>
                <a:cs typeface="Arial" panose="020B0604020202020204" pitchFamily="34" charset="0"/>
              </a:rPr>
              <a:t>Wie sind Sie vorgegangen?</a:t>
            </a:r>
          </a:p>
          <a:p>
            <a:pPr marL="469900" indent="-457200">
              <a:lnSpc>
                <a:spcPct val="114000"/>
              </a:lnSpc>
              <a:spcAft>
                <a:spcPts val="1200"/>
              </a:spcAft>
              <a:buFont typeface="+mj-lt"/>
              <a:buAutoNum type="arabicPeriod"/>
            </a:pPr>
            <a:r>
              <a:rPr lang="de-DE" sz="2000" dirty="0">
                <a:latin typeface="Arial" panose="020B0604020202020204" pitchFamily="34" charset="0"/>
                <a:cs typeface="Arial" panose="020B0604020202020204" pitchFamily="34" charset="0"/>
              </a:rPr>
              <a:t>Haben Sie schon einmal zur Lösung einer komplexen Aufgabe beigetragen? </a:t>
            </a:r>
          </a:p>
          <a:p>
            <a:pPr marL="469900" indent="-457200">
              <a:lnSpc>
                <a:spcPct val="114000"/>
              </a:lnSpc>
              <a:spcAft>
                <a:spcPts val="1200"/>
              </a:spcAft>
              <a:buFont typeface="+mj-lt"/>
              <a:buAutoNum type="arabicPeriod"/>
            </a:pPr>
            <a:r>
              <a:rPr lang="de-DE" sz="2000" dirty="0">
                <a:latin typeface="Arial" panose="020B0604020202020204" pitchFamily="34" charset="0"/>
                <a:cs typeface="Arial" panose="020B0604020202020204" pitchFamily="34" charset="0"/>
              </a:rPr>
              <a:t>Wie haben Sie sich verhalten?</a:t>
            </a:r>
          </a:p>
          <a:p>
            <a:pPr marL="469900" indent="-457200">
              <a:lnSpc>
                <a:spcPct val="114000"/>
              </a:lnSpc>
              <a:spcAft>
                <a:spcPts val="1200"/>
              </a:spcAft>
              <a:buFont typeface="+mj-lt"/>
              <a:buAutoNum type="arabicPeriod"/>
            </a:pPr>
            <a:r>
              <a:rPr lang="de-DE" sz="2000" dirty="0">
                <a:latin typeface="Arial" panose="020B0604020202020204" pitchFamily="34" charset="0"/>
                <a:cs typeface="Arial" panose="020B0604020202020204" pitchFamily="34" charset="0"/>
              </a:rPr>
              <a:t>Können Sie gut Abläufe organisieren? Nennen Sie ein Beispiel!</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dirty="0"/>
              <a:t>Organisationsfähigkeit</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99</a:t>
            </a:fld>
            <a:endParaRPr sz="1000" dirty="0">
              <a:latin typeface="Arial"/>
              <a:cs typeface="Arial"/>
            </a:endParaRPr>
          </a:p>
        </p:txBody>
      </p:sp>
    </p:spTree>
    <p:extLst>
      <p:ext uri="{BB962C8B-B14F-4D97-AF65-F5344CB8AC3E}">
        <p14:creationId xmlns:p14="http://schemas.microsoft.com/office/powerpoint/2010/main" val="255877776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D6862-4108-4D88-8F9B-31D68F371EE4}"/>
              </a:ext>
            </a:extLst>
          </p:cNvPr>
          <p:cNvSpPr>
            <a:spLocks noGrp="1"/>
          </p:cNvSpPr>
          <p:nvPr>
            <p:ph type="title"/>
          </p:nvPr>
        </p:nvSpPr>
        <p:spPr>
          <a:xfrm>
            <a:off x="290689" y="304800"/>
            <a:ext cx="11887200" cy="923330"/>
          </a:xfrm>
        </p:spPr>
        <p:txBody>
          <a:bodyPr/>
          <a:lstStyle/>
          <a:p>
            <a:pPr algn="l"/>
            <a:r>
              <a:rPr lang="de-DE" dirty="0"/>
              <a:t>Kompetenzkarte: Räumliches Denk- und Vorstellungsvermögen</a:t>
            </a:r>
          </a:p>
        </p:txBody>
      </p:sp>
      <p:pic>
        <p:nvPicPr>
          <p:cNvPr id="5" name="Picture 2" descr="Kompetenzkarte: Räumliches Denk- und Vorstellungsvermögen mit Erklärung: Ich kann mir Räume, Entfernungen und Größen gut vorstellen.">
            <a:extLst>
              <a:ext uri="{FF2B5EF4-FFF2-40B4-BE49-F238E27FC236}">
                <a16:creationId xmlns:a16="http://schemas.microsoft.com/office/drawing/2014/main" id="{8D8CD945-87C7-4B38-8B2B-07ECF17102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555" b="10000"/>
          <a:stretch/>
        </p:blipFill>
        <p:spPr bwMode="auto">
          <a:xfrm>
            <a:off x="1299253" y="1066800"/>
            <a:ext cx="9593494"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780304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798901" cy="3392660"/>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spcAft>
                <a:spcPts val="1200"/>
              </a:spcAft>
            </a:pPr>
            <a:r>
              <a:rPr lang="de-DE" sz="2000" dirty="0">
                <a:latin typeface="Arial" panose="020B0604020202020204" pitchFamily="34" charset="0"/>
                <a:cs typeface="Arial" panose="020B0604020202020204" pitchFamily="34" charset="0"/>
              </a:rPr>
              <a:t>Sie können sich gut orientieren. Sie sind in der Lage, technische Zeichnungen zu lesen.</a:t>
            </a:r>
          </a:p>
          <a:p>
            <a:pPr>
              <a:lnSpc>
                <a:spcPct val="150000"/>
              </a:lnSpc>
              <a:spcAft>
                <a:spcPts val="1200"/>
              </a:spcAft>
            </a:pPr>
            <a:r>
              <a:rPr lang="de-DE" sz="2000" b="1" dirty="0">
                <a:latin typeface="Arial" panose="020B0604020202020204" pitchFamily="34" charset="0"/>
                <a:cs typeface="Arial" panose="020B0604020202020204" pitchFamily="34" charset="0"/>
              </a:rPr>
              <a:t>Fragen:</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Können Sie anderen Leuten gut den Weg erklären? Bitte beschreiben Sie Ihren Weg hierher.</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Aus wie vielen Flächen setzt sich dieser Körper zusammen?</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Wie viele Umzugskartons, glauben Sie, passen in dieses Büro?</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dirty="0"/>
              <a:t>Räumliches Denk- und Vorstellungsvermögen</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101</a:t>
            </a:fld>
            <a:endParaRPr sz="1000" dirty="0">
              <a:latin typeface="Arial"/>
              <a:cs typeface="Arial"/>
            </a:endParaRPr>
          </a:p>
        </p:txBody>
      </p:sp>
    </p:spTree>
    <p:extLst>
      <p:ext uri="{BB962C8B-B14F-4D97-AF65-F5344CB8AC3E}">
        <p14:creationId xmlns:p14="http://schemas.microsoft.com/office/powerpoint/2010/main" val="252113422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D6862-4108-4D88-8F9B-31D68F371EE4}"/>
              </a:ext>
            </a:extLst>
          </p:cNvPr>
          <p:cNvSpPr>
            <a:spLocks noGrp="1"/>
          </p:cNvSpPr>
          <p:nvPr>
            <p:ph type="title"/>
          </p:nvPr>
        </p:nvSpPr>
        <p:spPr>
          <a:xfrm>
            <a:off x="1447800" y="304800"/>
            <a:ext cx="8731956" cy="461665"/>
          </a:xfrm>
        </p:spPr>
        <p:txBody>
          <a:bodyPr/>
          <a:lstStyle/>
          <a:p>
            <a:r>
              <a:rPr lang="de-DE" dirty="0"/>
              <a:t>Kompetenzkarte: Selbstständiges Arbeiten</a:t>
            </a:r>
          </a:p>
        </p:txBody>
      </p:sp>
      <p:pic>
        <p:nvPicPr>
          <p:cNvPr id="4" name="Picture 2" descr="Kompetenzkarte: Selbstständiges Arbeiten mit Erklärung: Ich kann alleine entscheiden, was ich tun muss.">
            <a:extLst>
              <a:ext uri="{FF2B5EF4-FFF2-40B4-BE49-F238E27FC236}">
                <a16:creationId xmlns:a16="http://schemas.microsoft.com/office/drawing/2014/main" id="{D28B07D8-5555-4E62-A7A5-C926067A6A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70" t="2221" r="1470" b="13334"/>
          <a:stretch/>
        </p:blipFill>
        <p:spPr bwMode="auto">
          <a:xfrm>
            <a:off x="1447799" y="1066800"/>
            <a:ext cx="92964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981923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798901" cy="3225948"/>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spcAft>
                <a:spcPts val="1200"/>
              </a:spcAft>
            </a:pPr>
            <a:r>
              <a:rPr lang="de-DE" sz="2000" dirty="0">
                <a:latin typeface="Arial" panose="020B0604020202020204" pitchFamily="34" charset="0"/>
                <a:cs typeface="Arial" panose="020B0604020202020204" pitchFamily="34" charset="0"/>
              </a:rPr>
              <a:t>Sie erkennen, welche Aufgaben Sie haben und welche Schritte Sie dafür unternehmen müssen. Sie erledigen die Arbeit ohne Hilfe.</a:t>
            </a:r>
          </a:p>
          <a:p>
            <a:pPr>
              <a:lnSpc>
                <a:spcPct val="150000"/>
              </a:lnSpc>
              <a:spcAft>
                <a:spcPts val="1200"/>
              </a:spcAft>
            </a:pPr>
            <a:r>
              <a:rPr lang="de-DE" sz="2000" b="1" dirty="0">
                <a:latin typeface="Arial" panose="020B0604020202020204" pitchFamily="34" charset="0"/>
                <a:cs typeface="Arial" panose="020B0604020202020204" pitchFamily="34" charset="0"/>
              </a:rPr>
              <a:t>Fragen:</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Können Sie selbst erkennen, was zu tun ist, und dann auch alle notwendigen Tätigkeiten selbst ausüben? Nennen Sie ein Beispiel!</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Mussten Sie schon einmal allein eine Aufgabe erledigen? Wie sind Sie vorgegangen?</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dirty="0"/>
              <a:t>Selbstständiges Arbeiten</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103</a:t>
            </a:fld>
            <a:endParaRPr sz="1000" dirty="0">
              <a:latin typeface="Arial"/>
              <a:cs typeface="Arial"/>
            </a:endParaRPr>
          </a:p>
        </p:txBody>
      </p:sp>
    </p:spTree>
    <p:extLst>
      <p:ext uri="{BB962C8B-B14F-4D97-AF65-F5344CB8AC3E}">
        <p14:creationId xmlns:p14="http://schemas.microsoft.com/office/powerpoint/2010/main" val="4287884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D6862-4108-4D88-8F9B-31D68F371EE4}"/>
              </a:ext>
            </a:extLst>
          </p:cNvPr>
          <p:cNvSpPr>
            <a:spLocks noGrp="1"/>
          </p:cNvSpPr>
          <p:nvPr>
            <p:ph type="title"/>
          </p:nvPr>
        </p:nvSpPr>
        <p:spPr>
          <a:xfrm>
            <a:off x="419099" y="304800"/>
            <a:ext cx="11353800" cy="461665"/>
          </a:xfrm>
        </p:spPr>
        <p:txBody>
          <a:bodyPr/>
          <a:lstStyle/>
          <a:p>
            <a:r>
              <a:rPr lang="de-DE" dirty="0"/>
              <a:t>Kompetenzkarte: Technische und handwerkliche Fähigkeiten</a:t>
            </a:r>
          </a:p>
        </p:txBody>
      </p:sp>
      <p:pic>
        <p:nvPicPr>
          <p:cNvPr id="5" name="Picture 2" descr="Kompetenzkarte: Technische und handwerkliche Fähigkeiten mit Erklärung: Ich kann gut mit den Händen arbeiten. Ich kann gut mit Technik umgehen.">
            <a:extLst>
              <a:ext uri="{FF2B5EF4-FFF2-40B4-BE49-F238E27FC236}">
                <a16:creationId xmlns:a16="http://schemas.microsoft.com/office/drawing/2014/main" id="{B4B4F621-5060-4533-9270-76D33707311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555" b="10002"/>
          <a:stretch/>
        </p:blipFill>
        <p:spPr bwMode="auto">
          <a:xfrm>
            <a:off x="1301571" y="1097844"/>
            <a:ext cx="9588857"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715987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8" name="object 2">
            <a:extLst>
              <a:ext uri="{FF2B5EF4-FFF2-40B4-BE49-F238E27FC236}">
                <a16:creationId xmlns:a16="http://schemas.microsoft.com/office/drawing/2014/main" id="{402E5118-19A0-40DE-BD55-759A33C92C5C}"/>
              </a:ext>
            </a:extLst>
          </p:cNvPr>
          <p:cNvSpPr txBox="1"/>
          <p:nvPr/>
        </p:nvSpPr>
        <p:spPr>
          <a:xfrm>
            <a:off x="707299" y="2524638"/>
            <a:ext cx="10798901" cy="4021037"/>
          </a:xfrm>
          <a:prstGeom prst="rect">
            <a:avLst/>
          </a:prstGeom>
        </p:spPr>
        <p:txBody>
          <a:bodyPr vert="horz" wrap="square" lIns="0" tIns="12700" rIns="0" bIns="0" rtlCol="0">
            <a:spAutoFit/>
          </a:bodyPr>
          <a:lstStyle>
            <a:defPPr>
              <a:defRPr kern="0"/>
            </a:defPPr>
            <a:lvl1pPr marL="12700">
              <a:spcBef>
                <a:spcPts val="100"/>
              </a:spcBef>
              <a:defRPr sz="1800" kern="100">
                <a:effectLst/>
                <a:latin typeface="Aptos"/>
                <a:ea typeface="PMingLiU" panose="02020500000000000000" pitchFamily="18" charset="-120"/>
                <a:cs typeface="Times New Roman" panose="02020603050405020304" pitchFamily="18" charset="0"/>
              </a:defRPr>
            </a:lvl1pPr>
          </a:lstStyle>
          <a:p>
            <a:pPr>
              <a:lnSpc>
                <a:spcPct val="150000"/>
              </a:lnSpc>
              <a:spcAft>
                <a:spcPts val="1200"/>
              </a:spcAft>
            </a:pPr>
            <a:r>
              <a:rPr lang="de-DE" sz="2000" dirty="0">
                <a:latin typeface="Arial" panose="020B0604020202020204" pitchFamily="34" charset="0"/>
                <a:cs typeface="Arial" panose="020B0604020202020204" pitchFamily="34" charset="0"/>
              </a:rPr>
              <a:t>Sie sind technisch und handwerklich begabt. Sie verstehen, wie man Maschinen bedient und einfache Reparaturen ausführt. Sie können etwas mit der Hand herstellen.</a:t>
            </a:r>
          </a:p>
          <a:p>
            <a:pPr>
              <a:lnSpc>
                <a:spcPct val="150000"/>
              </a:lnSpc>
              <a:spcAft>
                <a:spcPts val="1200"/>
              </a:spcAft>
            </a:pPr>
            <a:r>
              <a:rPr lang="de-DE" sz="2000" b="1" dirty="0">
                <a:latin typeface="Arial" panose="020B0604020202020204" pitchFamily="34" charset="0"/>
                <a:cs typeface="Arial" panose="020B0604020202020204" pitchFamily="34" charset="0"/>
              </a:rPr>
              <a:t>Fragen:</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Haben Sie schon einmal etwas repariert? Nennen Sie ein Beispiel!</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Können Sie eine Maschine bedienen? Nennen Sie ein Beispiel!</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Arbeiten Sie gerne per Hand?</a:t>
            </a:r>
          </a:p>
          <a:p>
            <a:pPr marL="469900" indent="-457200">
              <a:lnSpc>
                <a:spcPct val="150000"/>
              </a:lnSpc>
              <a:spcAft>
                <a:spcPts val="1200"/>
              </a:spcAft>
              <a:buFont typeface="+mj-lt"/>
              <a:buAutoNum type="arabicPeriod"/>
            </a:pPr>
            <a:r>
              <a:rPr lang="de-DE" sz="2000" dirty="0">
                <a:latin typeface="Arial" panose="020B0604020202020204" pitchFamily="34" charset="0"/>
                <a:cs typeface="Arial" panose="020B0604020202020204" pitchFamily="34" charset="0"/>
              </a:rPr>
              <a:t>Haben Sie schon einmal etwas mit der Hand hergestellt?</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dirty="0"/>
              <a:t>Technische und handwerkliche Fähigkeiten</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105</a:t>
            </a:fld>
            <a:endParaRPr sz="1000" dirty="0">
              <a:latin typeface="Arial"/>
              <a:cs typeface="Arial"/>
            </a:endParaRPr>
          </a:p>
        </p:txBody>
      </p:sp>
    </p:spTree>
    <p:extLst>
      <p:ext uri="{BB962C8B-B14F-4D97-AF65-F5344CB8AC3E}">
        <p14:creationId xmlns:p14="http://schemas.microsoft.com/office/powerpoint/2010/main" val="340439739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prechblase: oval 10">
            <a:extLst>
              <a:ext uri="{FF2B5EF4-FFF2-40B4-BE49-F238E27FC236}">
                <a16:creationId xmlns:a16="http://schemas.microsoft.com/office/drawing/2014/main" id="{E285F211-581B-4E25-9E90-B9C8373D3E90}"/>
              </a:ext>
              <a:ext uri="{C183D7F6-B498-43B3-948B-1728B52AA6E4}">
                <adec:decorative xmlns:adec="http://schemas.microsoft.com/office/drawing/2017/decorative" val="1"/>
              </a:ext>
            </a:extLst>
          </p:cNvPr>
          <p:cNvSpPr/>
          <p:nvPr/>
        </p:nvSpPr>
        <p:spPr>
          <a:xfrm>
            <a:off x="9677400" y="3343545"/>
            <a:ext cx="2209800" cy="1321622"/>
          </a:xfrm>
          <a:prstGeom prst="wedgeEllipseCallout">
            <a:avLst>
              <a:gd name="adj1" fmla="val -85028"/>
              <a:gd name="adj2" fmla="val -6444"/>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800" b="1" dirty="0">
              <a:solidFill>
                <a:schemeClr val="tx1"/>
              </a:solidFill>
              <a:latin typeface="Aptos"/>
            </a:endParaRPr>
          </a:p>
        </p:txBody>
      </p:sp>
      <p:sp>
        <p:nvSpPr>
          <p:cNvPr id="8" name="Sprechblase: oval 7">
            <a:extLst>
              <a:ext uri="{FF2B5EF4-FFF2-40B4-BE49-F238E27FC236}">
                <a16:creationId xmlns:a16="http://schemas.microsoft.com/office/drawing/2014/main" id="{981DF619-C403-4651-B98D-78DA88677A43}"/>
              </a:ext>
              <a:ext uri="{C183D7F6-B498-43B3-948B-1728B52AA6E4}">
                <adec:decorative xmlns:adec="http://schemas.microsoft.com/office/drawing/2017/decorative" val="1"/>
              </a:ext>
            </a:extLst>
          </p:cNvPr>
          <p:cNvSpPr/>
          <p:nvPr/>
        </p:nvSpPr>
        <p:spPr>
          <a:xfrm>
            <a:off x="457198" y="5334511"/>
            <a:ext cx="2057401" cy="1325336"/>
          </a:xfrm>
          <a:prstGeom prst="wedgeEllipseCallout">
            <a:avLst>
              <a:gd name="adj1" fmla="val 78284"/>
              <a:gd name="adj2" fmla="val -8138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800" b="1" dirty="0">
              <a:solidFill>
                <a:schemeClr val="tx1"/>
              </a:solidFill>
              <a:latin typeface="Aptos"/>
            </a:endParaRPr>
          </a:p>
        </p:txBody>
      </p:sp>
      <p:sp>
        <p:nvSpPr>
          <p:cNvPr id="12" name="Sprechblase: oval 11">
            <a:extLst>
              <a:ext uri="{FF2B5EF4-FFF2-40B4-BE49-F238E27FC236}">
                <a16:creationId xmlns:a16="http://schemas.microsoft.com/office/drawing/2014/main" id="{EADE35A2-9073-4E6F-ACB6-3CCE9DAB5F09}"/>
              </a:ext>
              <a:ext uri="{C183D7F6-B498-43B3-948B-1728B52AA6E4}">
                <adec:decorative xmlns:adec="http://schemas.microsoft.com/office/drawing/2017/decorative" val="1"/>
              </a:ext>
            </a:extLst>
          </p:cNvPr>
          <p:cNvSpPr/>
          <p:nvPr/>
        </p:nvSpPr>
        <p:spPr>
          <a:xfrm>
            <a:off x="457199" y="2362200"/>
            <a:ext cx="2057401" cy="1462420"/>
          </a:xfrm>
          <a:prstGeom prst="wedgeEllipseCallout">
            <a:avLst>
              <a:gd name="adj1" fmla="val 79288"/>
              <a:gd name="adj2" fmla="val 5118"/>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800" b="1" dirty="0">
              <a:solidFill>
                <a:schemeClr val="tx1"/>
              </a:solidFill>
              <a:latin typeface="Aptos"/>
            </a:endParaRPr>
          </a:p>
        </p:txBody>
      </p:sp>
      <p:sp>
        <p:nvSpPr>
          <p:cNvPr id="2" name="Textplatzhalter 1">
            <a:extLst>
              <a:ext uri="{FF2B5EF4-FFF2-40B4-BE49-F238E27FC236}">
                <a16:creationId xmlns:a16="http://schemas.microsoft.com/office/drawing/2014/main" id="{D4CDA802-EA72-48DD-96F2-0BADB873037C}"/>
              </a:ext>
            </a:extLst>
          </p:cNvPr>
          <p:cNvSpPr>
            <a:spLocks noGrp="1"/>
          </p:cNvSpPr>
          <p:nvPr>
            <p:ph type="body" idx="1"/>
          </p:nvPr>
        </p:nvSpPr>
        <p:spPr>
          <a:xfrm>
            <a:off x="3429000" y="2895600"/>
            <a:ext cx="6096000" cy="2505494"/>
          </a:xfrm>
        </p:spPr>
        <p:txBody>
          <a:bodyPr/>
          <a:lstStyle/>
          <a:p>
            <a:pPr algn="l">
              <a:lnSpc>
                <a:spcPct val="150000"/>
              </a:lnSpc>
            </a:pPr>
            <a:r>
              <a:rPr lang="de-DE" sz="2800" dirty="0">
                <a:solidFill>
                  <a:schemeClr val="tx1"/>
                </a:solidFill>
                <a:latin typeface="Arial" panose="020B0604020202020204" pitchFamily="34" charset="0"/>
                <a:cs typeface="Arial" panose="020B0604020202020204" pitchFamily="34" charset="0"/>
              </a:rPr>
              <a:t>Was erwartet der Betrieb von mir?</a:t>
            </a:r>
          </a:p>
          <a:p>
            <a:pPr algn="l">
              <a:lnSpc>
                <a:spcPct val="150000"/>
              </a:lnSpc>
            </a:pPr>
            <a:r>
              <a:rPr lang="de-DE" sz="2800" dirty="0">
                <a:solidFill>
                  <a:schemeClr val="tx1"/>
                </a:solidFill>
                <a:latin typeface="Arial" panose="020B0604020202020204" pitchFamily="34" charset="0"/>
                <a:cs typeface="Arial" panose="020B0604020202020204" pitchFamily="34" charset="0"/>
              </a:rPr>
              <a:t>Was kann ich jetzt schon leisten?</a:t>
            </a:r>
          </a:p>
          <a:p>
            <a:pPr algn="l">
              <a:lnSpc>
                <a:spcPct val="150000"/>
              </a:lnSpc>
            </a:pPr>
            <a:r>
              <a:rPr lang="de-DE" sz="2800" dirty="0">
                <a:solidFill>
                  <a:schemeClr val="tx1"/>
                </a:solidFill>
                <a:latin typeface="Arial" panose="020B0604020202020204" pitchFamily="34" charset="0"/>
                <a:cs typeface="Arial" panose="020B0604020202020204" pitchFamily="34" charset="0"/>
              </a:rPr>
              <a:t>Wo möchte ich noch besser werden?</a:t>
            </a:r>
          </a:p>
        </p:txBody>
      </p:sp>
      <p:sp>
        <p:nvSpPr>
          <p:cNvPr id="7" name="Titel 6"/>
          <p:cNvSpPr>
            <a:spLocks noGrp="1"/>
          </p:cNvSpPr>
          <p:nvPr>
            <p:ph type="title"/>
          </p:nvPr>
        </p:nvSpPr>
        <p:spPr>
          <a:xfrm>
            <a:off x="952500" y="505179"/>
            <a:ext cx="10287000" cy="1462420"/>
          </a:xfrm>
        </p:spPr>
        <p:txBody>
          <a:bodyPr>
            <a:noAutofit/>
          </a:bodyPr>
          <a:lstStyle/>
          <a:p>
            <a:pPr algn="l"/>
            <a:r>
              <a:rPr lang="de-DE" sz="8800" b="1" dirty="0">
                <a:latin typeface="Arial" panose="020B0604020202020204" pitchFamily="34" charset="0"/>
                <a:cs typeface="Arial" panose="020B0604020202020204" pitchFamily="34" charset="0"/>
              </a:rPr>
              <a:t>Bewerben?!</a:t>
            </a:r>
          </a:p>
        </p:txBody>
      </p:sp>
    </p:spTree>
    <p:extLst>
      <p:ext uri="{BB962C8B-B14F-4D97-AF65-F5344CB8AC3E}">
        <p14:creationId xmlns:p14="http://schemas.microsoft.com/office/powerpoint/2010/main" val="286096680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8303935" cy="3783087"/>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r>
              <a:rPr lang="de-DE" dirty="0">
                <a:latin typeface="Arial" panose="020B0604020202020204" pitchFamily="34" charset="0"/>
                <a:cs typeface="Arial" panose="020B0604020202020204" pitchFamily="34" charset="0"/>
              </a:rPr>
              <a:t>Die Kursteilnehmenden schätzen die Anforderungen aus der Stellenanzeige und ihre eigenen berufsspezifischen Kompetenzen ein. </a:t>
            </a:r>
          </a:p>
          <a:p>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Dabei werden sie ermutigt eigene Kompetenzen zu benennen und anhand von Erfahrungen aus dem Alltag, in Praktika oder im Beruf zu belegen.</a:t>
            </a:r>
          </a:p>
          <a:p>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So sind sie gut auf anstehende Vorstellungsgespräche vorbereitet.</a:t>
            </a:r>
          </a:p>
          <a:p>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Die Lernbegleitung befähigt die Kursteilnehmenden zu einer realistischen Selbsteinschätzung, indem sie den Berufsbezug der Kompetenzen herausstellt.</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dirty="0"/>
              <a:t>4. Schritt: (Selbst-)Einschätzung? </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107</a:t>
            </a:fld>
            <a:endParaRPr sz="1000" dirty="0">
              <a:latin typeface="Arial"/>
              <a:cs typeface="Arial"/>
            </a:endParaRPr>
          </a:p>
        </p:txBody>
      </p:sp>
    </p:spTree>
    <p:extLst>
      <p:ext uri="{BB962C8B-B14F-4D97-AF65-F5344CB8AC3E}">
        <p14:creationId xmlns:p14="http://schemas.microsoft.com/office/powerpoint/2010/main" val="128575971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9122501" cy="3061159"/>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marL="355600" indent="-342900">
              <a:lnSpc>
                <a:spcPct val="150000"/>
              </a:lnSpc>
              <a:buFont typeface="Arial" panose="020B0604020202020204" pitchFamily="34" charset="0"/>
              <a:buChar char="•"/>
            </a:pPr>
            <a:r>
              <a:rPr lang="de-DE" sz="2200" b="1" dirty="0">
                <a:latin typeface="Arial" panose="020B0604020202020204" pitchFamily="34" charset="0"/>
                <a:cs typeface="Arial" panose="020B0604020202020204" pitchFamily="34" charset="0"/>
              </a:rPr>
              <a:t>Frag dich: </a:t>
            </a:r>
            <a:r>
              <a:rPr lang="de-DE" sz="2200" dirty="0">
                <a:latin typeface="Arial" panose="020B0604020202020204" pitchFamily="34" charset="0"/>
                <a:cs typeface="Arial" panose="020B0604020202020204" pitchFamily="34" charset="0"/>
              </a:rPr>
              <a:t>Habe ich das schon mal gemacht? </a:t>
            </a:r>
          </a:p>
          <a:p>
            <a:pPr marL="355600" indent="-342900">
              <a:lnSpc>
                <a:spcPct val="150000"/>
              </a:lnSpc>
              <a:buFont typeface="Arial" panose="020B0604020202020204" pitchFamily="34" charset="0"/>
              <a:buChar char="•"/>
            </a:pPr>
            <a:r>
              <a:rPr lang="de-DE" sz="2200" b="1" dirty="0">
                <a:latin typeface="Arial" panose="020B0604020202020204" pitchFamily="34" charset="0"/>
                <a:cs typeface="Arial" panose="020B0604020202020204" pitchFamily="34" charset="0"/>
              </a:rPr>
              <a:t>Überlege: </a:t>
            </a:r>
            <a:r>
              <a:rPr lang="de-DE" sz="2200" dirty="0">
                <a:latin typeface="Arial" panose="020B0604020202020204" pitchFamily="34" charset="0"/>
                <a:cs typeface="Arial" panose="020B0604020202020204" pitchFamily="34" charset="0"/>
              </a:rPr>
              <a:t>Wie hast du dich dabei gefühlt? </a:t>
            </a:r>
          </a:p>
          <a:p>
            <a:pPr marL="355600" indent="-342900">
              <a:lnSpc>
                <a:spcPct val="150000"/>
              </a:lnSpc>
              <a:buFont typeface="Arial" panose="020B0604020202020204" pitchFamily="34" charset="0"/>
              <a:buChar char="•"/>
            </a:pPr>
            <a:r>
              <a:rPr lang="de-DE" sz="2200" b="1" dirty="0">
                <a:latin typeface="Arial" panose="020B0604020202020204" pitchFamily="34" charset="0"/>
                <a:cs typeface="Arial" panose="020B0604020202020204" pitchFamily="34" charset="0"/>
              </a:rPr>
              <a:t>Schreib auf, was du kannst – mit einem Beispiel</a:t>
            </a:r>
            <a:endParaRPr lang="de-DE" sz="2200" dirty="0">
              <a:latin typeface="Arial" panose="020B0604020202020204" pitchFamily="34" charset="0"/>
              <a:cs typeface="Arial" panose="020B0604020202020204" pitchFamily="34" charset="0"/>
            </a:endParaRPr>
          </a:p>
          <a:p>
            <a:pPr marL="355600" indent="-342900">
              <a:lnSpc>
                <a:spcPct val="150000"/>
              </a:lnSpc>
              <a:buFont typeface="Arial" panose="020B0604020202020204" pitchFamily="34" charset="0"/>
              <a:buChar char="•"/>
            </a:pPr>
            <a:r>
              <a:rPr lang="de-DE" sz="2200" b="1" dirty="0">
                <a:latin typeface="Arial" panose="020B0604020202020204" pitchFamily="34" charset="0"/>
                <a:cs typeface="Arial" panose="020B0604020202020204" pitchFamily="34" charset="0"/>
              </a:rPr>
              <a:t>Übe, deine Kompetenz in einem Satz zu sagen</a:t>
            </a:r>
            <a:endParaRPr lang="de-DE" sz="2200" dirty="0">
              <a:latin typeface="Arial" panose="020B0604020202020204" pitchFamily="34" charset="0"/>
              <a:cs typeface="Arial" panose="020B0604020202020204" pitchFamily="34" charset="0"/>
            </a:endParaRPr>
          </a:p>
          <a:p>
            <a:pPr marL="355600" indent="-342900">
              <a:lnSpc>
                <a:spcPct val="150000"/>
              </a:lnSpc>
              <a:buFont typeface="Arial" panose="020B0604020202020204" pitchFamily="34" charset="0"/>
              <a:buChar char="•"/>
            </a:pPr>
            <a:r>
              <a:rPr lang="de-DE" sz="2200" b="1" dirty="0">
                <a:latin typeface="Arial" panose="020B0604020202020204" pitchFamily="34" charset="0"/>
                <a:cs typeface="Arial" panose="020B0604020202020204" pitchFamily="34" charset="0"/>
              </a:rPr>
              <a:t>Nutze einfache Wörter und echte Erfahrungen</a:t>
            </a:r>
            <a:endParaRPr lang="de-DE" sz="2200" dirty="0">
              <a:latin typeface="Arial" panose="020B0604020202020204" pitchFamily="34" charset="0"/>
              <a:cs typeface="Arial" panose="020B0604020202020204" pitchFamily="34" charset="0"/>
            </a:endParaRPr>
          </a:p>
          <a:p>
            <a:pPr marL="355600" indent="-342900">
              <a:lnSpc>
                <a:spcPct val="150000"/>
              </a:lnSpc>
              <a:buFont typeface="Arial" panose="020B0604020202020204" pitchFamily="34" charset="0"/>
              <a:buChar char="•"/>
            </a:pPr>
            <a:r>
              <a:rPr lang="de-DE" sz="2200" b="1" dirty="0">
                <a:latin typeface="Arial" panose="020B0604020202020204" pitchFamily="34" charset="0"/>
                <a:cs typeface="Arial" panose="020B0604020202020204" pitchFamily="34" charset="0"/>
              </a:rPr>
              <a:t>Sei ehrlich und selbstbewusst!</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Bringe ich mit, was im Job verlangt wird?</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108</a:t>
            </a:fld>
            <a:endParaRPr sz="1000" dirty="0">
              <a:latin typeface="Arial"/>
              <a:cs typeface="Arial"/>
            </a:endParaRPr>
          </a:p>
        </p:txBody>
      </p:sp>
    </p:spTree>
    <p:extLst>
      <p:ext uri="{BB962C8B-B14F-4D97-AF65-F5344CB8AC3E}">
        <p14:creationId xmlns:p14="http://schemas.microsoft.com/office/powerpoint/2010/main" val="351925674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Lagerlogistik: Was kann ich leisten?</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109</a:t>
            </a:fld>
            <a:endParaRPr sz="1000" dirty="0">
              <a:latin typeface="Arial"/>
              <a:cs typeface="Arial"/>
            </a:endParaRPr>
          </a:p>
        </p:txBody>
      </p:sp>
      <p:grpSp>
        <p:nvGrpSpPr>
          <p:cNvPr id="2" name="Gruppieren 1" descr="Beispiel für einen Profilbogen zum Abgleich von Anforderungen aus der Stellenanzeige und eigenen Kompetenzen. Wird als Papierbogen verwendet.">
            <a:extLst>
              <a:ext uri="{FF2B5EF4-FFF2-40B4-BE49-F238E27FC236}">
                <a16:creationId xmlns:a16="http://schemas.microsoft.com/office/drawing/2014/main" id="{67A39A6E-1CB1-4744-8D8A-C324248B8608}"/>
              </a:ext>
            </a:extLst>
          </p:cNvPr>
          <p:cNvGrpSpPr/>
          <p:nvPr/>
        </p:nvGrpSpPr>
        <p:grpSpPr>
          <a:xfrm>
            <a:off x="848950" y="2345289"/>
            <a:ext cx="9982200" cy="2151082"/>
            <a:chOff x="0" y="2353459"/>
            <a:chExt cx="9982200" cy="2151082"/>
          </a:xfrm>
        </p:grpSpPr>
        <p:pic>
          <p:nvPicPr>
            <p:cNvPr id="4" name="Grafik 3">
              <a:extLst>
                <a:ext uri="{FF2B5EF4-FFF2-40B4-BE49-F238E27FC236}">
                  <a16:creationId xmlns:a16="http://schemas.microsoft.com/office/drawing/2014/main" id="{1BEC2219-F204-40F9-971B-A660A42C4503}"/>
                </a:ext>
              </a:extLst>
            </p:cNvPr>
            <p:cNvPicPr>
              <a:picLocks noChangeAspect="1"/>
            </p:cNvPicPr>
            <p:nvPr/>
          </p:nvPicPr>
          <p:blipFill rotWithShape="1">
            <a:blip r:embed="rId4"/>
            <a:srcRect r="18125"/>
            <a:stretch/>
          </p:blipFill>
          <p:spPr>
            <a:xfrm>
              <a:off x="0" y="2353459"/>
              <a:ext cx="9982200" cy="2151082"/>
            </a:xfrm>
            <a:prstGeom prst="rect">
              <a:avLst/>
            </a:prstGeom>
          </p:spPr>
        </p:pic>
        <p:sp>
          <p:nvSpPr>
            <p:cNvPr id="7" name="Textfeld 6">
              <a:extLst>
                <a:ext uri="{FF2B5EF4-FFF2-40B4-BE49-F238E27FC236}">
                  <a16:creationId xmlns:a16="http://schemas.microsoft.com/office/drawing/2014/main" id="{E922687D-F07D-48C2-9FD3-40D032AB3F94}"/>
                </a:ext>
              </a:extLst>
            </p:cNvPr>
            <p:cNvSpPr txBox="1"/>
            <p:nvPr/>
          </p:nvSpPr>
          <p:spPr>
            <a:xfrm>
              <a:off x="3236846" y="3093251"/>
              <a:ext cx="1954381" cy="369332"/>
            </a:xfrm>
            <a:prstGeom prst="rect">
              <a:avLst/>
            </a:prstGeom>
            <a:noFill/>
          </p:spPr>
          <p:txBody>
            <a:bodyPr wrap="none" rtlCol="0">
              <a:spAutoFit/>
            </a:bodyPr>
            <a:lstStyle/>
            <a:p>
              <a:r>
                <a:rPr lang="de-DE" dirty="0"/>
                <a:t>JONAS Hofmann</a:t>
              </a:r>
            </a:p>
          </p:txBody>
        </p:sp>
        <p:sp>
          <p:nvSpPr>
            <p:cNvPr id="8" name="Textfeld 7">
              <a:extLst>
                <a:ext uri="{FF2B5EF4-FFF2-40B4-BE49-F238E27FC236}">
                  <a16:creationId xmlns:a16="http://schemas.microsoft.com/office/drawing/2014/main" id="{BA8AB3E1-A51E-471A-B907-B024B0DA295D}"/>
                </a:ext>
              </a:extLst>
            </p:cNvPr>
            <p:cNvSpPr txBox="1"/>
            <p:nvPr/>
          </p:nvSpPr>
          <p:spPr>
            <a:xfrm>
              <a:off x="2570679" y="3516868"/>
              <a:ext cx="2864887" cy="369332"/>
            </a:xfrm>
            <a:prstGeom prst="rect">
              <a:avLst/>
            </a:prstGeom>
            <a:noFill/>
          </p:spPr>
          <p:txBody>
            <a:bodyPr wrap="none" rtlCol="0">
              <a:spAutoFit/>
            </a:bodyPr>
            <a:lstStyle/>
            <a:p>
              <a:r>
                <a:rPr lang="de-DE" dirty="0"/>
                <a:t>Fachlagerist/in (Fachkraft)</a:t>
              </a:r>
            </a:p>
          </p:txBody>
        </p:sp>
        <p:sp>
          <p:nvSpPr>
            <p:cNvPr id="9" name="Textfeld 8">
              <a:extLst>
                <a:ext uri="{FF2B5EF4-FFF2-40B4-BE49-F238E27FC236}">
                  <a16:creationId xmlns:a16="http://schemas.microsoft.com/office/drawing/2014/main" id="{29B57A62-32B6-412B-97D5-43D100EDA507}"/>
                </a:ext>
              </a:extLst>
            </p:cNvPr>
            <p:cNvSpPr txBox="1"/>
            <p:nvPr/>
          </p:nvSpPr>
          <p:spPr>
            <a:xfrm>
              <a:off x="7543800" y="3086100"/>
              <a:ext cx="1441420" cy="369332"/>
            </a:xfrm>
            <a:prstGeom prst="rect">
              <a:avLst/>
            </a:prstGeom>
            <a:noFill/>
          </p:spPr>
          <p:txBody>
            <a:bodyPr wrap="none" rtlCol="0">
              <a:spAutoFit/>
            </a:bodyPr>
            <a:lstStyle/>
            <a:p>
              <a:r>
                <a:rPr lang="de-DE" dirty="0"/>
                <a:t>TT.MM.JJJJ</a:t>
              </a:r>
            </a:p>
          </p:txBody>
        </p:sp>
      </p:grpSp>
      <p:pic>
        <p:nvPicPr>
          <p:cNvPr id="10" name="Grafik 9" descr="Beispiel für einen Profilbogen zum Abgleich von Anforderungen aus der Stellenanzeige und eigenen Kompetenzen. Wird als Papierbogen verwendet.">
            <a:extLst>
              <a:ext uri="{FF2B5EF4-FFF2-40B4-BE49-F238E27FC236}">
                <a16:creationId xmlns:a16="http://schemas.microsoft.com/office/drawing/2014/main" id="{05DB91B2-64AE-4F7E-BEA0-89153E69DC3B}"/>
              </a:ext>
            </a:extLst>
          </p:cNvPr>
          <p:cNvPicPr>
            <a:picLocks noChangeAspect="1"/>
          </p:cNvPicPr>
          <p:nvPr/>
        </p:nvPicPr>
        <p:blipFill>
          <a:blip r:embed="rId5"/>
          <a:stretch>
            <a:fillRect/>
          </a:stretch>
        </p:blipFill>
        <p:spPr>
          <a:xfrm>
            <a:off x="200025" y="4572000"/>
            <a:ext cx="11839575" cy="1857375"/>
          </a:xfrm>
          <a:prstGeom prst="rect">
            <a:avLst/>
          </a:prstGeom>
        </p:spPr>
      </p:pic>
      <p:sp>
        <p:nvSpPr>
          <p:cNvPr id="11" name="Textfeld 10">
            <a:extLst>
              <a:ext uri="{FF2B5EF4-FFF2-40B4-BE49-F238E27FC236}">
                <a16:creationId xmlns:a16="http://schemas.microsoft.com/office/drawing/2014/main" id="{1B006DE9-BEF3-4D2B-878C-4C2315C42AAF}"/>
              </a:ext>
            </a:extLst>
          </p:cNvPr>
          <p:cNvSpPr txBox="1"/>
          <p:nvPr/>
        </p:nvSpPr>
        <p:spPr>
          <a:xfrm>
            <a:off x="7787519" y="5830195"/>
            <a:ext cx="338554" cy="369332"/>
          </a:xfrm>
          <a:prstGeom prst="rect">
            <a:avLst/>
          </a:prstGeom>
          <a:noFill/>
        </p:spPr>
        <p:txBody>
          <a:bodyPr wrap="square" rtlCol="0">
            <a:spAutoFit/>
          </a:bodyPr>
          <a:lstStyle/>
          <a:p>
            <a:r>
              <a:rPr lang="de-DE" sz="1800" dirty="0">
                <a:ln w="0"/>
                <a:solidFill>
                  <a:schemeClr val="accent1"/>
                </a:solidFill>
                <a:effectLst>
                  <a:outerShdw blurRad="38100" dist="25400" dir="5400000" algn="ctr" rotWithShape="0">
                    <a:srgbClr val="6E747A">
                      <a:alpha val="43000"/>
                    </a:srgbClr>
                  </a:outerShdw>
                </a:effectLst>
              </a:rPr>
              <a:t>X</a:t>
            </a:r>
            <a:endParaRPr lang="de-DE" dirty="0"/>
          </a:p>
        </p:txBody>
      </p:sp>
      <p:sp>
        <p:nvSpPr>
          <p:cNvPr id="12" name="Textfeld 11">
            <a:extLst>
              <a:ext uri="{FF2B5EF4-FFF2-40B4-BE49-F238E27FC236}">
                <a16:creationId xmlns:a16="http://schemas.microsoft.com/office/drawing/2014/main" id="{4D7541ED-747C-4CDF-8F93-704B35C3052D}"/>
              </a:ext>
            </a:extLst>
          </p:cNvPr>
          <p:cNvSpPr txBox="1"/>
          <p:nvPr/>
        </p:nvSpPr>
        <p:spPr>
          <a:xfrm>
            <a:off x="7186480" y="5792095"/>
            <a:ext cx="890720" cy="461665"/>
          </a:xfrm>
          <a:prstGeom prst="rect">
            <a:avLst/>
          </a:prstGeom>
          <a:noFill/>
        </p:spPr>
        <p:txBody>
          <a:bodyPr wrap="square">
            <a:spAutoFit/>
          </a:bodyPr>
          <a:lstStyle/>
          <a:p>
            <a:r>
              <a:rPr lang="de-DE" sz="2400" dirty="0">
                <a:ln w="0"/>
                <a:solidFill>
                  <a:schemeClr val="accent1"/>
                </a:solidFill>
                <a:effectLst>
                  <a:outerShdw blurRad="38100" dist="25400" dir="5400000" algn="ctr" rotWithShape="0">
                    <a:srgbClr val="6E747A">
                      <a:alpha val="43000"/>
                    </a:srgbClr>
                  </a:outerShdw>
                </a:effectLst>
              </a:rPr>
              <a:t>O</a:t>
            </a:r>
            <a:endParaRPr lang="de-DE" sz="2400" dirty="0"/>
          </a:p>
        </p:txBody>
      </p:sp>
    </p:spTree>
    <p:extLst>
      <p:ext uri="{BB962C8B-B14F-4D97-AF65-F5344CB8AC3E}">
        <p14:creationId xmlns:p14="http://schemas.microsoft.com/office/powerpoint/2010/main" val="260076711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pic>
        <p:nvPicPr>
          <p:cNvPr id="7" name="Grafik 6">
            <a:extLst>
              <a:ext uri="{FF2B5EF4-FFF2-40B4-BE49-F238E27FC236}">
                <a16:creationId xmlns:a16="http://schemas.microsoft.com/office/drawing/2014/main" id="{BC70DB7E-3D61-4053-8902-E6B7047C4BD1}"/>
              </a:ext>
              <a:ext uri="{C183D7F6-B498-43B3-948B-1728B52AA6E4}">
                <adec:decorative xmlns:adec="http://schemas.microsoft.com/office/drawing/2017/decorative" val="1"/>
              </a:ext>
            </a:extLst>
          </p:cNvPr>
          <p:cNvPicPr>
            <a:picLocks noChangeAspect="1"/>
          </p:cNvPicPr>
          <p:nvPr/>
        </p:nvPicPr>
        <p:blipFill rotWithShape="1">
          <a:blip r:embed="rId3"/>
          <a:srcRect l="49560" t="48756" r="4671" b="13726"/>
          <a:stretch/>
        </p:blipFill>
        <p:spPr>
          <a:xfrm flipH="1" flipV="1">
            <a:off x="8414044" y="4442779"/>
            <a:ext cx="3181986" cy="1801446"/>
          </a:xfrm>
          <a:prstGeom prst="rect">
            <a:avLst/>
          </a:prstGeom>
        </p:spPr>
      </p:pic>
      <p:sp>
        <p:nvSpPr>
          <p:cNvPr id="14" name="Rechteck 13" descr="Lagerlogistik">
            <a:extLst>
              <a:ext uri="{FF2B5EF4-FFF2-40B4-BE49-F238E27FC236}">
                <a16:creationId xmlns:a16="http://schemas.microsoft.com/office/drawing/2014/main" id="{AE9CD7AE-A38B-4A8B-A6D3-E2FC7EB94C58}"/>
              </a:ext>
              <a:ext uri="{C183D7F6-B498-43B3-948B-1728B52AA6E4}">
                <adec:decorative xmlns:adec="http://schemas.microsoft.com/office/drawing/2017/decorative" val="0"/>
              </a:ext>
            </a:extLst>
          </p:cNvPr>
          <p:cNvSpPr/>
          <p:nvPr/>
        </p:nvSpPr>
        <p:spPr>
          <a:xfrm>
            <a:off x="8405052" y="5773887"/>
            <a:ext cx="3181985" cy="5592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rgbClr val="000000"/>
                </a:solidFill>
                <a:latin typeface="Aptos"/>
              </a:rPr>
              <a:t>Lagerlogistik</a:t>
            </a:r>
          </a:p>
        </p:txBody>
      </p:sp>
      <p:sp>
        <p:nvSpPr>
          <p:cNvPr id="21" name="Rechteck: abgerundete Ecken 20">
            <a:extLst>
              <a:ext uri="{FF2B5EF4-FFF2-40B4-BE49-F238E27FC236}">
                <a16:creationId xmlns:a16="http://schemas.microsoft.com/office/drawing/2014/main" id="{5876BA30-2589-4A6D-A2ED-1BE8A2208E9F}"/>
              </a:ext>
              <a:ext uri="{C183D7F6-B498-43B3-948B-1728B52AA6E4}">
                <adec:decorative xmlns:adec="http://schemas.microsoft.com/office/drawing/2017/decorative" val="1"/>
              </a:ext>
            </a:extLst>
          </p:cNvPr>
          <p:cNvSpPr/>
          <p:nvPr/>
        </p:nvSpPr>
        <p:spPr>
          <a:xfrm>
            <a:off x="609600" y="4259785"/>
            <a:ext cx="4495800" cy="388233"/>
          </a:xfrm>
          <a:prstGeom prst="roundRect">
            <a:avLst/>
          </a:prstGeom>
          <a:solidFill>
            <a:srgbClr val="A0DAF7"/>
          </a:solidFill>
          <a:ln>
            <a:solidFill>
              <a:srgbClr val="A0DAF7"/>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de-DE" b="1" dirty="0">
              <a:solidFill>
                <a:schemeClr val="tx1"/>
              </a:solidFill>
              <a:latin typeface="Aptos"/>
            </a:endParaRPr>
          </a:p>
        </p:txBody>
      </p:sp>
      <p:sp>
        <p:nvSpPr>
          <p:cNvPr id="20" name="Rechteck: abgerundete Ecken 19">
            <a:extLst>
              <a:ext uri="{FF2B5EF4-FFF2-40B4-BE49-F238E27FC236}">
                <a16:creationId xmlns:a16="http://schemas.microsoft.com/office/drawing/2014/main" id="{75951097-3399-479A-A8F7-D2BD71DAA16E}"/>
              </a:ext>
              <a:ext uri="{C183D7F6-B498-43B3-948B-1728B52AA6E4}">
                <adec:decorative xmlns:adec="http://schemas.microsoft.com/office/drawing/2017/decorative" val="1"/>
              </a:ext>
            </a:extLst>
          </p:cNvPr>
          <p:cNvSpPr/>
          <p:nvPr/>
        </p:nvSpPr>
        <p:spPr>
          <a:xfrm>
            <a:off x="609600" y="3027222"/>
            <a:ext cx="3239526" cy="396130"/>
          </a:xfrm>
          <a:prstGeom prst="roundRect">
            <a:avLst/>
          </a:prstGeom>
          <a:solidFill>
            <a:srgbClr val="FFF14E"/>
          </a:solidFill>
          <a:ln>
            <a:solidFill>
              <a:srgbClr val="FFF14E"/>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de-DE" b="1" dirty="0">
              <a:solidFill>
                <a:schemeClr val="tx1"/>
              </a:solidFill>
              <a:latin typeface="Aptos"/>
            </a:endParaRPr>
          </a:p>
        </p:txBody>
      </p:sp>
      <p:sp>
        <p:nvSpPr>
          <p:cNvPr id="19" name="Rechteck: abgerundete Ecken 18">
            <a:extLst>
              <a:ext uri="{FF2B5EF4-FFF2-40B4-BE49-F238E27FC236}">
                <a16:creationId xmlns:a16="http://schemas.microsoft.com/office/drawing/2014/main" id="{8BAEF775-5D3F-4CF0-8660-D2BDF2A636D6}"/>
              </a:ext>
              <a:ext uri="{C183D7F6-B498-43B3-948B-1728B52AA6E4}">
                <adec:decorative xmlns:adec="http://schemas.microsoft.com/office/drawing/2017/decorative" val="1"/>
              </a:ext>
            </a:extLst>
          </p:cNvPr>
          <p:cNvSpPr/>
          <p:nvPr/>
        </p:nvSpPr>
        <p:spPr>
          <a:xfrm>
            <a:off x="609600" y="2498904"/>
            <a:ext cx="2808652" cy="396696"/>
          </a:xfrm>
          <a:prstGeom prst="roundRect">
            <a:avLst/>
          </a:prstGeom>
          <a:solidFill>
            <a:srgbClr val="B0D199"/>
          </a:solidFill>
          <a:ln>
            <a:solidFill>
              <a:srgbClr val="B0D199"/>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de-DE" b="1" dirty="0">
              <a:solidFill>
                <a:schemeClr val="tx1"/>
              </a:solidFill>
              <a:latin typeface="Aptos"/>
            </a:endParaRPr>
          </a:p>
        </p:txBody>
      </p:sp>
      <p:sp>
        <p:nvSpPr>
          <p:cNvPr id="2" name="Textplatzhalter 1">
            <a:extLst>
              <a:ext uri="{FF2B5EF4-FFF2-40B4-BE49-F238E27FC236}">
                <a16:creationId xmlns:a16="http://schemas.microsoft.com/office/drawing/2014/main" id="{4EA65818-E674-4763-B671-FA62810EC1F8}"/>
              </a:ext>
            </a:extLst>
          </p:cNvPr>
          <p:cNvSpPr>
            <a:spLocks noGrp="1"/>
          </p:cNvSpPr>
          <p:nvPr>
            <p:ph type="body" idx="1"/>
          </p:nvPr>
        </p:nvSpPr>
        <p:spPr>
          <a:xfrm>
            <a:off x="709200" y="2523600"/>
            <a:ext cx="9556852" cy="2612226"/>
          </a:xfrm>
        </p:spPr>
        <p:txBody>
          <a:bodyPr/>
          <a:lstStyle/>
          <a:p>
            <a:pPr>
              <a:spcAft>
                <a:spcPts val="1200"/>
              </a:spcAft>
            </a:pPr>
            <a:r>
              <a:rPr lang="de-DE" sz="2400" dirty="0">
                <a:latin typeface="Arial" panose="020B0604020202020204" pitchFamily="34" charset="0"/>
                <a:cs typeface="Arial" panose="020B0604020202020204" pitchFamily="34" charset="0"/>
              </a:rPr>
              <a:t>Soziale Kompetenz: Teamfähigkeit</a:t>
            </a:r>
          </a:p>
          <a:p>
            <a:pPr>
              <a:spcAft>
                <a:spcPts val="1200"/>
              </a:spcAft>
            </a:pPr>
            <a:r>
              <a:rPr lang="de-DE" sz="2400" dirty="0">
                <a:latin typeface="Arial" panose="020B0604020202020204" pitchFamily="34" charset="0"/>
                <a:cs typeface="Arial" panose="020B0604020202020204" pitchFamily="34" charset="0"/>
              </a:rPr>
              <a:t>Personale Kompetenz: Belastbarkeit, Körperliche Belastbarkeit, Motivation und Leistungsbereitschaft, Sorgfalt / Genauigkeit, Verantwortungsbewusstsein, Zuverlässigkeit</a:t>
            </a:r>
          </a:p>
          <a:p>
            <a:r>
              <a:rPr lang="de-DE" sz="2400" dirty="0">
                <a:latin typeface="Arial" panose="020B0604020202020204" pitchFamily="34" charset="0"/>
                <a:cs typeface="Arial" panose="020B0604020202020204" pitchFamily="34" charset="0"/>
              </a:rPr>
              <a:t>Fach- und Methodenkompetenz: Arbeit am PC, Organisationsfähigkeit, Selbstständiges Arbeiten</a:t>
            </a:r>
          </a:p>
        </p:txBody>
      </p:sp>
      <p:sp>
        <p:nvSpPr>
          <p:cNvPr id="3" name="object 3"/>
          <p:cNvSpPr txBox="1">
            <a:spLocks noGrp="1"/>
          </p:cNvSpPr>
          <p:nvPr>
            <p:ph type="title"/>
          </p:nvPr>
        </p:nvSpPr>
        <p:spPr>
          <a:xfrm>
            <a:off x="707298" y="1584678"/>
            <a:ext cx="11332302" cy="474489"/>
          </a:xfrm>
          <a:prstGeom prst="rect">
            <a:avLst/>
          </a:prstGeom>
        </p:spPr>
        <p:txBody>
          <a:bodyPr vert="horz" wrap="square" lIns="0" tIns="12700" rIns="0" bIns="0" rtlCol="0">
            <a:spAutoFit/>
          </a:bodyPr>
          <a:lstStyle/>
          <a:p>
            <a:pPr marL="12700">
              <a:lnSpc>
                <a:spcPct val="100000"/>
              </a:lnSpc>
              <a:spcBef>
                <a:spcPts val="100"/>
              </a:spcBef>
            </a:pPr>
            <a:r>
              <a:rPr lang="de-DE" sz="2900" spc="-50" dirty="0"/>
              <a:t>Was muss ich für meinen Zielberuf in der Lagerlogistik können?</a:t>
            </a:r>
            <a:endParaRPr sz="2900" spc="-50" dirty="0"/>
          </a:p>
        </p:txBody>
      </p:sp>
      <p:pic>
        <p:nvPicPr>
          <p:cNvPr id="5" name="object 5">
            <a:extLst>
              <a:ext uri="{C183D7F6-B498-43B3-948B-1728B52AA6E4}">
                <adec:decorative xmlns:adec="http://schemas.microsoft.com/office/drawing/2017/decorative" val="1"/>
              </a:ext>
            </a:extLst>
          </p:cNvPr>
          <p:cNvPicPr/>
          <p:nvPr/>
        </p:nvPicPr>
        <p:blipFill>
          <a:blip r:embed="rId4"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110</a:t>
            </a:fld>
            <a:endParaRPr sz="1000" dirty="0">
              <a:latin typeface="Arial"/>
              <a:cs typeface="Arial"/>
            </a:endParaRPr>
          </a:p>
        </p:txBody>
      </p:sp>
    </p:spTree>
    <p:extLst>
      <p:ext uri="{BB962C8B-B14F-4D97-AF65-F5344CB8AC3E}">
        <p14:creationId xmlns:p14="http://schemas.microsoft.com/office/powerpoint/2010/main" val="348738660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19" name="Rechteck: abgerundete Ecken 18">
            <a:extLst>
              <a:ext uri="{FF2B5EF4-FFF2-40B4-BE49-F238E27FC236}">
                <a16:creationId xmlns:a16="http://schemas.microsoft.com/office/drawing/2014/main" id="{8BAEF775-5D3F-4CF0-8660-D2BDF2A636D6}"/>
              </a:ext>
              <a:ext uri="{C183D7F6-B498-43B3-948B-1728B52AA6E4}">
                <adec:decorative xmlns:adec="http://schemas.microsoft.com/office/drawing/2017/decorative" val="1"/>
              </a:ext>
            </a:extLst>
          </p:cNvPr>
          <p:cNvSpPr/>
          <p:nvPr/>
        </p:nvSpPr>
        <p:spPr>
          <a:xfrm>
            <a:off x="609600" y="2498904"/>
            <a:ext cx="2808652" cy="396696"/>
          </a:xfrm>
          <a:prstGeom prst="roundRect">
            <a:avLst/>
          </a:prstGeom>
          <a:solidFill>
            <a:srgbClr val="B0D199"/>
          </a:solidFill>
          <a:ln>
            <a:solidFill>
              <a:srgbClr val="B0D199"/>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de-DE" b="1" dirty="0">
              <a:solidFill>
                <a:schemeClr val="tx1"/>
              </a:solidFill>
              <a:latin typeface="Aptos"/>
            </a:endParaRPr>
          </a:p>
        </p:txBody>
      </p:sp>
      <p:sp>
        <p:nvSpPr>
          <p:cNvPr id="20" name="Rechteck: abgerundete Ecken 19">
            <a:extLst>
              <a:ext uri="{FF2B5EF4-FFF2-40B4-BE49-F238E27FC236}">
                <a16:creationId xmlns:a16="http://schemas.microsoft.com/office/drawing/2014/main" id="{75951097-3399-479A-A8F7-D2BD71DAA16E}"/>
              </a:ext>
              <a:ext uri="{C183D7F6-B498-43B3-948B-1728B52AA6E4}">
                <adec:decorative xmlns:adec="http://schemas.microsoft.com/office/drawing/2017/decorative" val="1"/>
              </a:ext>
            </a:extLst>
          </p:cNvPr>
          <p:cNvSpPr/>
          <p:nvPr/>
        </p:nvSpPr>
        <p:spPr>
          <a:xfrm>
            <a:off x="609600" y="3027222"/>
            <a:ext cx="3239526" cy="396130"/>
          </a:xfrm>
          <a:prstGeom prst="roundRect">
            <a:avLst/>
          </a:prstGeom>
          <a:solidFill>
            <a:srgbClr val="FFF14E"/>
          </a:solidFill>
          <a:ln>
            <a:solidFill>
              <a:srgbClr val="FFF14E"/>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de-DE" b="1" dirty="0">
              <a:solidFill>
                <a:schemeClr val="tx1"/>
              </a:solidFill>
              <a:latin typeface="Aptos"/>
            </a:endParaRPr>
          </a:p>
        </p:txBody>
      </p:sp>
      <p:sp>
        <p:nvSpPr>
          <p:cNvPr id="21" name="Rechteck: abgerundete Ecken 20">
            <a:extLst>
              <a:ext uri="{FF2B5EF4-FFF2-40B4-BE49-F238E27FC236}">
                <a16:creationId xmlns:a16="http://schemas.microsoft.com/office/drawing/2014/main" id="{5876BA30-2589-4A6D-A2ED-1BE8A2208E9F}"/>
              </a:ext>
              <a:ext uri="{C183D7F6-B498-43B3-948B-1728B52AA6E4}">
                <adec:decorative xmlns:adec="http://schemas.microsoft.com/office/drawing/2017/decorative" val="1"/>
              </a:ext>
            </a:extLst>
          </p:cNvPr>
          <p:cNvSpPr/>
          <p:nvPr/>
        </p:nvSpPr>
        <p:spPr>
          <a:xfrm>
            <a:off x="609600" y="4259785"/>
            <a:ext cx="4495800" cy="388233"/>
          </a:xfrm>
          <a:prstGeom prst="roundRect">
            <a:avLst/>
          </a:prstGeom>
          <a:solidFill>
            <a:srgbClr val="A0DAF7"/>
          </a:solidFill>
          <a:ln>
            <a:solidFill>
              <a:srgbClr val="A0DAF7"/>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de-DE" b="1" dirty="0">
              <a:solidFill>
                <a:schemeClr val="tx1"/>
              </a:solidFill>
              <a:latin typeface="Aptos"/>
            </a:endParaRPr>
          </a:p>
        </p:txBody>
      </p:sp>
      <p:sp>
        <p:nvSpPr>
          <p:cNvPr id="3" name="object 3"/>
          <p:cNvSpPr txBox="1">
            <a:spLocks noGrp="1"/>
          </p:cNvSpPr>
          <p:nvPr>
            <p:ph type="title"/>
          </p:nvPr>
        </p:nvSpPr>
        <p:spPr>
          <a:xfrm>
            <a:off x="707297" y="1584678"/>
            <a:ext cx="11115863" cy="459100"/>
          </a:xfrm>
          <a:prstGeom prst="rect">
            <a:avLst/>
          </a:prstGeom>
        </p:spPr>
        <p:txBody>
          <a:bodyPr vert="horz" wrap="square" lIns="0" tIns="12700" rIns="0" bIns="0" rtlCol="0">
            <a:spAutoFit/>
          </a:bodyPr>
          <a:lstStyle/>
          <a:p>
            <a:pPr marL="12700">
              <a:lnSpc>
                <a:spcPct val="100000"/>
              </a:lnSpc>
              <a:spcBef>
                <a:spcPts val="100"/>
              </a:spcBef>
            </a:pPr>
            <a:r>
              <a:rPr lang="de-DE" sz="2900" spc="-50" dirty="0"/>
              <a:t>Was muss ich für meinen Zielberuf in der Metallbranche können?</a:t>
            </a:r>
            <a:endParaRPr sz="2900" spc="-50" dirty="0"/>
          </a:p>
        </p:txBody>
      </p:sp>
      <p:sp>
        <p:nvSpPr>
          <p:cNvPr id="2" name="Textplatzhalter 1">
            <a:extLst>
              <a:ext uri="{FF2B5EF4-FFF2-40B4-BE49-F238E27FC236}">
                <a16:creationId xmlns:a16="http://schemas.microsoft.com/office/drawing/2014/main" id="{4EA65818-E674-4763-B671-FA62810EC1F8}"/>
              </a:ext>
            </a:extLst>
          </p:cNvPr>
          <p:cNvSpPr>
            <a:spLocks noGrp="1"/>
          </p:cNvSpPr>
          <p:nvPr>
            <p:ph type="body" idx="1"/>
          </p:nvPr>
        </p:nvSpPr>
        <p:spPr>
          <a:xfrm>
            <a:off x="709200" y="2523600"/>
            <a:ext cx="9806400" cy="2893100"/>
          </a:xfrm>
        </p:spPr>
        <p:txBody>
          <a:bodyPr/>
          <a:lstStyle/>
          <a:p>
            <a:pPr>
              <a:spcAft>
                <a:spcPts val="1200"/>
              </a:spcAft>
            </a:pPr>
            <a:r>
              <a:rPr lang="de-DE" sz="2400" dirty="0">
                <a:latin typeface="Arial" panose="020B0604020202020204" pitchFamily="34" charset="0"/>
                <a:cs typeface="Arial" panose="020B0604020202020204" pitchFamily="34" charset="0"/>
              </a:rPr>
              <a:t>Soziale Kompetenz: Teamfähigkeit</a:t>
            </a:r>
          </a:p>
          <a:p>
            <a:pPr>
              <a:spcAft>
                <a:spcPts val="1200"/>
              </a:spcAft>
            </a:pPr>
            <a:r>
              <a:rPr lang="de-DE" sz="2400" dirty="0">
                <a:latin typeface="Arial" panose="020B0604020202020204" pitchFamily="34" charset="0"/>
                <a:cs typeface="Arial" panose="020B0604020202020204" pitchFamily="34" charset="0"/>
              </a:rPr>
              <a:t>Personale Kompetenz: Belastbarkeit, Entscheidungsfähigkeit, Lernbereitschaft, Motivation und Leistungsbereitschaft, Sorgfalt / Genauigkeit, Zuverlässigkeit</a:t>
            </a:r>
          </a:p>
          <a:p>
            <a:r>
              <a:rPr lang="de-DE" sz="2400" dirty="0">
                <a:latin typeface="Arial" panose="020B0604020202020204" pitchFamily="34" charset="0"/>
                <a:cs typeface="Arial" panose="020B0604020202020204" pitchFamily="34" charset="0"/>
              </a:rPr>
              <a:t>Fach- und Methodenkompetenz: Räumliches Denk- und Vorstellungsvermögen, Selbstständiges Arbeiten, </a:t>
            </a:r>
            <a:br>
              <a:rPr lang="de-DE" sz="2400" dirty="0">
                <a:latin typeface="Arial" panose="020B0604020202020204" pitchFamily="34" charset="0"/>
                <a:cs typeface="Arial" panose="020B0604020202020204" pitchFamily="34" charset="0"/>
              </a:rPr>
            </a:br>
            <a:r>
              <a:rPr lang="de-DE" sz="2400" dirty="0">
                <a:latin typeface="Arial" panose="020B0604020202020204" pitchFamily="34" charset="0"/>
                <a:cs typeface="Arial" panose="020B0604020202020204" pitchFamily="34" charset="0"/>
              </a:rPr>
              <a:t>Technische und handwerkliche Fertigkeiten</a:t>
            </a: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111</a:t>
            </a:fld>
            <a:endParaRPr sz="1000" dirty="0">
              <a:latin typeface="Arial"/>
              <a:cs typeface="Arial"/>
            </a:endParaRPr>
          </a:p>
        </p:txBody>
      </p:sp>
      <p:pic>
        <p:nvPicPr>
          <p:cNvPr id="12" name="Grafik 11">
            <a:extLst>
              <a:ext uri="{FF2B5EF4-FFF2-40B4-BE49-F238E27FC236}">
                <a16:creationId xmlns:a16="http://schemas.microsoft.com/office/drawing/2014/main" id="{018FA4AA-8EA6-4238-87E1-3E4B779A9D4B}"/>
              </a:ext>
              <a:ext uri="{C183D7F6-B498-43B3-948B-1728B52AA6E4}">
                <adec:decorative xmlns:adec="http://schemas.microsoft.com/office/drawing/2017/decorative" val="1"/>
              </a:ext>
            </a:extLst>
          </p:cNvPr>
          <p:cNvPicPr>
            <a:picLocks noChangeAspect="1"/>
          </p:cNvPicPr>
          <p:nvPr/>
        </p:nvPicPr>
        <p:blipFill rotWithShape="1">
          <a:blip r:embed="rId4"/>
          <a:srcRect l="50264" t="49997" r="4624" b="13406"/>
          <a:stretch/>
        </p:blipFill>
        <p:spPr>
          <a:xfrm rot="10800000">
            <a:off x="8534400" y="4512076"/>
            <a:ext cx="3288761" cy="1858639"/>
          </a:xfrm>
          <a:prstGeom prst="rect">
            <a:avLst/>
          </a:prstGeom>
        </p:spPr>
      </p:pic>
      <p:sp>
        <p:nvSpPr>
          <p:cNvPr id="13" name="Rechteck 12" descr="Metall">
            <a:extLst>
              <a:ext uri="{FF2B5EF4-FFF2-40B4-BE49-F238E27FC236}">
                <a16:creationId xmlns:a16="http://schemas.microsoft.com/office/drawing/2014/main" id="{171985CE-D4B1-438D-8B20-E4B92974D978}"/>
              </a:ext>
            </a:extLst>
          </p:cNvPr>
          <p:cNvSpPr/>
          <p:nvPr/>
        </p:nvSpPr>
        <p:spPr>
          <a:xfrm>
            <a:off x="8641176" y="6031414"/>
            <a:ext cx="3181985" cy="4985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rgbClr val="000000"/>
                </a:solidFill>
                <a:latin typeface="Aptos"/>
              </a:rPr>
              <a:t>Metall</a:t>
            </a:r>
          </a:p>
        </p:txBody>
      </p:sp>
    </p:spTree>
    <p:extLst>
      <p:ext uri="{BB962C8B-B14F-4D97-AF65-F5344CB8AC3E}">
        <p14:creationId xmlns:p14="http://schemas.microsoft.com/office/powerpoint/2010/main" val="201076108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19" name="Rechteck: abgerundete Ecken 18">
            <a:extLst>
              <a:ext uri="{FF2B5EF4-FFF2-40B4-BE49-F238E27FC236}">
                <a16:creationId xmlns:a16="http://schemas.microsoft.com/office/drawing/2014/main" id="{8BAEF775-5D3F-4CF0-8660-D2BDF2A636D6}"/>
              </a:ext>
              <a:ext uri="{C183D7F6-B498-43B3-948B-1728B52AA6E4}">
                <adec:decorative xmlns:adec="http://schemas.microsoft.com/office/drawing/2017/decorative" val="1"/>
              </a:ext>
            </a:extLst>
          </p:cNvPr>
          <p:cNvSpPr/>
          <p:nvPr/>
        </p:nvSpPr>
        <p:spPr>
          <a:xfrm>
            <a:off x="609600" y="2498904"/>
            <a:ext cx="2808652" cy="396696"/>
          </a:xfrm>
          <a:prstGeom prst="roundRect">
            <a:avLst/>
          </a:prstGeom>
          <a:solidFill>
            <a:srgbClr val="B0D199"/>
          </a:solidFill>
          <a:ln>
            <a:solidFill>
              <a:srgbClr val="B0D199"/>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de-DE" b="1" dirty="0">
              <a:solidFill>
                <a:schemeClr val="tx1"/>
              </a:solidFill>
              <a:latin typeface="Aptos"/>
            </a:endParaRPr>
          </a:p>
        </p:txBody>
      </p:sp>
      <p:sp>
        <p:nvSpPr>
          <p:cNvPr id="20" name="Rechteck: abgerundete Ecken 19">
            <a:extLst>
              <a:ext uri="{FF2B5EF4-FFF2-40B4-BE49-F238E27FC236}">
                <a16:creationId xmlns:a16="http://schemas.microsoft.com/office/drawing/2014/main" id="{75951097-3399-479A-A8F7-D2BD71DAA16E}"/>
              </a:ext>
              <a:ext uri="{C183D7F6-B498-43B3-948B-1728B52AA6E4}">
                <adec:decorative xmlns:adec="http://schemas.microsoft.com/office/drawing/2017/decorative" val="1"/>
              </a:ext>
            </a:extLst>
          </p:cNvPr>
          <p:cNvSpPr/>
          <p:nvPr/>
        </p:nvSpPr>
        <p:spPr>
          <a:xfrm>
            <a:off x="609600" y="3027222"/>
            <a:ext cx="3239526" cy="396130"/>
          </a:xfrm>
          <a:prstGeom prst="roundRect">
            <a:avLst/>
          </a:prstGeom>
          <a:solidFill>
            <a:srgbClr val="FFF14E"/>
          </a:solidFill>
          <a:ln>
            <a:solidFill>
              <a:srgbClr val="FFF14E"/>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de-DE" b="1" dirty="0">
              <a:solidFill>
                <a:schemeClr val="tx1"/>
              </a:solidFill>
              <a:latin typeface="Aptos"/>
            </a:endParaRPr>
          </a:p>
        </p:txBody>
      </p:sp>
      <p:sp>
        <p:nvSpPr>
          <p:cNvPr id="21" name="Rechteck: abgerundete Ecken 20">
            <a:extLst>
              <a:ext uri="{FF2B5EF4-FFF2-40B4-BE49-F238E27FC236}">
                <a16:creationId xmlns:a16="http://schemas.microsoft.com/office/drawing/2014/main" id="{5876BA30-2589-4A6D-A2ED-1BE8A2208E9F}"/>
              </a:ext>
              <a:ext uri="{C183D7F6-B498-43B3-948B-1728B52AA6E4}">
                <adec:decorative xmlns:adec="http://schemas.microsoft.com/office/drawing/2017/decorative" val="1"/>
              </a:ext>
            </a:extLst>
          </p:cNvPr>
          <p:cNvSpPr/>
          <p:nvPr/>
        </p:nvSpPr>
        <p:spPr>
          <a:xfrm>
            <a:off x="609600" y="4259785"/>
            <a:ext cx="4495800" cy="388233"/>
          </a:xfrm>
          <a:prstGeom prst="roundRect">
            <a:avLst/>
          </a:prstGeom>
          <a:solidFill>
            <a:srgbClr val="A0DAF7"/>
          </a:solidFill>
          <a:ln>
            <a:solidFill>
              <a:srgbClr val="A0DAF7"/>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de-DE" b="1" dirty="0">
              <a:solidFill>
                <a:schemeClr val="tx1"/>
              </a:solidFill>
              <a:latin typeface="Aptos"/>
            </a:endParaRPr>
          </a:p>
        </p:txBody>
      </p:sp>
      <p:sp>
        <p:nvSpPr>
          <p:cNvPr id="3" name="object 3"/>
          <p:cNvSpPr txBox="1">
            <a:spLocks noGrp="1"/>
          </p:cNvSpPr>
          <p:nvPr>
            <p:ph type="title"/>
          </p:nvPr>
        </p:nvSpPr>
        <p:spPr>
          <a:xfrm>
            <a:off x="654216" y="1237350"/>
            <a:ext cx="10883567" cy="936154"/>
          </a:xfrm>
          <a:prstGeom prst="rect">
            <a:avLst/>
          </a:prstGeom>
        </p:spPr>
        <p:txBody>
          <a:bodyPr vert="horz" wrap="square" lIns="0" tIns="12700" rIns="0" bIns="0" rtlCol="0">
            <a:spAutoFit/>
          </a:bodyPr>
          <a:lstStyle/>
          <a:p>
            <a:pPr marL="12700">
              <a:lnSpc>
                <a:spcPct val="100000"/>
              </a:lnSpc>
              <a:spcBef>
                <a:spcPts val="100"/>
              </a:spcBef>
            </a:pPr>
            <a:r>
              <a:rPr lang="de-DE" spc="-50" dirty="0"/>
              <a:t>Was muss ich für meinen Zielberuf in der Hotel- und Gastronomie können?</a:t>
            </a:r>
            <a:endParaRPr spc="-50" dirty="0"/>
          </a:p>
        </p:txBody>
      </p:sp>
      <p:sp>
        <p:nvSpPr>
          <p:cNvPr id="2" name="Textplatzhalter 1">
            <a:extLst>
              <a:ext uri="{FF2B5EF4-FFF2-40B4-BE49-F238E27FC236}">
                <a16:creationId xmlns:a16="http://schemas.microsoft.com/office/drawing/2014/main" id="{4EA65818-E674-4763-B671-FA62810EC1F8}"/>
              </a:ext>
            </a:extLst>
          </p:cNvPr>
          <p:cNvSpPr>
            <a:spLocks noGrp="1"/>
          </p:cNvSpPr>
          <p:nvPr>
            <p:ph type="body" idx="1"/>
          </p:nvPr>
        </p:nvSpPr>
        <p:spPr>
          <a:xfrm>
            <a:off x="709200" y="2523600"/>
            <a:ext cx="9556852" cy="2523768"/>
          </a:xfrm>
        </p:spPr>
        <p:txBody>
          <a:bodyPr/>
          <a:lstStyle/>
          <a:p>
            <a:pPr>
              <a:spcAft>
                <a:spcPts val="1200"/>
              </a:spcAft>
            </a:pPr>
            <a:r>
              <a:rPr lang="de-DE" sz="2400" dirty="0">
                <a:latin typeface="Arial" panose="020B0604020202020204" pitchFamily="34" charset="0"/>
                <a:cs typeface="Arial" panose="020B0604020202020204" pitchFamily="34" charset="0"/>
              </a:rPr>
              <a:t>Soziale Kompetenz: Kommunikationsfähigkeit, Teamfähigkeit</a:t>
            </a:r>
          </a:p>
          <a:p>
            <a:pPr>
              <a:spcAft>
                <a:spcPts val="1200"/>
              </a:spcAft>
            </a:pPr>
            <a:r>
              <a:rPr lang="de-DE" sz="2400" dirty="0">
                <a:latin typeface="Arial" panose="020B0604020202020204" pitchFamily="34" charset="0"/>
                <a:cs typeface="Arial" panose="020B0604020202020204" pitchFamily="34" charset="0"/>
              </a:rPr>
              <a:t>Personale Kompetenz: Auffassungsfähigkeit / Auffassungsgabe, Belastbarkeit, Körperliche Belastbarkeit, Motivation und Leistungsbereitschaft, Sorgfalt / Genauigkeit, Zuverlässigkeit</a:t>
            </a:r>
          </a:p>
          <a:p>
            <a:r>
              <a:rPr lang="de-DE" sz="2400" dirty="0">
                <a:latin typeface="Arial" panose="020B0604020202020204" pitchFamily="34" charset="0"/>
                <a:cs typeface="Arial" panose="020B0604020202020204" pitchFamily="34" charset="0"/>
              </a:rPr>
              <a:t>Fach- und Methodenkompetenz: Kundenorientierung, Organisationsfähigkeit</a:t>
            </a: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112</a:t>
            </a:fld>
            <a:endParaRPr sz="1000" dirty="0">
              <a:latin typeface="Arial"/>
              <a:cs typeface="Arial"/>
            </a:endParaRPr>
          </a:p>
        </p:txBody>
      </p:sp>
      <p:pic>
        <p:nvPicPr>
          <p:cNvPr id="12" name="Grafik 11">
            <a:extLst>
              <a:ext uri="{FF2B5EF4-FFF2-40B4-BE49-F238E27FC236}">
                <a16:creationId xmlns:a16="http://schemas.microsoft.com/office/drawing/2014/main" id="{19378199-4D0C-44CB-B8E8-4EDFBB553F64}"/>
              </a:ext>
              <a:ext uri="{C183D7F6-B498-43B3-948B-1728B52AA6E4}">
                <adec:decorative xmlns:adec="http://schemas.microsoft.com/office/drawing/2017/decorative" val="1"/>
              </a:ext>
            </a:extLst>
          </p:cNvPr>
          <p:cNvPicPr>
            <a:picLocks noChangeAspect="1"/>
          </p:cNvPicPr>
          <p:nvPr/>
        </p:nvPicPr>
        <p:blipFill rotWithShape="1">
          <a:blip r:embed="rId4"/>
          <a:srcRect l="49655" t="7410" r="2625" b="74925"/>
          <a:stretch/>
        </p:blipFill>
        <p:spPr>
          <a:xfrm rot="10800000">
            <a:off x="8035550" y="4477222"/>
            <a:ext cx="3546850" cy="1890390"/>
          </a:xfrm>
          <a:prstGeom prst="rect">
            <a:avLst/>
          </a:prstGeom>
        </p:spPr>
      </p:pic>
      <p:sp>
        <p:nvSpPr>
          <p:cNvPr id="13" name="Rechteck 12" descr="Hotel- und Gastronomie">
            <a:extLst>
              <a:ext uri="{FF2B5EF4-FFF2-40B4-BE49-F238E27FC236}">
                <a16:creationId xmlns:a16="http://schemas.microsoft.com/office/drawing/2014/main" id="{DA7DD7FC-BBB4-4819-A602-7DC9162C87F0}"/>
              </a:ext>
            </a:extLst>
          </p:cNvPr>
          <p:cNvSpPr/>
          <p:nvPr/>
        </p:nvSpPr>
        <p:spPr>
          <a:xfrm>
            <a:off x="8044016" y="5943599"/>
            <a:ext cx="3546849" cy="6058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err="1">
                <a:solidFill>
                  <a:srgbClr val="000000"/>
                </a:solidFill>
                <a:latin typeface="Aptos"/>
              </a:rPr>
              <a:t>HoGa</a:t>
            </a:r>
            <a:endParaRPr lang="de-DE" b="1" dirty="0">
              <a:solidFill>
                <a:srgbClr val="000000"/>
              </a:solidFill>
              <a:latin typeface="Aptos"/>
            </a:endParaRPr>
          </a:p>
        </p:txBody>
      </p:sp>
    </p:spTree>
    <p:extLst>
      <p:ext uri="{BB962C8B-B14F-4D97-AF65-F5344CB8AC3E}">
        <p14:creationId xmlns:p14="http://schemas.microsoft.com/office/powerpoint/2010/main" val="388200267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19" name="Rechteck: abgerundete Ecken 18">
            <a:extLst>
              <a:ext uri="{FF2B5EF4-FFF2-40B4-BE49-F238E27FC236}">
                <a16:creationId xmlns:a16="http://schemas.microsoft.com/office/drawing/2014/main" id="{8BAEF775-5D3F-4CF0-8660-D2BDF2A636D6}"/>
              </a:ext>
              <a:ext uri="{C183D7F6-B498-43B3-948B-1728B52AA6E4}">
                <adec:decorative xmlns:adec="http://schemas.microsoft.com/office/drawing/2017/decorative" val="1"/>
              </a:ext>
            </a:extLst>
          </p:cNvPr>
          <p:cNvSpPr/>
          <p:nvPr/>
        </p:nvSpPr>
        <p:spPr>
          <a:xfrm>
            <a:off x="609600" y="2498904"/>
            <a:ext cx="2808652" cy="396696"/>
          </a:xfrm>
          <a:prstGeom prst="roundRect">
            <a:avLst/>
          </a:prstGeom>
          <a:solidFill>
            <a:srgbClr val="B0D199"/>
          </a:solidFill>
          <a:ln>
            <a:solidFill>
              <a:srgbClr val="B0D199"/>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de-DE" b="1" dirty="0">
              <a:solidFill>
                <a:schemeClr val="tx1"/>
              </a:solidFill>
              <a:latin typeface="Aptos"/>
            </a:endParaRPr>
          </a:p>
        </p:txBody>
      </p:sp>
      <p:sp>
        <p:nvSpPr>
          <p:cNvPr id="20" name="Rechteck: abgerundete Ecken 19">
            <a:extLst>
              <a:ext uri="{FF2B5EF4-FFF2-40B4-BE49-F238E27FC236}">
                <a16:creationId xmlns:a16="http://schemas.microsoft.com/office/drawing/2014/main" id="{75951097-3399-479A-A8F7-D2BD71DAA16E}"/>
              </a:ext>
              <a:ext uri="{C183D7F6-B498-43B3-948B-1728B52AA6E4}">
                <adec:decorative xmlns:adec="http://schemas.microsoft.com/office/drawing/2017/decorative" val="1"/>
              </a:ext>
            </a:extLst>
          </p:cNvPr>
          <p:cNvSpPr/>
          <p:nvPr/>
        </p:nvSpPr>
        <p:spPr>
          <a:xfrm>
            <a:off x="609600" y="3027222"/>
            <a:ext cx="3239526" cy="396130"/>
          </a:xfrm>
          <a:prstGeom prst="roundRect">
            <a:avLst/>
          </a:prstGeom>
          <a:solidFill>
            <a:srgbClr val="FFF14E"/>
          </a:solidFill>
          <a:ln>
            <a:solidFill>
              <a:srgbClr val="FFF14E"/>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de-DE" b="1" dirty="0">
              <a:solidFill>
                <a:schemeClr val="tx1"/>
              </a:solidFill>
              <a:latin typeface="Aptos"/>
            </a:endParaRPr>
          </a:p>
        </p:txBody>
      </p:sp>
      <p:sp>
        <p:nvSpPr>
          <p:cNvPr id="21" name="Rechteck: abgerundete Ecken 20">
            <a:extLst>
              <a:ext uri="{FF2B5EF4-FFF2-40B4-BE49-F238E27FC236}">
                <a16:creationId xmlns:a16="http://schemas.microsoft.com/office/drawing/2014/main" id="{5876BA30-2589-4A6D-A2ED-1BE8A2208E9F}"/>
              </a:ext>
              <a:ext uri="{C183D7F6-B498-43B3-948B-1728B52AA6E4}">
                <adec:decorative xmlns:adec="http://schemas.microsoft.com/office/drawing/2017/decorative" val="1"/>
              </a:ext>
            </a:extLst>
          </p:cNvPr>
          <p:cNvSpPr/>
          <p:nvPr/>
        </p:nvSpPr>
        <p:spPr>
          <a:xfrm>
            <a:off x="643130" y="3925369"/>
            <a:ext cx="4495800" cy="388233"/>
          </a:xfrm>
          <a:prstGeom prst="roundRect">
            <a:avLst/>
          </a:prstGeom>
          <a:solidFill>
            <a:srgbClr val="A0DAF7"/>
          </a:solidFill>
          <a:ln>
            <a:solidFill>
              <a:srgbClr val="A0DAF7"/>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de-DE" b="1" dirty="0">
              <a:solidFill>
                <a:schemeClr val="tx1"/>
              </a:solidFill>
              <a:latin typeface="Aptos"/>
            </a:endParaRPr>
          </a:p>
        </p:txBody>
      </p:sp>
      <p:sp>
        <p:nvSpPr>
          <p:cNvPr id="3" name="object 3"/>
          <p:cNvSpPr txBox="1">
            <a:spLocks noGrp="1"/>
          </p:cNvSpPr>
          <p:nvPr>
            <p:ph type="title"/>
          </p:nvPr>
        </p:nvSpPr>
        <p:spPr>
          <a:xfrm>
            <a:off x="707298" y="1584678"/>
            <a:ext cx="9808302" cy="474489"/>
          </a:xfrm>
          <a:prstGeom prst="rect">
            <a:avLst/>
          </a:prstGeom>
        </p:spPr>
        <p:txBody>
          <a:bodyPr vert="horz" wrap="square" lIns="0" tIns="12700" rIns="0" bIns="0" rtlCol="0">
            <a:spAutoFit/>
          </a:bodyPr>
          <a:lstStyle/>
          <a:p>
            <a:pPr marL="12700">
              <a:lnSpc>
                <a:spcPct val="100000"/>
              </a:lnSpc>
              <a:spcBef>
                <a:spcPts val="100"/>
              </a:spcBef>
            </a:pPr>
            <a:r>
              <a:rPr lang="de-DE" spc="-50" dirty="0"/>
              <a:t>Was muss ich für meinen Zielberuf im Handel können?</a:t>
            </a:r>
            <a:endParaRPr spc="-50" dirty="0"/>
          </a:p>
        </p:txBody>
      </p:sp>
      <p:sp>
        <p:nvSpPr>
          <p:cNvPr id="2" name="Textplatzhalter 1">
            <a:extLst>
              <a:ext uri="{FF2B5EF4-FFF2-40B4-BE49-F238E27FC236}">
                <a16:creationId xmlns:a16="http://schemas.microsoft.com/office/drawing/2014/main" id="{4EA65818-E674-4763-B671-FA62810EC1F8}"/>
              </a:ext>
            </a:extLst>
          </p:cNvPr>
          <p:cNvSpPr>
            <a:spLocks noGrp="1"/>
          </p:cNvSpPr>
          <p:nvPr>
            <p:ph type="body" idx="1"/>
          </p:nvPr>
        </p:nvSpPr>
        <p:spPr>
          <a:xfrm>
            <a:off x="709200" y="2523600"/>
            <a:ext cx="9556852" cy="2154436"/>
          </a:xfrm>
        </p:spPr>
        <p:txBody>
          <a:bodyPr/>
          <a:lstStyle/>
          <a:p>
            <a:pPr>
              <a:spcAft>
                <a:spcPts val="1200"/>
              </a:spcAft>
            </a:pPr>
            <a:r>
              <a:rPr lang="de-DE" sz="2400" dirty="0">
                <a:latin typeface="Arial" panose="020B0604020202020204" pitchFamily="34" charset="0"/>
                <a:cs typeface="Arial" panose="020B0604020202020204" pitchFamily="34" charset="0"/>
              </a:rPr>
              <a:t>Soziale Kompetenz: Kommunikationsfähigkeit, Teamfähigkeit</a:t>
            </a:r>
          </a:p>
          <a:p>
            <a:pPr>
              <a:spcAft>
                <a:spcPts val="1200"/>
              </a:spcAft>
            </a:pPr>
            <a:r>
              <a:rPr lang="de-DE" sz="2400" dirty="0">
                <a:latin typeface="Arial" panose="020B0604020202020204" pitchFamily="34" charset="0"/>
                <a:cs typeface="Arial" panose="020B0604020202020204" pitchFamily="34" charset="0"/>
              </a:rPr>
              <a:t>Personale Kompetenz: Belastbarkeit, Flexibilität, Motivation und Leistungsbereitschaft, Sorgfalt / Genauigkeit, Zuverlässigkeit</a:t>
            </a:r>
          </a:p>
          <a:p>
            <a:r>
              <a:rPr lang="de-DE" sz="2400" dirty="0">
                <a:latin typeface="Arial" panose="020B0604020202020204" pitchFamily="34" charset="0"/>
                <a:cs typeface="Arial" panose="020B0604020202020204" pitchFamily="34" charset="0"/>
              </a:rPr>
              <a:t>Fach- und Methodenkompetenz: Kundenorientierung, Organisationsfähigkeit, Selbstständiges Arbeiten</a:t>
            </a:r>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113</a:t>
            </a:fld>
            <a:endParaRPr sz="1000" dirty="0">
              <a:latin typeface="Arial"/>
              <a:cs typeface="Arial"/>
            </a:endParaRPr>
          </a:p>
        </p:txBody>
      </p:sp>
      <p:pic>
        <p:nvPicPr>
          <p:cNvPr id="12" name="Grafik 11">
            <a:extLst>
              <a:ext uri="{FF2B5EF4-FFF2-40B4-BE49-F238E27FC236}">
                <a16:creationId xmlns:a16="http://schemas.microsoft.com/office/drawing/2014/main" id="{C055DDAC-35EC-4B3F-BF52-80AEB73B4156}"/>
              </a:ext>
              <a:ext uri="{C183D7F6-B498-43B3-948B-1728B52AA6E4}">
                <adec:decorative xmlns:adec="http://schemas.microsoft.com/office/drawing/2017/decorative" val="1"/>
              </a:ext>
            </a:extLst>
          </p:cNvPr>
          <p:cNvPicPr>
            <a:picLocks noChangeAspect="1"/>
          </p:cNvPicPr>
          <p:nvPr/>
        </p:nvPicPr>
        <p:blipFill rotWithShape="1">
          <a:blip r:embed="rId4"/>
          <a:srcRect l="51152" t="24059" r="4007" b="57816"/>
          <a:stretch/>
        </p:blipFill>
        <p:spPr>
          <a:xfrm rot="10800000">
            <a:off x="8295541" y="4512455"/>
            <a:ext cx="3281215" cy="1890390"/>
          </a:xfrm>
          <a:prstGeom prst="rect">
            <a:avLst/>
          </a:prstGeom>
        </p:spPr>
      </p:pic>
      <p:sp>
        <p:nvSpPr>
          <p:cNvPr id="13" name="Rechteck 12" descr="Handel">
            <a:extLst>
              <a:ext uri="{FF2B5EF4-FFF2-40B4-BE49-F238E27FC236}">
                <a16:creationId xmlns:a16="http://schemas.microsoft.com/office/drawing/2014/main" id="{30CBB712-A03F-4C46-B72F-416CA4BDF083}"/>
              </a:ext>
            </a:extLst>
          </p:cNvPr>
          <p:cNvSpPr/>
          <p:nvPr/>
        </p:nvSpPr>
        <p:spPr>
          <a:xfrm>
            <a:off x="8295541" y="5976786"/>
            <a:ext cx="3281215" cy="6536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rgbClr val="000000"/>
                </a:solidFill>
                <a:latin typeface="Aptos"/>
              </a:rPr>
              <a:t>Handel</a:t>
            </a:r>
          </a:p>
        </p:txBody>
      </p:sp>
    </p:spTree>
    <p:extLst>
      <p:ext uri="{BB962C8B-B14F-4D97-AF65-F5344CB8AC3E}">
        <p14:creationId xmlns:p14="http://schemas.microsoft.com/office/powerpoint/2010/main" val="367815731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10570301" cy="3141886"/>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r>
              <a:rPr lang="de-DE" dirty="0">
                <a:latin typeface="Arial" panose="020B0604020202020204" pitchFamily="34" charset="0"/>
                <a:cs typeface="Arial" panose="020B0604020202020204" pitchFamily="34" charset="0"/>
              </a:rPr>
              <a:t>Die Kursteilnehmenden entscheiden, ob sie sich auf die fiktive Stellenanzeige hin bewerben würden oder nicht. Dazu vergleichen sie ihre eigenen Kompetenzen mit den Anforderungen in der Stellenanzeige. </a:t>
            </a:r>
          </a:p>
          <a:p>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Es ist wichtig, mit den Kursteilnehmenden ins Gespräch zu kommen und ggf. auch Diskrepanzen zwischen Fremd- und Selbsteinschätzung zu thematisieren.</a:t>
            </a:r>
          </a:p>
          <a:p>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Die Lernbegleitung unterstützt die Kursteilnehmenden ihr persönliches Entwicklungspotenzial zu erkennen, indem sie aufzeigt, dass und wie eigene Kompetenzen weiterentwickelt werden können.</a:t>
            </a: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dirty="0"/>
              <a:t>5. Schritt: Entwicklungspotenziale? </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114</a:t>
            </a:fld>
            <a:endParaRPr sz="1000" dirty="0">
              <a:latin typeface="Arial"/>
              <a:cs typeface="Arial"/>
            </a:endParaRPr>
          </a:p>
        </p:txBody>
      </p:sp>
    </p:spTree>
    <p:extLst>
      <p:ext uri="{BB962C8B-B14F-4D97-AF65-F5344CB8AC3E}">
        <p14:creationId xmlns:p14="http://schemas.microsoft.com/office/powerpoint/2010/main" val="393016027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9122501" cy="3061159"/>
          </a:xfrm>
          <a:prstGeom prst="rect">
            <a:avLst/>
          </a:prstGeom>
        </p:spPr>
        <p:txBody>
          <a:bodyPr vert="horz" wrap="square" lIns="0" tIns="12700" rIns="0" bIns="0" rtlCol="0">
            <a:spAutoFit/>
          </a:bodyPr>
          <a:lstStyle>
            <a:defPPr>
              <a:defRPr kern="0"/>
            </a:defPPr>
            <a:lvl1pPr marL="12700">
              <a:spcBef>
                <a:spcPts val="100"/>
              </a:spcBef>
              <a:defRPr sz="2000" kern="100">
                <a:effectLst/>
                <a:latin typeface="Aptos"/>
                <a:ea typeface="PMingLiU" panose="02020500000000000000" pitchFamily="18" charset="-120"/>
                <a:cs typeface="Times New Roman" panose="02020603050405020304" pitchFamily="18" charset="0"/>
              </a:defRPr>
            </a:lvl1pPr>
          </a:lstStyle>
          <a:p>
            <a:pPr marL="355600" indent="-342900">
              <a:lnSpc>
                <a:spcPct val="150000"/>
              </a:lnSpc>
              <a:buFont typeface="Arial" panose="020B0604020202020204" pitchFamily="34" charset="0"/>
              <a:buChar char="•"/>
            </a:pPr>
            <a:r>
              <a:rPr lang="de-DE" sz="2200" b="1" dirty="0">
                <a:latin typeface="Arial" panose="020B0604020202020204" pitchFamily="34" charset="0"/>
                <a:cs typeface="Arial" panose="020B0604020202020204" pitchFamily="34" charset="0"/>
              </a:rPr>
              <a:t>Was fällt dir leicht? </a:t>
            </a:r>
          </a:p>
          <a:p>
            <a:pPr marL="355600" indent="-342900">
              <a:lnSpc>
                <a:spcPct val="150000"/>
              </a:lnSpc>
              <a:buFont typeface="Arial" panose="020B0604020202020204" pitchFamily="34" charset="0"/>
              <a:buChar char="•"/>
            </a:pPr>
            <a:r>
              <a:rPr lang="de-DE" sz="2200" b="1" dirty="0">
                <a:latin typeface="Arial" panose="020B0604020202020204" pitchFamily="34" charset="0"/>
                <a:cs typeface="Arial" panose="020B0604020202020204" pitchFamily="34" charset="0"/>
              </a:rPr>
              <a:t>Worauf bist du stolz? </a:t>
            </a:r>
          </a:p>
          <a:p>
            <a:pPr marL="355600" indent="-342900">
              <a:lnSpc>
                <a:spcPct val="150000"/>
              </a:lnSpc>
              <a:buFont typeface="Arial" panose="020B0604020202020204" pitchFamily="34" charset="0"/>
              <a:buChar char="•"/>
            </a:pPr>
            <a:r>
              <a:rPr lang="de-DE" sz="2200" b="1" dirty="0">
                <a:latin typeface="Arial" panose="020B0604020202020204" pitchFamily="34" charset="0"/>
                <a:cs typeface="Arial" panose="020B0604020202020204" pitchFamily="34" charset="0"/>
              </a:rPr>
              <a:t>Was sagen andere über dich? </a:t>
            </a:r>
          </a:p>
          <a:p>
            <a:pPr marL="355600" indent="-342900">
              <a:lnSpc>
                <a:spcPct val="150000"/>
              </a:lnSpc>
              <a:buFont typeface="Arial" panose="020B0604020202020204" pitchFamily="34" charset="0"/>
              <a:buChar char="•"/>
            </a:pPr>
            <a:r>
              <a:rPr lang="de-DE" sz="2200" b="1" dirty="0">
                <a:latin typeface="Arial" panose="020B0604020202020204" pitchFamily="34" charset="0"/>
                <a:cs typeface="Arial" panose="020B0604020202020204" pitchFamily="34" charset="0"/>
              </a:rPr>
              <a:t>Was machst du gerne? </a:t>
            </a:r>
          </a:p>
          <a:p>
            <a:pPr marL="355600" indent="-342900">
              <a:lnSpc>
                <a:spcPct val="150000"/>
              </a:lnSpc>
              <a:buFont typeface="Arial" panose="020B0604020202020204" pitchFamily="34" charset="0"/>
              <a:buChar char="•"/>
            </a:pPr>
            <a:r>
              <a:rPr lang="de-DE" sz="2200" b="1" dirty="0">
                <a:latin typeface="Arial" panose="020B0604020202020204" pitchFamily="34" charset="0"/>
                <a:cs typeface="Arial" panose="020B0604020202020204" pitchFamily="34" charset="0"/>
              </a:rPr>
              <a:t>Was ist für dich schwierig? </a:t>
            </a:r>
          </a:p>
          <a:p>
            <a:pPr marL="355600" indent="-342900">
              <a:lnSpc>
                <a:spcPct val="150000"/>
              </a:lnSpc>
              <a:buFont typeface="Arial" panose="020B0604020202020204" pitchFamily="34" charset="0"/>
              <a:buChar char="•"/>
            </a:pPr>
            <a:r>
              <a:rPr lang="de-DE" sz="2200" b="1" dirty="0">
                <a:latin typeface="Arial" panose="020B0604020202020204" pitchFamily="34" charset="0"/>
                <a:cs typeface="Arial" panose="020B0604020202020204" pitchFamily="34" charset="0"/>
              </a:rPr>
              <a:t>Was würdest du gerne besser können?</a:t>
            </a: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Wo bin ich schon gut, wo muss ich noch besser werden?</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115</a:t>
            </a:fld>
            <a:endParaRPr sz="1000" dirty="0">
              <a:latin typeface="Arial"/>
              <a:cs typeface="Arial"/>
            </a:endParaRPr>
          </a:p>
        </p:txBody>
      </p:sp>
    </p:spTree>
    <p:extLst>
      <p:ext uri="{BB962C8B-B14F-4D97-AF65-F5344CB8AC3E}">
        <p14:creationId xmlns:p14="http://schemas.microsoft.com/office/powerpoint/2010/main" val="162047139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10646501" cy="3836948"/>
          </a:xfrm>
          <a:prstGeom prst="rect">
            <a:avLst/>
          </a:prstGeom>
        </p:spPr>
        <p:txBody>
          <a:bodyPr vert="horz" wrap="square" lIns="0" tIns="12700" rIns="0" bIns="0" rtlCol="0">
            <a:spAutoFit/>
          </a:bodyPr>
          <a:lstStyle>
            <a:defPPr>
              <a:defRPr kern="0"/>
            </a:defPPr>
            <a:lvl1pPr marL="12700">
              <a:spcBef>
                <a:spcPts val="100"/>
              </a:spcBef>
              <a:defRPr sz="2400" b="1" kern="100">
                <a:effectLst/>
                <a:latin typeface="Aptos"/>
                <a:ea typeface="PMingLiU" panose="02020500000000000000" pitchFamily="18" charset="-120"/>
                <a:cs typeface="Times New Roman" panose="02020603050405020304" pitchFamily="18" charset="0"/>
              </a:defRPr>
            </a:lvl1pPr>
          </a:lstStyle>
          <a:p>
            <a:pPr>
              <a:spcAft>
                <a:spcPts val="1200"/>
              </a:spcAft>
            </a:pPr>
            <a:r>
              <a:rPr lang="de-DE" b="0" dirty="0">
                <a:latin typeface="Arial" panose="020B0604020202020204" pitchFamily="34" charset="0"/>
                <a:cs typeface="Arial" panose="020B0604020202020204" pitchFamily="34" charset="0"/>
              </a:rPr>
              <a:t>Das Bewerbungsspiel kann in drei Kursphasen eingesetzt werden: </a:t>
            </a:r>
          </a:p>
          <a:p>
            <a:pPr marL="355600" indent="-342900">
              <a:spcAft>
                <a:spcPts val="1200"/>
              </a:spcAft>
              <a:buFont typeface="Arial" panose="020B0604020202020204" pitchFamily="34" charset="0"/>
              <a:buChar char="•"/>
            </a:pPr>
            <a:r>
              <a:rPr lang="de-DE" b="0" dirty="0">
                <a:latin typeface="Arial" panose="020B0604020202020204" pitchFamily="34" charset="0"/>
                <a:cs typeface="Arial" panose="020B0604020202020204" pitchFamily="34" charset="0"/>
              </a:rPr>
              <a:t>Zu </a:t>
            </a:r>
            <a:r>
              <a:rPr lang="de-DE" dirty="0">
                <a:latin typeface="Arial" panose="020B0604020202020204" pitchFamily="34" charset="0"/>
                <a:cs typeface="Arial" panose="020B0604020202020204" pitchFamily="34" charset="0"/>
              </a:rPr>
              <a:t>Kursbeginn</a:t>
            </a:r>
            <a:r>
              <a:rPr lang="de-DE" b="0" dirty="0">
                <a:latin typeface="Arial" panose="020B0604020202020204" pitchFamily="34" charset="0"/>
                <a:cs typeface="Arial" panose="020B0604020202020204" pitchFamily="34" charset="0"/>
              </a:rPr>
              <a:t> geht es vor allem darum den Kursteilnehmenden betriebliche Anforderungen und eigene Kompetenzen bewusst zu machen und so ihre Motivation anzuregen.</a:t>
            </a:r>
          </a:p>
          <a:p>
            <a:pPr marL="355600" indent="-342900">
              <a:spcAft>
                <a:spcPts val="1200"/>
              </a:spcAft>
              <a:buFont typeface="Arial" panose="020B0604020202020204" pitchFamily="34" charset="0"/>
              <a:buChar char="•"/>
            </a:pPr>
            <a:r>
              <a:rPr lang="de-DE" b="0" dirty="0">
                <a:latin typeface="Arial" panose="020B0604020202020204" pitchFamily="34" charset="0"/>
                <a:cs typeface="Arial" panose="020B0604020202020204" pitchFamily="34" charset="0"/>
              </a:rPr>
              <a:t>Im </a:t>
            </a:r>
            <a:r>
              <a:rPr lang="de-DE" dirty="0">
                <a:latin typeface="Arial" panose="020B0604020202020204" pitchFamily="34" charset="0"/>
                <a:cs typeface="Arial" panose="020B0604020202020204" pitchFamily="34" charset="0"/>
              </a:rPr>
              <a:t>Vorfeld eines Praktikums </a:t>
            </a:r>
            <a:r>
              <a:rPr lang="de-DE" b="0" dirty="0">
                <a:latin typeface="Arial" panose="020B0604020202020204" pitchFamily="34" charset="0"/>
                <a:cs typeface="Arial" panose="020B0604020202020204" pitchFamily="34" charset="0"/>
              </a:rPr>
              <a:t>sollte herausgestellt werden, wie die Kursteilnehmenden am Lernort Betrieb berufsspezifische Grund- und Zukunftskompetenzen erwerben können.</a:t>
            </a:r>
          </a:p>
          <a:p>
            <a:pPr marL="355600" indent="-342900">
              <a:buFont typeface="Arial" panose="020B0604020202020204" pitchFamily="34" charset="0"/>
              <a:buChar char="•"/>
            </a:pPr>
            <a:r>
              <a:rPr lang="de-DE" b="0" dirty="0">
                <a:latin typeface="Arial" panose="020B0604020202020204" pitchFamily="34" charset="0"/>
                <a:cs typeface="Arial" panose="020B0604020202020204" pitchFamily="34" charset="0"/>
              </a:rPr>
              <a:t>Zum </a:t>
            </a:r>
            <a:r>
              <a:rPr lang="de-DE" dirty="0">
                <a:latin typeface="Arial" panose="020B0604020202020204" pitchFamily="34" charset="0"/>
                <a:cs typeface="Arial" panose="020B0604020202020204" pitchFamily="34" charset="0"/>
              </a:rPr>
              <a:t>Kursabschluss</a:t>
            </a:r>
            <a:r>
              <a:rPr lang="de-DE" b="0" dirty="0">
                <a:latin typeface="Arial" panose="020B0604020202020204" pitchFamily="34" charset="0"/>
                <a:cs typeface="Arial" panose="020B0604020202020204" pitchFamily="34" charset="0"/>
              </a:rPr>
              <a:t> gilt es, den Kursteilnehmenden Möglichkeiten zur berufsbegleitenden beruflichen Weiterqualifizierung aufzuzeigen.</a:t>
            </a:r>
            <a:endParaRPr b="0" dirty="0">
              <a:latin typeface="Arial" panose="020B0604020202020204" pitchFamily="34" charset="0"/>
              <a:cs typeface="Arial" panose="020B0604020202020204" pitchFamily="34" charset="0"/>
            </a:endParaRPr>
          </a:p>
        </p:txBody>
      </p:sp>
      <p:sp>
        <p:nvSpPr>
          <p:cNvPr id="3" name="object 3"/>
          <p:cNvSpPr txBox="1">
            <a:spLocks noGrp="1"/>
          </p:cNvSpPr>
          <p:nvPr>
            <p:ph type="title"/>
          </p:nvPr>
        </p:nvSpPr>
        <p:spPr>
          <a:xfrm>
            <a:off x="707300" y="1584678"/>
            <a:ext cx="10265500" cy="482600"/>
          </a:xfrm>
          <a:prstGeom prst="rect">
            <a:avLst/>
          </a:prstGeom>
        </p:spPr>
        <p:txBody>
          <a:bodyPr vert="horz" wrap="square" lIns="0" tIns="12700" rIns="0" bIns="0" rtlCol="0">
            <a:spAutoFit/>
          </a:bodyPr>
          <a:lstStyle/>
          <a:p>
            <a:pPr marL="12700">
              <a:lnSpc>
                <a:spcPct val="100000"/>
              </a:lnSpc>
              <a:spcBef>
                <a:spcPts val="100"/>
              </a:spcBef>
            </a:pPr>
            <a:r>
              <a:rPr lang="de-DE" spc="-50" dirty="0"/>
              <a:t>Abschlussrunde</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116</a:t>
            </a:fld>
            <a:endParaRPr sz="1000" dirty="0">
              <a:latin typeface="Arial"/>
              <a:cs typeface="Arial"/>
            </a:endParaRPr>
          </a:p>
        </p:txBody>
      </p:sp>
    </p:spTree>
    <p:extLst>
      <p:ext uri="{BB962C8B-B14F-4D97-AF65-F5344CB8AC3E}">
        <p14:creationId xmlns:p14="http://schemas.microsoft.com/office/powerpoint/2010/main" val="254328737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sp>
        <p:nvSpPr>
          <p:cNvPr id="2" name="object 2"/>
          <p:cNvSpPr txBox="1"/>
          <p:nvPr/>
        </p:nvSpPr>
        <p:spPr>
          <a:xfrm>
            <a:off x="707299" y="2524638"/>
            <a:ext cx="8303935" cy="2765629"/>
          </a:xfrm>
          <a:prstGeom prst="rect">
            <a:avLst/>
          </a:prstGeom>
        </p:spPr>
        <p:txBody>
          <a:bodyPr vert="horz" wrap="square" lIns="0" tIns="12700" rIns="0" bIns="0" rtlCol="0">
            <a:spAutoFit/>
          </a:bodyPr>
          <a:lstStyle>
            <a:defPPr>
              <a:defRPr kern="0"/>
            </a:defPPr>
            <a:lvl1pPr marL="12700">
              <a:spcBef>
                <a:spcPts val="100"/>
              </a:spcBef>
              <a:defRPr sz="2400" b="1" kern="100">
                <a:effectLst/>
                <a:latin typeface="Aptos"/>
                <a:ea typeface="PMingLiU" panose="02020500000000000000" pitchFamily="18" charset="-120"/>
                <a:cs typeface="Times New Roman" panose="02020603050405020304" pitchFamily="18" charset="0"/>
              </a:defRPr>
            </a:lvl1pPr>
          </a:lstStyle>
          <a:p>
            <a:pPr marL="355600" indent="-342900">
              <a:lnSpc>
                <a:spcPct val="150000"/>
              </a:lnSpc>
              <a:buFont typeface="Arial" panose="020B0604020202020204" pitchFamily="34" charset="0"/>
              <a:buChar char="•"/>
            </a:pPr>
            <a:r>
              <a:rPr lang="de-DE" b="1" dirty="0">
                <a:latin typeface="Arial" panose="020B0604020202020204" pitchFamily="34" charset="0"/>
                <a:cs typeface="Arial" panose="020B0604020202020204" pitchFamily="34" charset="0"/>
              </a:rPr>
              <a:t>Übe im Alltag!</a:t>
            </a:r>
            <a:endParaRPr lang="de-DE" dirty="0">
              <a:latin typeface="Arial" panose="020B0604020202020204" pitchFamily="34" charset="0"/>
              <a:cs typeface="Arial" panose="020B0604020202020204" pitchFamily="34" charset="0"/>
            </a:endParaRPr>
          </a:p>
          <a:p>
            <a:pPr marL="355600" indent="-342900">
              <a:lnSpc>
                <a:spcPct val="150000"/>
              </a:lnSpc>
              <a:buFont typeface="Arial" panose="020B0604020202020204" pitchFamily="34" charset="0"/>
              <a:buChar char="•"/>
            </a:pPr>
            <a:r>
              <a:rPr lang="de-DE" b="1" dirty="0">
                <a:latin typeface="Arial" panose="020B0604020202020204" pitchFamily="34" charset="0"/>
                <a:cs typeface="Arial" panose="020B0604020202020204" pitchFamily="34" charset="0"/>
              </a:rPr>
              <a:t>Nutze (digitale) Lernangebote!</a:t>
            </a:r>
            <a:endParaRPr lang="de-DE" dirty="0">
              <a:latin typeface="Arial" panose="020B0604020202020204" pitchFamily="34" charset="0"/>
              <a:cs typeface="Arial" panose="020B0604020202020204" pitchFamily="34" charset="0"/>
            </a:endParaRPr>
          </a:p>
          <a:p>
            <a:pPr marL="355600" indent="-342900">
              <a:lnSpc>
                <a:spcPct val="150000"/>
              </a:lnSpc>
              <a:buFont typeface="Arial" panose="020B0604020202020204" pitchFamily="34" charset="0"/>
              <a:buChar char="•"/>
            </a:pPr>
            <a:r>
              <a:rPr lang="de-DE" b="1" dirty="0">
                <a:latin typeface="Arial" panose="020B0604020202020204" pitchFamily="34" charset="0"/>
                <a:cs typeface="Arial" panose="020B0604020202020204" pitchFamily="34" charset="0"/>
              </a:rPr>
              <a:t>Lerne mit anderen!</a:t>
            </a:r>
          </a:p>
          <a:p>
            <a:pPr marL="355600" indent="-342900">
              <a:lnSpc>
                <a:spcPct val="150000"/>
              </a:lnSpc>
              <a:buFont typeface="Arial" panose="020B0604020202020204" pitchFamily="34" charset="0"/>
              <a:buChar char="•"/>
            </a:pPr>
            <a:r>
              <a:rPr lang="de-DE" b="1" dirty="0">
                <a:latin typeface="Arial" panose="020B0604020202020204" pitchFamily="34" charset="0"/>
                <a:cs typeface="Arial" panose="020B0604020202020204" pitchFamily="34" charset="0"/>
              </a:rPr>
              <a:t>Mache Praktika!</a:t>
            </a:r>
            <a:endParaRPr lang="de-DE" dirty="0">
              <a:latin typeface="Arial" panose="020B0604020202020204" pitchFamily="34" charset="0"/>
              <a:cs typeface="Arial" panose="020B0604020202020204" pitchFamily="34" charset="0"/>
            </a:endParaRPr>
          </a:p>
          <a:p>
            <a:pPr marL="355600" indent="-342900">
              <a:lnSpc>
                <a:spcPct val="150000"/>
              </a:lnSpc>
              <a:buFont typeface="Arial" panose="020B0604020202020204" pitchFamily="34" charset="0"/>
              <a:buChar char="•"/>
            </a:pPr>
            <a:r>
              <a:rPr lang="de-DE" dirty="0">
                <a:latin typeface="Arial" panose="020B0604020202020204" pitchFamily="34" charset="0"/>
                <a:cs typeface="Arial" panose="020B0604020202020204" pitchFamily="34" charset="0"/>
              </a:rPr>
              <a:t>Setz dir Ziele und bleib dran!</a:t>
            </a:r>
            <a:endParaRPr dirty="0">
              <a:latin typeface="Arial" panose="020B0604020202020204" pitchFamily="34" charset="0"/>
              <a:cs typeface="Arial" panose="020B0604020202020204" pitchFamily="34" charset="0"/>
            </a:endParaRPr>
          </a:p>
        </p:txBody>
      </p:sp>
      <p:sp>
        <p:nvSpPr>
          <p:cNvPr id="3" name="object 3"/>
          <p:cNvSpPr txBox="1">
            <a:spLocks noGrp="1"/>
          </p:cNvSpPr>
          <p:nvPr>
            <p:ph type="title"/>
          </p:nvPr>
        </p:nvSpPr>
        <p:spPr>
          <a:xfrm>
            <a:off x="707300" y="1584678"/>
            <a:ext cx="10265500" cy="474489"/>
          </a:xfrm>
          <a:prstGeom prst="rect">
            <a:avLst/>
          </a:prstGeom>
        </p:spPr>
        <p:txBody>
          <a:bodyPr vert="horz" wrap="square" lIns="0" tIns="12700" rIns="0" bIns="0" rtlCol="0">
            <a:spAutoFit/>
          </a:bodyPr>
          <a:lstStyle/>
          <a:p>
            <a:pPr marL="12700">
              <a:lnSpc>
                <a:spcPct val="100000"/>
              </a:lnSpc>
              <a:spcBef>
                <a:spcPts val="100"/>
              </a:spcBef>
            </a:pPr>
            <a:r>
              <a:rPr lang="de-DE" spc="-50" dirty="0"/>
              <a:t>Wie und wo kann ich neue Kompetenzen lernen?</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3"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117</a:t>
            </a:fld>
            <a:endParaRPr sz="1000" dirty="0">
              <a:latin typeface="Arial"/>
              <a:cs typeface="Arial"/>
            </a:endParaRPr>
          </a:p>
        </p:txBody>
      </p:sp>
    </p:spTree>
    <p:extLst>
      <p:ext uri="{BB962C8B-B14F-4D97-AF65-F5344CB8AC3E}">
        <p14:creationId xmlns:p14="http://schemas.microsoft.com/office/powerpoint/2010/main" val="147877767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FD5DE0B-007E-4297-A1C1-4E0461720B6E}"/>
              </a:ext>
            </a:extLst>
          </p:cNvPr>
          <p:cNvSpPr>
            <a:spLocks noGrp="1"/>
          </p:cNvSpPr>
          <p:nvPr>
            <p:ph type="ctrTitle"/>
          </p:nvPr>
        </p:nvSpPr>
        <p:spPr>
          <a:xfrm>
            <a:off x="914876" y="2125980"/>
            <a:ext cx="10368598" cy="1846659"/>
          </a:xfrm>
        </p:spPr>
        <p:txBody>
          <a:bodyPr/>
          <a:lstStyle/>
          <a:p>
            <a:r>
              <a:rPr lang="de-DE" sz="6000" dirty="0">
                <a:latin typeface="Arial" panose="020B0604020202020204" pitchFamily="34" charset="0"/>
                <a:cs typeface="Arial" panose="020B0604020202020204" pitchFamily="34" charset="0"/>
              </a:rPr>
              <a:t>Hintergrundinformationen für Kursleitende</a:t>
            </a:r>
            <a:endParaRPr lang="de-DE" sz="5400" dirty="0"/>
          </a:p>
        </p:txBody>
      </p:sp>
    </p:spTree>
    <p:extLst>
      <p:ext uri="{BB962C8B-B14F-4D97-AF65-F5344CB8AC3E}">
        <p14:creationId xmlns:p14="http://schemas.microsoft.com/office/powerpoint/2010/main" val="428058883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Shape 68"/>
        <p:cNvGrpSpPr/>
        <p:nvPr/>
      </p:nvGrpSpPr>
      <p:grpSpPr>
        <a:xfrm>
          <a:off x="0" y="0"/>
          <a:ext cx="0" cy="0"/>
          <a:chOff x="0" y="0"/>
          <a:chExt cx="0" cy="0"/>
        </a:xfrm>
      </p:grpSpPr>
      <p:pic>
        <p:nvPicPr>
          <p:cNvPr id="23" name="Google Shape;87;p15">
            <a:extLst>
              <a:ext uri="{FF2B5EF4-FFF2-40B4-BE49-F238E27FC236}">
                <a16:creationId xmlns:a16="http://schemas.microsoft.com/office/drawing/2014/main" id="{FC9F126B-AEED-4BB7-9DBB-254DCD2BA728}"/>
              </a:ex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1277600" y="5980067"/>
            <a:ext cx="721600" cy="721600"/>
          </a:xfrm>
          <a:prstGeom prst="rect">
            <a:avLst/>
          </a:prstGeom>
          <a:noFill/>
          <a:ln>
            <a:noFill/>
          </a:ln>
        </p:spPr>
      </p:pic>
      <p:cxnSp>
        <p:nvCxnSpPr>
          <p:cNvPr id="80" name="Google Shape;80;p15">
            <a:extLst>
              <a:ext uri="{C183D7F6-B498-43B3-948B-1728B52AA6E4}">
                <adec:decorative xmlns:adec="http://schemas.microsoft.com/office/drawing/2017/decorative" val="1"/>
              </a:ext>
            </a:extLst>
          </p:cNvPr>
          <p:cNvCxnSpPr>
            <a:stCxn id="81" idx="4"/>
            <a:endCxn id="82" idx="0"/>
          </p:cNvCxnSpPr>
          <p:nvPr/>
        </p:nvCxnSpPr>
        <p:spPr>
          <a:xfrm>
            <a:off x="8412467" y="4175867"/>
            <a:ext cx="0" cy="1910000"/>
          </a:xfrm>
          <a:prstGeom prst="straightConnector1">
            <a:avLst/>
          </a:prstGeom>
          <a:noFill/>
          <a:ln w="9525" cap="flat" cmpd="sng">
            <a:solidFill>
              <a:srgbClr val="6B9399"/>
            </a:solidFill>
            <a:prstDash val="solid"/>
            <a:round/>
            <a:headEnd type="none" w="sm" len="sm"/>
            <a:tailEnd type="none" w="sm" len="sm"/>
          </a:ln>
        </p:spPr>
      </p:cxnSp>
      <p:sp>
        <p:nvSpPr>
          <p:cNvPr id="82" name="Google Shape;82;p15">
            <a:extLst>
              <a:ext uri="{C183D7F6-B498-43B3-948B-1728B52AA6E4}">
                <adec:decorative xmlns:adec="http://schemas.microsoft.com/office/drawing/2017/decorative" val="1"/>
              </a:ext>
            </a:extLst>
          </p:cNvPr>
          <p:cNvSpPr/>
          <p:nvPr/>
        </p:nvSpPr>
        <p:spPr>
          <a:xfrm>
            <a:off x="8355667" y="6085908"/>
            <a:ext cx="113600" cy="115200"/>
          </a:xfrm>
          <a:prstGeom prst="ellipse">
            <a:avLst/>
          </a:prstGeom>
          <a:solidFill>
            <a:srgbClr val="6B9399"/>
          </a:solidFill>
          <a:ln>
            <a:noFill/>
          </a:ln>
        </p:spPr>
        <p:txBody>
          <a:bodyPr spcFirstLastPara="1" wrap="square" lIns="34333" tIns="34333" rIns="34333" bIns="34333" anchor="ctr" anchorCtr="0">
            <a:noAutofit/>
          </a:bodyPr>
          <a:lstStyle/>
          <a:p>
            <a:pPr>
              <a:buClr>
                <a:srgbClr val="000000"/>
              </a:buClr>
              <a:buSzPts val="400"/>
            </a:pPr>
            <a:endParaRPr sz="533">
              <a:solidFill>
                <a:srgbClr val="000000"/>
              </a:solidFill>
              <a:ea typeface="Arial"/>
              <a:cs typeface="Arial"/>
              <a:sym typeface="Arial"/>
            </a:endParaRPr>
          </a:p>
        </p:txBody>
      </p:sp>
      <p:sp>
        <p:nvSpPr>
          <p:cNvPr id="83" name="Google Shape;83;p15">
            <a:extLst>
              <a:ext uri="{C183D7F6-B498-43B3-948B-1728B52AA6E4}">
                <adec:decorative xmlns:adec="http://schemas.microsoft.com/office/drawing/2017/decorative" val="1"/>
              </a:ext>
            </a:extLst>
          </p:cNvPr>
          <p:cNvSpPr/>
          <p:nvPr/>
        </p:nvSpPr>
        <p:spPr>
          <a:xfrm>
            <a:off x="8355667" y="5412195"/>
            <a:ext cx="113600" cy="115200"/>
          </a:xfrm>
          <a:prstGeom prst="ellipse">
            <a:avLst/>
          </a:prstGeom>
          <a:solidFill>
            <a:srgbClr val="6B9399"/>
          </a:solidFill>
          <a:ln>
            <a:noFill/>
          </a:ln>
        </p:spPr>
        <p:txBody>
          <a:bodyPr spcFirstLastPara="1" wrap="square" lIns="34333" tIns="34333" rIns="34333" bIns="34333" anchor="ctr" anchorCtr="0">
            <a:noAutofit/>
          </a:bodyPr>
          <a:lstStyle/>
          <a:p>
            <a:pPr>
              <a:buClr>
                <a:srgbClr val="000000"/>
              </a:buClr>
              <a:buSzPts val="400"/>
            </a:pPr>
            <a:endParaRPr sz="533">
              <a:solidFill>
                <a:srgbClr val="000000"/>
              </a:solidFill>
              <a:ea typeface="Arial"/>
              <a:cs typeface="Arial"/>
              <a:sym typeface="Arial"/>
            </a:endParaRPr>
          </a:p>
        </p:txBody>
      </p:sp>
      <p:sp>
        <p:nvSpPr>
          <p:cNvPr id="84" name="Google Shape;84;p15">
            <a:extLst>
              <a:ext uri="{C183D7F6-B498-43B3-948B-1728B52AA6E4}">
                <adec:decorative xmlns:adec="http://schemas.microsoft.com/office/drawing/2017/decorative" val="1"/>
              </a:ext>
            </a:extLst>
          </p:cNvPr>
          <p:cNvSpPr/>
          <p:nvPr/>
        </p:nvSpPr>
        <p:spPr>
          <a:xfrm>
            <a:off x="8355667" y="4756281"/>
            <a:ext cx="113600" cy="115200"/>
          </a:xfrm>
          <a:prstGeom prst="ellipse">
            <a:avLst/>
          </a:prstGeom>
          <a:solidFill>
            <a:srgbClr val="6B9399"/>
          </a:solidFill>
          <a:ln>
            <a:noFill/>
          </a:ln>
        </p:spPr>
        <p:txBody>
          <a:bodyPr spcFirstLastPara="1" wrap="square" lIns="34333" tIns="34333" rIns="34333" bIns="34333" anchor="ctr" anchorCtr="0">
            <a:noAutofit/>
          </a:bodyPr>
          <a:lstStyle/>
          <a:p>
            <a:pPr>
              <a:buClr>
                <a:srgbClr val="000000"/>
              </a:buClr>
              <a:buSzPts val="400"/>
            </a:pPr>
            <a:endParaRPr sz="533">
              <a:solidFill>
                <a:srgbClr val="000000"/>
              </a:solidFill>
              <a:ea typeface="Arial"/>
              <a:cs typeface="Arial"/>
              <a:sym typeface="Arial"/>
            </a:endParaRPr>
          </a:p>
        </p:txBody>
      </p:sp>
      <p:sp>
        <p:nvSpPr>
          <p:cNvPr id="81" name="Google Shape;81;p15">
            <a:extLst>
              <a:ext uri="{C183D7F6-B498-43B3-948B-1728B52AA6E4}">
                <adec:decorative xmlns:adec="http://schemas.microsoft.com/office/drawing/2017/decorative" val="1"/>
              </a:ext>
            </a:extLst>
          </p:cNvPr>
          <p:cNvSpPr/>
          <p:nvPr/>
        </p:nvSpPr>
        <p:spPr>
          <a:xfrm>
            <a:off x="8355667" y="4060667"/>
            <a:ext cx="113600" cy="115200"/>
          </a:xfrm>
          <a:prstGeom prst="ellipse">
            <a:avLst/>
          </a:prstGeom>
          <a:solidFill>
            <a:srgbClr val="6B9399"/>
          </a:solidFill>
          <a:ln>
            <a:noFill/>
          </a:ln>
        </p:spPr>
        <p:txBody>
          <a:bodyPr spcFirstLastPara="1" wrap="square" lIns="34333" tIns="34333" rIns="34333" bIns="34333" anchor="ctr" anchorCtr="0">
            <a:noAutofit/>
          </a:bodyPr>
          <a:lstStyle/>
          <a:p>
            <a:pPr>
              <a:buClr>
                <a:srgbClr val="000000"/>
              </a:buClr>
              <a:buSzPts val="400"/>
            </a:pPr>
            <a:endParaRPr sz="533">
              <a:solidFill>
                <a:srgbClr val="000000"/>
              </a:solidFill>
              <a:ea typeface="Arial"/>
              <a:cs typeface="Arial"/>
              <a:sym typeface="Arial"/>
            </a:endParaRPr>
          </a:p>
        </p:txBody>
      </p:sp>
      <p:sp>
        <p:nvSpPr>
          <p:cNvPr id="69" name="Typischer Arbeitsalltag"/>
          <p:cNvSpPr/>
          <p:nvPr/>
        </p:nvSpPr>
        <p:spPr>
          <a:xfrm>
            <a:off x="8191567" y="3522033"/>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buClr>
                <a:srgbClr val="000000"/>
              </a:buClr>
              <a:buSzPts val="1000"/>
            </a:pPr>
            <a:r>
              <a:rPr lang="de" sz="1333" b="1" dirty="0">
                <a:solidFill>
                  <a:srgbClr val="A35353"/>
                </a:solidFill>
                <a:latin typeface="Arial" panose="020B0604020202020204" pitchFamily="34" charset="0"/>
                <a:ea typeface="Proxima Nova"/>
                <a:cs typeface="Arial" panose="020B0604020202020204" pitchFamily="34" charset="0"/>
                <a:sym typeface="Proxima Nova"/>
              </a:rPr>
              <a:t>Ein typischer (Arbeits-)tag</a:t>
            </a:r>
            <a:endParaRPr sz="1333" b="1" dirty="0">
              <a:solidFill>
                <a:srgbClr val="A35353"/>
              </a:solidFill>
              <a:latin typeface="Arial" panose="020B0604020202020204" pitchFamily="34" charset="0"/>
              <a:ea typeface="Proxima Nova"/>
              <a:cs typeface="Arial" panose="020B0604020202020204" pitchFamily="34" charset="0"/>
              <a:sym typeface="Proxima Nova"/>
            </a:endParaRPr>
          </a:p>
          <a:p>
            <a:pPr indent="169329">
              <a:spcBef>
                <a:spcPts val="1200"/>
              </a:spcBef>
              <a:buClr>
                <a:srgbClr val="000000"/>
              </a:buClr>
              <a:buSzPts val="800"/>
            </a:pPr>
            <a:r>
              <a:rPr lang="de" sz="1100" dirty="0">
                <a:latin typeface="Arial" panose="020B0604020202020204" pitchFamily="34" charset="0"/>
                <a:ea typeface="Proxima Nova"/>
                <a:cs typeface="Arial" panose="020B0604020202020204" pitchFamily="34" charset="0"/>
                <a:sym typeface="Proxima Nova"/>
              </a:rPr>
              <a:t>   </a:t>
            </a:r>
            <a:r>
              <a:rPr lang="de" sz="1100" b="1" dirty="0">
                <a:latin typeface="Arial" panose="020B0604020202020204" pitchFamily="34" charset="0"/>
                <a:ea typeface="Proxima Nova"/>
                <a:cs typeface="Arial" panose="020B0604020202020204" pitchFamily="34" charset="0"/>
                <a:sym typeface="Proxima Nova"/>
              </a:rPr>
              <a:t>Morgen</a:t>
            </a:r>
            <a:r>
              <a:rPr lang="de" sz="1100" dirty="0">
                <a:latin typeface="Arial" panose="020B0604020202020204" pitchFamily="34" charset="0"/>
                <a:ea typeface="Proxima Nova"/>
                <a:cs typeface="Arial" panose="020B0604020202020204" pitchFamily="34" charset="0"/>
                <a:sym typeface="Proxima Nova"/>
              </a:rPr>
              <a:t>:</a:t>
            </a:r>
            <a:endParaRPr sz="1100" dirty="0">
              <a:solidFill>
                <a:srgbClr val="000000"/>
              </a:solidFill>
              <a:latin typeface="Arial" panose="020B0604020202020204" pitchFamily="34" charset="0"/>
              <a:ea typeface="Proxima Nova"/>
              <a:cs typeface="Arial" panose="020B0604020202020204" pitchFamily="34" charset="0"/>
              <a:sym typeface="Proxima Nova"/>
            </a:endParaRPr>
          </a:p>
          <a:p>
            <a:pPr marL="252000">
              <a:buClr>
                <a:srgbClr val="000000"/>
              </a:buClr>
              <a:buSzPts val="800"/>
            </a:pPr>
            <a:r>
              <a:rPr lang="de-DE" sz="1100" dirty="0">
                <a:latin typeface="Arial" panose="020B0604020202020204" pitchFamily="34" charset="0"/>
                <a:ea typeface="Proxima Nova"/>
                <a:cs typeface="Arial" panose="020B0604020202020204" pitchFamily="34" charset="0"/>
                <a:sym typeface="Proxima Nova"/>
              </a:rPr>
              <a:t>Kinder wecken und fertig für die Schule machen, Frühstück mit der Familie, Hausarbeit und Einkäufe.</a:t>
            </a:r>
          </a:p>
          <a:p>
            <a:pPr marL="252000">
              <a:buClr>
                <a:srgbClr val="000000"/>
              </a:buClr>
              <a:buSzPts val="800"/>
            </a:pPr>
            <a:endParaRPr lang="de-DE" sz="1100" b="1" dirty="0">
              <a:latin typeface="Arial" panose="020B0604020202020204" pitchFamily="34" charset="0"/>
              <a:ea typeface="Proxima Nova"/>
              <a:cs typeface="Arial" panose="020B0604020202020204" pitchFamily="34" charset="0"/>
              <a:sym typeface="Proxima Nova"/>
            </a:endParaRPr>
          </a:p>
          <a:p>
            <a:pPr marL="167996">
              <a:spcBef>
                <a:spcPts val="300"/>
              </a:spcBef>
              <a:buClr>
                <a:srgbClr val="000000"/>
              </a:buClr>
              <a:buSzPts val="800"/>
            </a:pPr>
            <a:r>
              <a:rPr lang="de-DE" sz="1100" b="1" dirty="0">
                <a:latin typeface="Arial" panose="020B0604020202020204" pitchFamily="34" charset="0"/>
                <a:ea typeface="Proxima Nova"/>
                <a:cs typeface="Arial" panose="020B0604020202020204" pitchFamily="34" charset="0"/>
                <a:sym typeface="Proxima Nova"/>
              </a:rPr>
              <a:t>   Mittag</a:t>
            </a:r>
            <a:r>
              <a:rPr lang="de-DE" sz="1100" dirty="0">
                <a:latin typeface="Arial" panose="020B0604020202020204" pitchFamily="34" charset="0"/>
                <a:ea typeface="Proxima Nova"/>
                <a:cs typeface="Arial" panose="020B0604020202020204" pitchFamily="34" charset="0"/>
                <a:sym typeface="Proxima Nova"/>
              </a:rPr>
              <a:t>:</a:t>
            </a:r>
          </a:p>
          <a:p>
            <a:pPr marL="252000">
              <a:spcAft>
                <a:spcPts val="300"/>
              </a:spcAft>
              <a:buClr>
                <a:srgbClr val="000000"/>
              </a:buClr>
              <a:buSzPts val="800"/>
            </a:pPr>
            <a:r>
              <a:rPr lang="de-DE" sz="1100" dirty="0">
                <a:latin typeface="Arial" panose="020B0604020202020204" pitchFamily="34" charset="0"/>
                <a:ea typeface="Proxima Nova"/>
                <a:cs typeface="Arial" panose="020B0604020202020204" pitchFamily="34" charset="0"/>
                <a:sym typeface="Proxima Nova"/>
              </a:rPr>
              <a:t>Mittagessen mit den Kindern zuhause</a:t>
            </a:r>
          </a:p>
          <a:p>
            <a:pPr marL="252000">
              <a:spcAft>
                <a:spcPts val="1200"/>
              </a:spcAft>
              <a:buClr>
                <a:srgbClr val="000000"/>
              </a:buClr>
              <a:buSzPts val="800"/>
            </a:pPr>
            <a:endParaRPr lang="de" sz="1100" b="1" dirty="0">
              <a:latin typeface="Arial" panose="020B0604020202020204" pitchFamily="34" charset="0"/>
              <a:ea typeface="Proxima Nova"/>
              <a:cs typeface="Arial" panose="020B0604020202020204" pitchFamily="34" charset="0"/>
              <a:sym typeface="Proxima Nova"/>
            </a:endParaRPr>
          </a:p>
          <a:p>
            <a:pPr marL="167996">
              <a:buClr>
                <a:srgbClr val="000000"/>
              </a:buClr>
              <a:buSzPts val="800"/>
            </a:pPr>
            <a:r>
              <a:rPr lang="de" sz="1100" b="1" dirty="0">
                <a:latin typeface="Arial" panose="020B0604020202020204" pitchFamily="34" charset="0"/>
                <a:ea typeface="Proxima Nova"/>
                <a:cs typeface="Arial" panose="020B0604020202020204" pitchFamily="34" charset="0"/>
                <a:sym typeface="Proxima Nova"/>
              </a:rPr>
              <a:t>   Nachmittag</a:t>
            </a:r>
            <a:r>
              <a:rPr lang="de" sz="1100" dirty="0">
                <a:latin typeface="Arial" panose="020B0604020202020204" pitchFamily="34" charset="0"/>
                <a:ea typeface="Proxima Nova"/>
                <a:cs typeface="Arial" panose="020B0604020202020204" pitchFamily="34" charset="0"/>
                <a:sym typeface="Proxima Nova"/>
              </a:rPr>
              <a:t>:</a:t>
            </a:r>
          </a:p>
          <a:p>
            <a:pPr marL="252000">
              <a:buClr>
                <a:srgbClr val="000000"/>
              </a:buClr>
              <a:buSzPts val="900"/>
            </a:pPr>
            <a:r>
              <a:rPr lang="de-DE" sz="1100" dirty="0">
                <a:latin typeface="Arial" panose="020B0604020202020204" pitchFamily="34" charset="0"/>
                <a:ea typeface="Proxima Nova"/>
                <a:cs typeface="Arial" panose="020B0604020202020204" pitchFamily="34" charset="0"/>
                <a:sym typeface="Proxima Nova"/>
              </a:rPr>
              <a:t>Hausaufgaben mit den Kindern machen, Suche nach Arbeitsstellen und Weiterbildungsangeboten</a:t>
            </a:r>
          </a:p>
          <a:p>
            <a:pPr marL="252000">
              <a:buClr>
                <a:srgbClr val="000000"/>
              </a:buClr>
              <a:buSzPts val="900"/>
            </a:pPr>
            <a:endParaRPr lang="de-DE" sz="1100" dirty="0">
              <a:latin typeface="Arial" panose="020B0604020202020204" pitchFamily="34" charset="0"/>
              <a:ea typeface="Proxima Nova"/>
              <a:cs typeface="Arial" panose="020B0604020202020204" pitchFamily="34" charset="0"/>
              <a:sym typeface="Proxima Nova"/>
            </a:endParaRPr>
          </a:p>
          <a:p>
            <a:pPr marL="252000">
              <a:spcBef>
                <a:spcPts val="100"/>
              </a:spcBef>
              <a:spcAft>
                <a:spcPts val="300"/>
              </a:spcAft>
              <a:buClr>
                <a:srgbClr val="000000"/>
              </a:buClr>
              <a:buSzPts val="900"/>
            </a:pPr>
            <a:r>
              <a:rPr lang="de" sz="1100" b="1" dirty="0">
                <a:latin typeface="Arial" panose="020B0604020202020204" pitchFamily="34" charset="0"/>
                <a:ea typeface="Proxima Nova"/>
                <a:cs typeface="Arial" panose="020B0604020202020204" pitchFamily="34" charset="0"/>
                <a:sym typeface="Proxima Nova"/>
              </a:rPr>
              <a:t>Abend</a:t>
            </a:r>
            <a:r>
              <a:rPr lang="de" sz="1100" dirty="0">
                <a:latin typeface="Arial" panose="020B0604020202020204" pitchFamily="34" charset="0"/>
                <a:ea typeface="Proxima Nova"/>
                <a:cs typeface="Arial" panose="020B0604020202020204" pitchFamily="34" charset="0"/>
                <a:sym typeface="Proxima Nova"/>
              </a:rPr>
              <a:t>:</a:t>
            </a:r>
            <a:br>
              <a:rPr lang="de" sz="1100" dirty="0">
                <a:latin typeface="Arial" panose="020B0604020202020204" pitchFamily="34" charset="0"/>
                <a:ea typeface="Proxima Nova"/>
                <a:cs typeface="Arial" panose="020B0604020202020204" pitchFamily="34" charset="0"/>
                <a:sym typeface="Proxima Nova"/>
              </a:rPr>
            </a:br>
            <a:r>
              <a:rPr lang="de" sz="1100" dirty="0">
                <a:latin typeface="Arial" panose="020B0604020202020204" pitchFamily="34" charset="0"/>
                <a:ea typeface="Proxima Nova"/>
                <a:cs typeface="Arial" panose="020B0604020202020204" pitchFamily="34" charset="0"/>
                <a:sym typeface="Proxima Nova"/>
              </a:rPr>
              <a:t>Abendessen und Familienzeit</a:t>
            </a:r>
          </a:p>
        </p:txBody>
      </p:sp>
      <p:pic>
        <p:nvPicPr>
          <p:cNvPr id="27" name="Google Shape;90;p15">
            <a:extLst>
              <a:ext uri="{FF2B5EF4-FFF2-40B4-BE49-F238E27FC236}">
                <a16:creationId xmlns:a16="http://schemas.microsoft.com/office/drawing/2014/main" id="{97E2BAE7-49D2-4C2F-AB9C-1B24FFC8B63A}"/>
              </a:ex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7281000" y="6019800"/>
            <a:ext cx="720000" cy="720000"/>
          </a:xfrm>
          <a:prstGeom prst="rect">
            <a:avLst/>
          </a:prstGeom>
          <a:noFill/>
          <a:ln>
            <a:noFill/>
          </a:ln>
        </p:spPr>
      </p:pic>
      <p:sp>
        <p:nvSpPr>
          <p:cNvPr id="78" name="Kompetenzen und Fähigkeiten"/>
          <p:cNvSpPr/>
          <p:nvPr/>
        </p:nvSpPr>
        <p:spPr>
          <a:xfrm>
            <a:off x="4213219" y="3522075"/>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buClr>
                <a:srgbClr val="000000"/>
              </a:buClr>
              <a:buSzPts val="1000"/>
            </a:pPr>
            <a:r>
              <a:rPr lang="de" sz="1333" b="1" dirty="0">
                <a:solidFill>
                  <a:srgbClr val="A35353"/>
                </a:solidFill>
                <a:latin typeface="Arial" panose="020B0604020202020204" pitchFamily="34" charset="0"/>
                <a:ea typeface="Proxima Nova"/>
                <a:cs typeface="Arial" panose="020B0604020202020204" pitchFamily="34" charset="0"/>
                <a:sym typeface="Proxima Nova"/>
              </a:rPr>
              <a:t>Kompetenzen &amp; Fähigkeiten</a:t>
            </a:r>
          </a:p>
          <a:p>
            <a:pPr>
              <a:buClr>
                <a:srgbClr val="000000"/>
              </a:buClr>
              <a:buSzPts val="1000"/>
            </a:pPr>
            <a:endParaRPr lang="de" sz="1333" b="1" dirty="0">
              <a:solidFill>
                <a:srgbClr val="A35353"/>
              </a:solidFill>
              <a:latin typeface="Arial" panose="020B0604020202020204" pitchFamily="34" charset="0"/>
              <a:ea typeface="Proxima Nova"/>
              <a:cs typeface="Arial" panose="020B0604020202020204" pitchFamily="34" charset="0"/>
              <a:sym typeface="Proxima Nova"/>
            </a:endParaRPr>
          </a:p>
          <a:p>
            <a:pPr>
              <a:buClr>
                <a:srgbClr val="000000"/>
              </a:buClr>
              <a:buSzPts val="1000"/>
            </a:pPr>
            <a:r>
              <a:rPr lang="de-DE" sz="1100" b="1" dirty="0">
                <a:latin typeface="Arial" panose="020B0604020202020204" pitchFamily="34" charset="0"/>
                <a:ea typeface="Proxima Nova"/>
                <a:cs typeface="Arial" panose="020B0604020202020204" pitchFamily="34" charset="0"/>
                <a:sym typeface="Proxima Nova"/>
              </a:rPr>
              <a:t>+</a:t>
            </a:r>
            <a:r>
              <a:rPr lang="de-DE" sz="1100" dirty="0">
                <a:latin typeface="Arial" panose="020B0604020202020204" pitchFamily="34" charset="0"/>
                <a:ea typeface="Proxima Nova"/>
                <a:cs typeface="Arial" panose="020B0604020202020204" pitchFamily="34" charset="0"/>
                <a:sym typeface="Proxima Nova"/>
              </a:rPr>
              <a:t> </a:t>
            </a:r>
            <a:r>
              <a:rPr lang="de-DE" sz="1100" b="1" dirty="0">
                <a:latin typeface="Arial" panose="020B0604020202020204" pitchFamily="34" charset="0"/>
                <a:ea typeface="Proxima Nova"/>
                <a:cs typeface="Arial" panose="020B0604020202020204" pitchFamily="34" charset="0"/>
                <a:sym typeface="Proxima Nova"/>
              </a:rPr>
              <a:t>Vorhanden: </a:t>
            </a:r>
            <a:r>
              <a:rPr lang="de-DE" sz="1100" dirty="0">
                <a:latin typeface="Arial" panose="020B0604020202020204" pitchFamily="34" charset="0"/>
                <a:ea typeface="Proxima Nova"/>
                <a:cs typeface="Arial" panose="020B0604020202020204" pitchFamily="34" charset="0"/>
                <a:sym typeface="Proxima Nova"/>
              </a:rPr>
              <a:t>Bedienung von Industrienähmaschinen, Teamarbeit, Präzises Arbeiten und Einhalten von Vorgaben</a:t>
            </a:r>
            <a:endParaRPr lang="de-DE" sz="1100" b="1" dirty="0">
              <a:latin typeface="Arial" panose="020B0604020202020204" pitchFamily="34" charset="0"/>
              <a:ea typeface="Proxima Nova"/>
              <a:cs typeface="Arial" panose="020B0604020202020204" pitchFamily="34" charset="0"/>
              <a:sym typeface="Proxima Nova"/>
            </a:endParaRPr>
          </a:p>
          <a:p>
            <a:pPr>
              <a:buClr>
                <a:srgbClr val="000000"/>
              </a:buClr>
              <a:buSzPts val="1000"/>
            </a:pPr>
            <a:r>
              <a:rPr lang="de-DE" sz="1100" b="1" dirty="0">
                <a:latin typeface="Arial" panose="020B0604020202020204" pitchFamily="34" charset="0"/>
                <a:ea typeface="Proxima Nova"/>
                <a:cs typeface="Arial" panose="020B0604020202020204" pitchFamily="34" charset="0"/>
                <a:sym typeface="Proxima Nova"/>
              </a:rPr>
              <a:t>- Fehlend: </a:t>
            </a:r>
            <a:r>
              <a:rPr lang="de-DE" sz="1100" dirty="0">
                <a:latin typeface="Arial" panose="020B0604020202020204" pitchFamily="34" charset="0"/>
                <a:ea typeface="Proxima Nova"/>
                <a:cs typeface="Arial" panose="020B0604020202020204" pitchFamily="34" charset="0"/>
                <a:sym typeface="Proxima Nova"/>
              </a:rPr>
              <a:t>Berufsbezogene Deutschsprachkenntnisse für (Teil-) Qualifizierungen, formale Qualifikation in Deutschland</a:t>
            </a:r>
          </a:p>
          <a:p>
            <a:pPr>
              <a:buClr>
                <a:srgbClr val="000000"/>
              </a:buClr>
              <a:buSzPts val="800"/>
            </a:pPr>
            <a:r>
              <a:rPr lang="de-DE" sz="1100" b="1" dirty="0">
                <a:latin typeface="Arial" panose="020B0604020202020204" pitchFamily="34" charset="0"/>
                <a:ea typeface="Proxima Nova"/>
                <a:cs typeface="Arial" panose="020B0604020202020204" pitchFamily="34" charset="0"/>
                <a:sym typeface="Proxima Nova"/>
              </a:rPr>
              <a:t>Talente: </a:t>
            </a:r>
            <a:r>
              <a:rPr lang="de-DE" sz="1100" dirty="0">
                <a:latin typeface="Arial" panose="020B0604020202020204" pitchFamily="34" charset="0"/>
                <a:ea typeface="Proxima Nova"/>
                <a:cs typeface="Arial" panose="020B0604020202020204" pitchFamily="34" charset="0"/>
                <a:sym typeface="Proxima Nova"/>
              </a:rPr>
              <a:t>Präzises Arbeiten, Aufmerksamkeit für Details, praktisches Geschick, schnelle Auffassungsgabe und termingerechtes Arbeiten</a:t>
            </a:r>
            <a:endParaRPr lang="de-DE" sz="1100" b="1" dirty="0">
              <a:latin typeface="Arial" panose="020B0604020202020204" pitchFamily="34" charset="0"/>
              <a:ea typeface="Proxima Nova"/>
              <a:cs typeface="Arial" panose="020B0604020202020204" pitchFamily="34" charset="0"/>
              <a:sym typeface="Proxima Nova"/>
            </a:endParaRPr>
          </a:p>
          <a:p>
            <a:pPr>
              <a:buClr>
                <a:srgbClr val="000000"/>
              </a:buClr>
              <a:buSzPts val="800"/>
            </a:pPr>
            <a:r>
              <a:rPr lang="de-DE" sz="1100" b="1" dirty="0">
                <a:latin typeface="Arial" panose="020B0604020202020204" pitchFamily="34" charset="0"/>
                <a:ea typeface="Proxima Nova"/>
                <a:cs typeface="Arial" panose="020B0604020202020204" pitchFamily="34" charset="0"/>
                <a:sym typeface="Proxima Nova"/>
              </a:rPr>
              <a:t>Wissen / Expertise: </a:t>
            </a:r>
            <a:r>
              <a:rPr lang="de-DE" sz="1100" dirty="0">
                <a:latin typeface="Arial" panose="020B0604020202020204" pitchFamily="34" charset="0"/>
                <a:ea typeface="Proxima Nova"/>
                <a:cs typeface="Arial" panose="020B0604020202020204" pitchFamily="34" charset="0"/>
                <a:sym typeface="Proxima Nova"/>
              </a:rPr>
              <a:t>Berufserfahrung in der Textilproduktion </a:t>
            </a:r>
          </a:p>
          <a:p>
            <a:pPr>
              <a:buClr>
                <a:srgbClr val="000000"/>
              </a:buClr>
              <a:buSzPts val="800"/>
            </a:pPr>
            <a:r>
              <a:rPr lang="de-DE" sz="1100" dirty="0">
                <a:latin typeface="Arial" panose="020B0604020202020204" pitchFamily="34" charset="0"/>
                <a:ea typeface="Proxima Nova"/>
                <a:cs typeface="Arial" panose="020B0604020202020204" pitchFamily="34" charset="0"/>
                <a:sym typeface="Proxima Nova"/>
              </a:rPr>
              <a:t>grundlegende Sprachkenntnisse (mündliches Sprachniveau B1, schriftsprachliches Niveau A2</a:t>
            </a:r>
            <a:r>
              <a:rPr lang="de-DE" sz="1067" dirty="0">
                <a:latin typeface="Arial" panose="020B0604020202020204" pitchFamily="34" charset="0"/>
                <a:ea typeface="Proxima Nova"/>
                <a:cs typeface="Arial" panose="020B0604020202020204" pitchFamily="34" charset="0"/>
                <a:sym typeface="Proxima Nova"/>
              </a:rPr>
              <a:t>)</a:t>
            </a:r>
            <a:endParaRPr lang="de" sz="1067" dirty="0">
              <a:latin typeface="Arial" panose="020B0604020202020204" pitchFamily="34" charset="0"/>
              <a:ea typeface="Proxima Nova"/>
              <a:cs typeface="Arial" panose="020B0604020202020204" pitchFamily="34" charset="0"/>
              <a:sym typeface="Proxima Nova"/>
            </a:endParaRPr>
          </a:p>
        </p:txBody>
      </p:sp>
      <p:pic>
        <p:nvPicPr>
          <p:cNvPr id="24" name="Google Shape;88;p15">
            <a:extLst>
              <a:ext uri="{FF2B5EF4-FFF2-40B4-BE49-F238E27FC236}">
                <a16:creationId xmlns:a16="http://schemas.microsoft.com/office/drawing/2014/main" id="{3E744001-C864-4CDD-BAB0-8E4746867E5A}"/>
              </a:ex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3394800" y="6061800"/>
            <a:ext cx="720000" cy="720000"/>
          </a:xfrm>
          <a:prstGeom prst="rect">
            <a:avLst/>
          </a:prstGeom>
          <a:noFill/>
          <a:ln>
            <a:noFill/>
          </a:ln>
        </p:spPr>
      </p:pic>
      <p:sp>
        <p:nvSpPr>
          <p:cNvPr id="77" name="Demografische Daten"/>
          <p:cNvSpPr/>
          <p:nvPr/>
        </p:nvSpPr>
        <p:spPr>
          <a:xfrm>
            <a:off x="249799" y="3522115"/>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buClr>
                <a:srgbClr val="000000"/>
              </a:buClr>
              <a:buSzPts val="1000"/>
            </a:pPr>
            <a:r>
              <a:rPr lang="de" sz="1333" b="1" dirty="0">
                <a:solidFill>
                  <a:srgbClr val="A35353"/>
                </a:solidFill>
                <a:latin typeface="Arial" panose="020B0604020202020204" pitchFamily="34" charset="0"/>
                <a:ea typeface="Proxima Nova"/>
                <a:cs typeface="Arial" panose="020B0604020202020204" pitchFamily="34" charset="0"/>
                <a:sym typeface="Proxima Nova"/>
              </a:rPr>
              <a:t>Demographische Daten &amp; Situation</a:t>
            </a:r>
          </a:p>
          <a:p>
            <a:pPr defTabSz="1219170">
              <a:spcAft>
                <a:spcPts val="400"/>
              </a:spcAft>
              <a:buClr>
                <a:srgbClr val="000000"/>
              </a:buClr>
              <a:buSzPts val="800"/>
              <a:defRPr/>
            </a:pPr>
            <a:r>
              <a:rPr lang="de-DE" sz="1067" b="1" dirty="0">
                <a:latin typeface="Arial" panose="020B0604020202020204" pitchFamily="34" charset="0"/>
                <a:ea typeface="Times New Roman" panose="02020603050405020304" pitchFamily="18" charset="0"/>
                <a:cs typeface="Arial" panose="020B0604020202020204" pitchFamily="34" charset="0"/>
              </a:rPr>
              <a:t>Ausbildung: </a:t>
            </a:r>
            <a:r>
              <a:rPr lang="de-DE" sz="1067" dirty="0">
                <a:latin typeface="Arial" panose="020B0604020202020204" pitchFamily="34" charset="0"/>
                <a:ea typeface="Times New Roman" panose="02020603050405020304" pitchFamily="18" charset="0"/>
                <a:cs typeface="Arial" panose="020B0604020202020204" pitchFamily="34" charset="0"/>
              </a:rPr>
              <a:t>keine Berufsausbildung im Herkunftsland Bangladesch, seit 5 Jahren mit ihrer Familie in Deutschland</a:t>
            </a:r>
          </a:p>
          <a:p>
            <a:pPr defTabSz="1219170">
              <a:spcAft>
                <a:spcPts val="400"/>
              </a:spcAft>
              <a:buClr>
                <a:srgbClr val="000000"/>
              </a:buClr>
              <a:buSzPts val="800"/>
              <a:defRPr/>
            </a:pPr>
            <a:r>
              <a:rPr lang="de-DE" sz="1067" b="1" dirty="0">
                <a:latin typeface="Arial" panose="020B0604020202020204" pitchFamily="34" charset="0"/>
                <a:ea typeface="Times New Roman" panose="02020603050405020304" pitchFamily="18" charset="0"/>
                <a:cs typeface="Arial" panose="020B0604020202020204" pitchFamily="34" charset="0"/>
              </a:rPr>
              <a:t>Job &amp; Karriere: </a:t>
            </a:r>
            <a:r>
              <a:rPr lang="de-DE" sz="1067" dirty="0">
                <a:latin typeface="Arial" panose="020B0604020202020204" pitchFamily="34" charset="0"/>
                <a:ea typeface="Times New Roman" panose="02020603050405020304" pitchFamily="18" charset="0"/>
                <a:cs typeface="Arial" panose="020B0604020202020204" pitchFamily="34" charset="0"/>
              </a:rPr>
              <a:t>Frühere Tätigkeit als Näherin in einer Textilfabrik in Bangladesch</a:t>
            </a:r>
          </a:p>
          <a:p>
            <a:pPr defTabSz="1219170">
              <a:spcAft>
                <a:spcPts val="400"/>
              </a:spcAft>
              <a:buClr>
                <a:srgbClr val="000000"/>
              </a:buClr>
              <a:buSzPts val="800"/>
              <a:defRPr/>
            </a:pPr>
            <a:r>
              <a:rPr lang="de-DE" sz="1067" b="1" dirty="0">
                <a:latin typeface="Arial" panose="020B0604020202020204" pitchFamily="34" charset="0"/>
                <a:ea typeface="Times New Roman" panose="02020603050405020304" pitchFamily="18" charset="0"/>
                <a:cs typeface="Arial" panose="020B0604020202020204" pitchFamily="34" charset="0"/>
              </a:rPr>
              <a:t>Technisches Equipment &amp; Digitale Skills: </a:t>
            </a:r>
            <a:r>
              <a:rPr lang="de-DE" sz="1067" dirty="0">
                <a:latin typeface="Arial" panose="020B0604020202020204" pitchFamily="34" charset="0"/>
                <a:ea typeface="Times New Roman" panose="02020603050405020304" pitchFamily="18" charset="0"/>
                <a:cs typeface="Arial" panose="020B0604020202020204" pitchFamily="34" charset="0"/>
              </a:rPr>
              <a:t>Smartphone und gelegentlicher Zugang zu einem Computer. Grundlegende Kenntnisse in der Nutzung von Internet.</a:t>
            </a:r>
          </a:p>
          <a:p>
            <a:pPr defTabSz="1219170">
              <a:spcAft>
                <a:spcPts val="400"/>
              </a:spcAft>
              <a:buClr>
                <a:srgbClr val="000000"/>
              </a:buClr>
              <a:buSzPts val="800"/>
              <a:defRPr/>
            </a:pPr>
            <a:r>
              <a:rPr lang="de-DE" sz="1067" b="1" dirty="0">
                <a:latin typeface="Arial" panose="020B0604020202020204" pitchFamily="34" charset="0"/>
                <a:ea typeface="Times New Roman" panose="02020603050405020304" pitchFamily="18" charset="0"/>
                <a:cs typeface="Arial" panose="020B0604020202020204" pitchFamily="34" charset="0"/>
              </a:rPr>
              <a:t>Professionelles Umfeld &amp; Beziehungen: </a:t>
            </a:r>
            <a:r>
              <a:rPr lang="de-DE" sz="1067" dirty="0">
                <a:latin typeface="Arial" panose="020B0604020202020204" pitchFamily="34" charset="0"/>
                <a:ea typeface="Times New Roman" panose="02020603050405020304" pitchFamily="18" charset="0"/>
                <a:cs typeface="Arial" panose="020B0604020202020204" pitchFamily="34" charset="0"/>
              </a:rPr>
              <a:t>Soziale Kontakte innerhalb ihrer Community. Regelmäßiger Kontakt zur Integrationsfachkraft (IFK) des Jobcenters München.</a:t>
            </a:r>
          </a:p>
          <a:p>
            <a:pPr defTabSz="1219170">
              <a:spcAft>
                <a:spcPts val="400"/>
              </a:spcAft>
              <a:buClr>
                <a:srgbClr val="000000"/>
              </a:buClr>
              <a:buSzPts val="800"/>
              <a:defRPr/>
            </a:pPr>
            <a:r>
              <a:rPr lang="de-DE" sz="1067" b="1" dirty="0">
                <a:latin typeface="Arial" panose="020B0604020202020204" pitchFamily="34" charset="0"/>
                <a:ea typeface="Times New Roman" panose="02020603050405020304" pitchFamily="18" charset="0"/>
                <a:cs typeface="Arial" panose="020B0604020202020204" pitchFamily="34" charset="0"/>
              </a:rPr>
              <a:t>Kommunikation- und Informationsverhalten: </a:t>
            </a:r>
            <a:r>
              <a:rPr lang="de-DE" sz="1067" dirty="0">
                <a:latin typeface="Arial" panose="020B0604020202020204" pitchFamily="34" charset="0"/>
                <a:ea typeface="Times New Roman" panose="02020603050405020304" pitchFamily="18" charset="0"/>
                <a:cs typeface="Arial" panose="020B0604020202020204" pitchFamily="34" charset="0"/>
              </a:rPr>
              <a:t>Bevorzugt persönliche Gespräche und einfache, klare Kommunikation. Nutzt soziale Medien und Jobportale.</a:t>
            </a:r>
          </a:p>
        </p:txBody>
      </p:sp>
      <p:pic>
        <p:nvPicPr>
          <p:cNvPr id="22" name="Google Shape;86;p15">
            <a:extLst>
              <a:ext uri="{FF2B5EF4-FFF2-40B4-BE49-F238E27FC236}">
                <a16:creationId xmlns:a16="http://schemas.microsoft.com/office/drawing/2014/main" id="{CBFC0AE3-37C7-441B-BDDE-856BA99A3E8B}"/>
              </a:ext>
              <a:ext uri="{C183D7F6-B498-43B3-948B-1728B52AA6E4}">
                <adec:decorative xmlns:adec="http://schemas.microsoft.com/office/drawing/2017/decorative" val="1"/>
              </a:ext>
            </a:extLst>
          </p:cNvPr>
          <p:cNvPicPr preferRelativeResize="0"/>
          <p:nvPr/>
        </p:nvPicPr>
        <p:blipFill>
          <a:blip r:embed="rId6">
            <a:alphaModFix/>
          </a:blip>
          <a:stretch>
            <a:fillRect/>
          </a:stretch>
        </p:blipFill>
        <p:spPr>
          <a:xfrm>
            <a:off x="11311932" y="2743200"/>
            <a:ext cx="721600" cy="721600"/>
          </a:xfrm>
          <a:prstGeom prst="rect">
            <a:avLst/>
          </a:prstGeom>
          <a:noFill/>
          <a:ln>
            <a:noFill/>
          </a:ln>
        </p:spPr>
      </p:pic>
      <p:sp>
        <p:nvSpPr>
          <p:cNvPr id="70" name="Probleme, Schmerzpunkte, Emotionen"/>
          <p:cNvSpPr/>
          <p:nvPr/>
        </p:nvSpPr>
        <p:spPr>
          <a:xfrm>
            <a:off x="8191567" y="209096"/>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buClr>
                <a:srgbClr val="000000"/>
              </a:buClr>
              <a:buSzPts val="1000"/>
            </a:pPr>
            <a:r>
              <a:rPr lang="de" sz="1333" b="1" dirty="0">
                <a:solidFill>
                  <a:srgbClr val="A35353"/>
                </a:solidFill>
                <a:latin typeface="Arial" panose="020B0604020202020204" pitchFamily="34" charset="0"/>
                <a:ea typeface="Proxima Nova"/>
                <a:cs typeface="Arial" panose="020B0604020202020204" pitchFamily="34" charset="0"/>
                <a:sym typeface="Proxima Nova"/>
              </a:rPr>
              <a:t>Probleme, Schmerzpunkte &amp; Emotionen</a:t>
            </a:r>
            <a:endParaRPr sz="933" dirty="0">
              <a:solidFill>
                <a:srgbClr val="A35353"/>
              </a:solidFill>
              <a:latin typeface="Arial" panose="020B0604020202020204" pitchFamily="34" charset="0"/>
              <a:ea typeface="Proxima Nova"/>
              <a:cs typeface="Arial" panose="020B0604020202020204" pitchFamily="34" charset="0"/>
              <a:sym typeface="Proxima Nova"/>
            </a:endParaRPr>
          </a:p>
          <a:p>
            <a:pPr algn="ctr">
              <a:buClr>
                <a:srgbClr val="000000"/>
              </a:buClr>
              <a:buSzPts val="1000"/>
            </a:pPr>
            <a:endParaRPr sz="1067" b="1" dirty="0">
              <a:solidFill>
                <a:srgbClr val="000000"/>
              </a:solidFill>
              <a:latin typeface="Arial" panose="020B0604020202020204" pitchFamily="34" charset="0"/>
              <a:ea typeface="Proxima Nova"/>
              <a:cs typeface="Arial" panose="020B0604020202020204" pitchFamily="34" charset="0"/>
              <a:sym typeface="Proxima Nova"/>
            </a:endParaRPr>
          </a:p>
          <a:p>
            <a:pPr>
              <a:buClr>
                <a:srgbClr val="000000"/>
              </a:buClr>
              <a:buSzPts val="800"/>
            </a:pPr>
            <a:r>
              <a:rPr lang="de-DE" sz="1067" b="1" dirty="0">
                <a:latin typeface="Arial" panose="020B0604020202020204" pitchFamily="34" charset="0"/>
                <a:ea typeface="Proxima Nova"/>
                <a:cs typeface="Arial" panose="020B0604020202020204" pitchFamily="34" charset="0"/>
                <a:sym typeface="Proxima Nova"/>
              </a:rPr>
              <a:t>Schwierigkeiten bei der Entwicklung und Realisierung beruflicher Perspektiven zur Aufnahme einer Beschäftigung und ggf. einer (Teil-) Qualifizierung:</a:t>
            </a:r>
          </a:p>
          <a:p>
            <a:pPr marL="180000" indent="-180000">
              <a:spcAft>
                <a:spcPts val="1200"/>
              </a:spcAft>
              <a:buClr>
                <a:srgbClr val="000000"/>
              </a:buClr>
              <a:buSzPts val="800"/>
              <a:buFont typeface="Symbol" panose="05050102010706020507" pitchFamily="18" charset="2"/>
              <a:buChar char="-"/>
            </a:pPr>
            <a:r>
              <a:rPr lang="de-DE" sz="1067" dirty="0">
                <a:latin typeface="Arial" panose="020B0604020202020204" pitchFamily="34" charset="0"/>
                <a:ea typeface="Proxima Nova"/>
                <a:cs typeface="Arial" panose="020B0604020202020204" pitchFamily="34" charset="0"/>
                <a:sym typeface="Proxima Nova"/>
              </a:rPr>
              <a:t>Vereinbarkeit von Familie und Beruf, bspw. Kinderbetreuung, gezielte Suche nach einer Arbeitsstelle bzw. einem (Online-) Weiterbildungsangebot in Teilzeit</a:t>
            </a:r>
            <a:endParaRPr lang="de" sz="1067" b="1" dirty="0">
              <a:latin typeface="Arial" panose="020B0604020202020204" pitchFamily="34" charset="0"/>
              <a:ea typeface="Proxima Nova"/>
              <a:cs typeface="Arial" panose="020B0604020202020204" pitchFamily="34" charset="0"/>
              <a:sym typeface="Proxima Nova"/>
            </a:endParaRPr>
          </a:p>
          <a:p>
            <a:pPr marL="180000" indent="-180000">
              <a:spcAft>
                <a:spcPts val="600"/>
              </a:spcAft>
              <a:buClr>
                <a:srgbClr val="000000"/>
              </a:buClr>
              <a:buSzPts val="800"/>
              <a:buFont typeface="Proxima Nova"/>
              <a:buChar char="•"/>
            </a:pPr>
            <a:r>
              <a:rPr lang="de-DE" sz="1067" b="1" dirty="0">
                <a:latin typeface="Arial" panose="020B0604020202020204" pitchFamily="34" charset="0"/>
                <a:ea typeface="Proxima Nova"/>
                <a:cs typeface="Arial" panose="020B0604020202020204" pitchFamily="34" charset="0"/>
                <a:sym typeface="Proxima Nova"/>
              </a:rPr>
              <a:t>Was nervt am meisten: </a:t>
            </a:r>
            <a:r>
              <a:rPr lang="de-DE" sz="1067" dirty="0">
                <a:latin typeface="Arial" panose="020B0604020202020204" pitchFamily="34" charset="0"/>
                <a:ea typeface="Proxima Nova"/>
                <a:cs typeface="Arial" panose="020B0604020202020204" pitchFamily="34" charset="0"/>
                <a:sym typeface="Proxima Nova"/>
              </a:rPr>
              <a:t>Mangelnde Transparenz der Weiterbildungsangebote inkl. Finanzierungsmöglichkeiten</a:t>
            </a:r>
          </a:p>
          <a:p>
            <a:pPr marL="180000" indent="-180000">
              <a:spcAft>
                <a:spcPts val="600"/>
              </a:spcAft>
              <a:buClr>
                <a:srgbClr val="000000"/>
              </a:buClr>
              <a:buSzPts val="800"/>
              <a:buFont typeface="Proxima Nova"/>
              <a:buChar char="•"/>
            </a:pPr>
            <a:r>
              <a:rPr lang="de-DE" sz="1067" b="1" dirty="0">
                <a:latin typeface="Arial" panose="020B0604020202020204" pitchFamily="34" charset="0"/>
                <a:ea typeface="Proxima Nova"/>
                <a:cs typeface="Arial" panose="020B0604020202020204" pitchFamily="34" charset="0"/>
                <a:sym typeface="Proxima Nova"/>
              </a:rPr>
              <a:t>Was mag die Persona: </a:t>
            </a:r>
            <a:r>
              <a:rPr lang="de-DE" sz="1067" dirty="0">
                <a:latin typeface="Arial" panose="020B0604020202020204" pitchFamily="34" charset="0"/>
                <a:ea typeface="Proxima Nova"/>
                <a:cs typeface="Arial" panose="020B0604020202020204" pitchFamily="34" charset="0"/>
                <a:sym typeface="Proxima Nova"/>
              </a:rPr>
              <a:t>Unterstützung von Beratungsstellen</a:t>
            </a:r>
            <a:endParaRPr lang="de-DE" sz="1067" b="1" dirty="0">
              <a:latin typeface="Arial" panose="020B0604020202020204" pitchFamily="34" charset="0"/>
              <a:ea typeface="Proxima Nova"/>
              <a:cs typeface="Arial" panose="020B0604020202020204" pitchFamily="34" charset="0"/>
              <a:sym typeface="Proxima Nova"/>
            </a:endParaRPr>
          </a:p>
          <a:p>
            <a:pPr marL="180000" indent="-180000">
              <a:spcAft>
                <a:spcPts val="600"/>
              </a:spcAft>
              <a:buClr>
                <a:srgbClr val="000000"/>
              </a:buClr>
              <a:buSzPts val="800"/>
              <a:buFont typeface="Proxima Nova"/>
              <a:buChar char="•"/>
            </a:pPr>
            <a:r>
              <a:rPr lang="de-DE" sz="1067" b="1" dirty="0">
                <a:latin typeface="Arial" panose="020B0604020202020204" pitchFamily="34" charset="0"/>
                <a:ea typeface="Proxima Nova"/>
                <a:cs typeface="Arial" panose="020B0604020202020204" pitchFamily="34" charset="0"/>
                <a:sym typeface="Proxima Nova"/>
              </a:rPr>
              <a:t>Was mag die Persona nicht: </a:t>
            </a:r>
            <a:r>
              <a:rPr lang="de-DE" sz="1067" dirty="0">
                <a:latin typeface="Arial" panose="020B0604020202020204" pitchFamily="34" charset="0"/>
                <a:ea typeface="Proxima Nova"/>
                <a:cs typeface="Arial" panose="020B0604020202020204" pitchFamily="34" charset="0"/>
                <a:sym typeface="Proxima Nova"/>
              </a:rPr>
              <a:t>Unpersönliche Auswahlverfahren im Bewerbungsprozess</a:t>
            </a:r>
          </a:p>
          <a:p>
            <a:pPr marL="169329" indent="-169329">
              <a:buClr>
                <a:srgbClr val="000000"/>
              </a:buClr>
              <a:buSzPts val="800"/>
              <a:buFont typeface="Proxima Nova"/>
              <a:buChar char="•"/>
            </a:pPr>
            <a:endParaRPr lang="de-DE" sz="1067" dirty="0">
              <a:latin typeface="Arial" panose="020B0604020202020204" pitchFamily="34" charset="0"/>
              <a:ea typeface="Proxima Nova"/>
              <a:cs typeface="Arial" panose="020B0604020202020204" pitchFamily="34" charset="0"/>
              <a:sym typeface="Proxima Nova"/>
            </a:endParaRPr>
          </a:p>
        </p:txBody>
      </p:sp>
      <p:pic>
        <p:nvPicPr>
          <p:cNvPr id="25" name="Google Shape;89;p15">
            <a:extLst>
              <a:ext uri="{FF2B5EF4-FFF2-40B4-BE49-F238E27FC236}">
                <a16:creationId xmlns:a16="http://schemas.microsoft.com/office/drawing/2014/main" id="{335CA9C0-2C93-4CD6-A8BF-168C5585B21E}"/>
              </a:ext>
              <a:ext uri="{C183D7F6-B498-43B3-948B-1728B52AA6E4}">
                <adec:decorative xmlns:adec="http://schemas.microsoft.com/office/drawing/2017/decorative" val="1"/>
              </a:ext>
            </a:extLst>
          </p:cNvPr>
          <p:cNvPicPr preferRelativeResize="0"/>
          <p:nvPr/>
        </p:nvPicPr>
        <p:blipFill>
          <a:blip r:embed="rId7">
            <a:alphaModFix/>
          </a:blip>
          <a:stretch>
            <a:fillRect/>
          </a:stretch>
        </p:blipFill>
        <p:spPr>
          <a:xfrm>
            <a:off x="7296533" y="2743200"/>
            <a:ext cx="720000" cy="720000"/>
          </a:xfrm>
          <a:prstGeom prst="rect">
            <a:avLst/>
          </a:prstGeom>
          <a:noFill/>
          <a:ln>
            <a:noFill/>
          </a:ln>
        </p:spPr>
      </p:pic>
      <p:sp>
        <p:nvSpPr>
          <p:cNvPr id="71" name="Bedürfnisse und Ziele"/>
          <p:cNvSpPr/>
          <p:nvPr/>
        </p:nvSpPr>
        <p:spPr>
          <a:xfrm>
            <a:off x="4213219" y="209105"/>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buClr>
                <a:srgbClr val="000000"/>
              </a:buClr>
              <a:buSzPts val="1000"/>
            </a:pPr>
            <a:r>
              <a:rPr lang="de" sz="1333" b="1" dirty="0">
                <a:solidFill>
                  <a:srgbClr val="A35353"/>
                </a:solidFill>
                <a:latin typeface="Arial" panose="020B0604020202020204" pitchFamily="34" charset="0"/>
                <a:ea typeface="Proxima Nova"/>
                <a:cs typeface="Arial" panose="020B0604020202020204" pitchFamily="34" charset="0"/>
                <a:sym typeface="Proxima Nova"/>
              </a:rPr>
              <a:t>Professionelle &amp; persönliche Bedürfnisse und Ziele</a:t>
            </a:r>
            <a:endParaRPr sz="933" i="1" dirty="0">
              <a:solidFill>
                <a:srgbClr val="A35353"/>
              </a:solidFill>
              <a:latin typeface="Arial" panose="020B0604020202020204" pitchFamily="34" charset="0"/>
              <a:ea typeface="Proxima Nova"/>
              <a:cs typeface="Arial" panose="020B0604020202020204" pitchFamily="34" charset="0"/>
              <a:sym typeface="Proxima Nova"/>
            </a:endParaRPr>
          </a:p>
          <a:p>
            <a:pPr algn="ctr">
              <a:buClr>
                <a:srgbClr val="000000"/>
              </a:buClr>
              <a:buSzPts val="1000"/>
            </a:pPr>
            <a:r>
              <a:rPr lang="de-DE" sz="1100" b="1" dirty="0">
                <a:solidFill>
                  <a:srgbClr val="000000"/>
                </a:solidFill>
                <a:latin typeface="Arial" panose="020B0604020202020204" pitchFamily="34" charset="0"/>
                <a:ea typeface="Proxima Nova"/>
                <a:cs typeface="Arial" panose="020B0604020202020204" pitchFamily="34" charset="0"/>
                <a:sym typeface="Proxima Nova"/>
              </a:rPr>
              <a:t> </a:t>
            </a:r>
            <a:endParaRPr sz="1100" b="1" dirty="0">
              <a:solidFill>
                <a:srgbClr val="000000"/>
              </a:solidFill>
              <a:latin typeface="Arial" panose="020B0604020202020204" pitchFamily="34" charset="0"/>
              <a:ea typeface="Proxima Nova"/>
              <a:cs typeface="Arial" panose="020B0604020202020204" pitchFamily="34" charset="0"/>
              <a:sym typeface="Proxima Nova"/>
            </a:endParaRPr>
          </a:p>
          <a:p>
            <a:pPr>
              <a:spcAft>
                <a:spcPts val="600"/>
              </a:spcAft>
              <a:buSzPts val="800"/>
            </a:pPr>
            <a:r>
              <a:rPr lang="de-DE" sz="1000" b="1" dirty="0">
                <a:latin typeface="Arial" panose="020B0604020202020204" pitchFamily="34" charset="0"/>
                <a:ea typeface="Proxima Nova"/>
                <a:cs typeface="Arial" panose="020B0604020202020204" pitchFamily="34" charset="0"/>
                <a:sym typeface="Proxima Nova"/>
              </a:rPr>
              <a:t>IST: </a:t>
            </a:r>
            <a:r>
              <a:rPr lang="de-DE" sz="1000" dirty="0">
                <a:latin typeface="Arial" panose="020B0604020202020204" pitchFamily="34" charset="0"/>
                <a:ea typeface="Proxima Nova"/>
                <a:cs typeface="Arial" panose="020B0604020202020204" pitchFamily="34" charset="0"/>
                <a:sym typeface="Proxima Nova"/>
              </a:rPr>
              <a:t>Proaktiv und motiviert, neue Chancen zu finden. Offen für eine abschlussorientierte Weiterbildung.</a:t>
            </a:r>
            <a:endParaRPr lang="de-DE" sz="1000" b="1" dirty="0">
              <a:latin typeface="Arial" panose="020B0604020202020204" pitchFamily="34" charset="0"/>
              <a:ea typeface="Proxima Nova"/>
              <a:cs typeface="Arial" panose="020B0604020202020204" pitchFamily="34" charset="0"/>
              <a:sym typeface="Proxima Nova"/>
            </a:endParaRPr>
          </a:p>
          <a:p>
            <a:pPr>
              <a:spcAft>
                <a:spcPts val="600"/>
              </a:spcAft>
              <a:buSzPts val="800"/>
            </a:pPr>
            <a:r>
              <a:rPr lang="de-DE" sz="1000" b="1" dirty="0">
                <a:latin typeface="Arial" panose="020B0604020202020204" pitchFamily="34" charset="0"/>
                <a:ea typeface="Proxima Nova"/>
                <a:cs typeface="Arial" panose="020B0604020202020204" pitchFamily="34" charset="0"/>
                <a:sym typeface="Proxima Nova"/>
              </a:rPr>
              <a:t>SOLL: </a:t>
            </a:r>
            <a:r>
              <a:rPr lang="de-DE" sz="1000" dirty="0">
                <a:latin typeface="Arial" panose="020B0604020202020204" pitchFamily="34" charset="0"/>
                <a:ea typeface="Proxima Nova"/>
                <a:cs typeface="Arial" panose="020B0604020202020204" pitchFamily="34" charset="0"/>
                <a:sym typeface="Proxima Nova"/>
              </a:rPr>
              <a:t>Technische Kompetenzen und Interesse an einer Tätigkeit in der Produktion (gewerblich-technisch)</a:t>
            </a:r>
          </a:p>
          <a:p>
            <a:pPr>
              <a:spcAft>
                <a:spcPts val="600"/>
              </a:spcAft>
              <a:buSzPts val="800"/>
            </a:pPr>
            <a:r>
              <a:rPr lang="de-DE" sz="1000" b="1" dirty="0">
                <a:latin typeface="Arial" panose="020B0604020202020204" pitchFamily="34" charset="0"/>
                <a:ea typeface="Proxima Nova"/>
                <a:cs typeface="Arial" panose="020B0604020202020204" pitchFamily="34" charset="0"/>
                <a:sym typeface="Proxima Nova"/>
              </a:rPr>
              <a:t>Motivation: </a:t>
            </a:r>
            <a:r>
              <a:rPr lang="de-DE" sz="1000" dirty="0">
                <a:latin typeface="Arial" panose="020B0604020202020204" pitchFamily="34" charset="0"/>
                <a:ea typeface="Proxima Nova"/>
                <a:cs typeface="Arial" panose="020B0604020202020204" pitchFamily="34" charset="0"/>
                <a:sym typeface="Proxima Nova"/>
              </a:rPr>
              <a:t>Persönliche und berufliche Weiterentwicklung, Vereinbarkeit von Familie und Beruf </a:t>
            </a:r>
          </a:p>
          <a:p>
            <a:pPr>
              <a:spcAft>
                <a:spcPts val="600"/>
              </a:spcAft>
              <a:buSzPts val="800"/>
            </a:pPr>
            <a:r>
              <a:rPr lang="de-DE" sz="1000" b="1" dirty="0">
                <a:latin typeface="Arial" panose="020B0604020202020204" pitchFamily="34" charset="0"/>
                <a:ea typeface="Proxima Nova"/>
                <a:cs typeface="Arial" panose="020B0604020202020204" pitchFamily="34" charset="0"/>
                <a:sym typeface="Proxima Nova"/>
              </a:rPr>
              <a:t>Bedürfnisse:</a:t>
            </a:r>
            <a:r>
              <a:rPr lang="de-DE" sz="1000" dirty="0">
                <a:latin typeface="Arial" panose="020B0604020202020204" pitchFamily="34" charset="0"/>
                <a:ea typeface="Proxima Nova"/>
                <a:cs typeface="Arial" panose="020B0604020202020204" pitchFamily="34" charset="0"/>
                <a:sym typeface="Proxima Nova"/>
              </a:rPr>
              <a:t> Unterstützung bei der Jobsuche und im Bewerbungsprozess, kurzfristig erfolgreicher Berufseinstieg und langfristig Entwicklung beruflicher Perspektiven</a:t>
            </a:r>
          </a:p>
          <a:p>
            <a:pPr>
              <a:spcAft>
                <a:spcPts val="600"/>
              </a:spcAft>
              <a:buSzPts val="800"/>
            </a:pPr>
            <a:r>
              <a:rPr lang="de-DE" sz="1000" b="1" dirty="0">
                <a:latin typeface="Arial" panose="020B0604020202020204" pitchFamily="34" charset="0"/>
                <a:ea typeface="Proxima Nova"/>
                <a:cs typeface="Arial" panose="020B0604020202020204" pitchFamily="34" charset="0"/>
                <a:sym typeface="Proxima Nova"/>
              </a:rPr>
              <a:t>Anreize:</a:t>
            </a:r>
            <a:r>
              <a:rPr lang="de-DE" sz="1000" dirty="0">
                <a:latin typeface="Arial" panose="020B0604020202020204" pitchFamily="34" charset="0"/>
                <a:ea typeface="Proxima Nova"/>
                <a:cs typeface="Arial" panose="020B0604020202020204" pitchFamily="34" charset="0"/>
                <a:sym typeface="Proxima Nova"/>
              </a:rPr>
              <a:t> Berufliche und soziale Teilhabe durch Beschäftigung, perspektivisch Teilnahme an einer (Teil-) Qualifizierung</a:t>
            </a:r>
          </a:p>
          <a:p>
            <a:pPr>
              <a:spcAft>
                <a:spcPts val="600"/>
              </a:spcAft>
              <a:buSzPts val="800"/>
            </a:pPr>
            <a:r>
              <a:rPr lang="de-DE" sz="1000" b="1" dirty="0">
                <a:latin typeface="Arial" panose="020B0604020202020204" pitchFamily="34" charset="0"/>
                <a:ea typeface="Proxima Nova"/>
                <a:cs typeface="Arial" panose="020B0604020202020204" pitchFamily="34" charset="0"/>
                <a:sym typeface="Proxima Nova"/>
              </a:rPr>
              <a:t>Ziel: </a:t>
            </a:r>
            <a:r>
              <a:rPr lang="de-DE" sz="1000" dirty="0">
                <a:latin typeface="Arial" panose="020B0604020202020204" pitchFamily="34" charset="0"/>
                <a:ea typeface="Proxima Nova"/>
                <a:cs typeface="Arial" panose="020B0604020202020204" pitchFamily="34" charset="0"/>
                <a:sym typeface="Proxima Nova"/>
              </a:rPr>
              <a:t>Festanstellung in Teilzeit à max. 30 h / Wo</a:t>
            </a:r>
          </a:p>
        </p:txBody>
      </p:sp>
      <p:cxnSp>
        <p:nvCxnSpPr>
          <p:cNvPr id="74" name="Google Shape;74;p15">
            <a:extLst>
              <a:ext uri="{C183D7F6-B498-43B3-948B-1728B52AA6E4}">
                <adec:decorative xmlns:adec="http://schemas.microsoft.com/office/drawing/2017/decorative" val="1"/>
              </a:ext>
            </a:extLst>
          </p:cNvPr>
          <p:cNvCxnSpPr/>
          <p:nvPr/>
        </p:nvCxnSpPr>
        <p:spPr>
          <a:xfrm>
            <a:off x="279651" y="3195819"/>
            <a:ext cx="3656800" cy="0"/>
          </a:xfrm>
          <a:prstGeom prst="straightConnector1">
            <a:avLst/>
          </a:prstGeom>
          <a:noFill/>
          <a:ln w="19050" cap="flat" cmpd="sng">
            <a:solidFill>
              <a:srgbClr val="6B9399"/>
            </a:solidFill>
            <a:prstDash val="solid"/>
            <a:round/>
            <a:headEnd type="none" w="sm" len="sm"/>
            <a:tailEnd type="none" w="sm" len="sm"/>
          </a:ln>
        </p:spPr>
      </p:cxnSp>
      <p:sp>
        <p:nvSpPr>
          <p:cNvPr id="92" name="Berufliche Situation der Persona"/>
          <p:cNvSpPr txBox="1"/>
          <p:nvPr/>
        </p:nvSpPr>
        <p:spPr>
          <a:xfrm>
            <a:off x="279633" y="2959024"/>
            <a:ext cx="3656800" cy="212800"/>
          </a:xfrm>
          <a:prstGeom prst="rect">
            <a:avLst/>
          </a:prstGeom>
          <a:noFill/>
          <a:ln>
            <a:noFill/>
          </a:ln>
        </p:spPr>
        <p:txBody>
          <a:bodyPr spcFirstLastPara="1" wrap="square" lIns="0" tIns="0" rIns="0" bIns="0" anchor="t" anchorCtr="0">
            <a:noAutofit/>
          </a:bodyPr>
          <a:lstStyle/>
          <a:p>
            <a:r>
              <a:rPr lang="de-DE" sz="1100" dirty="0">
                <a:solidFill>
                  <a:srgbClr val="242424"/>
                </a:solidFill>
                <a:latin typeface="Arial" panose="020B0604020202020204" pitchFamily="34" charset="0"/>
                <a:ea typeface="Times New Roman" panose="02020603050405020304" pitchFamily="18" charset="0"/>
              </a:rPr>
              <a:t>Arbeitslos, auf der Suche nach einer Teilzeitstelle</a:t>
            </a:r>
            <a:endParaRPr lang="de-DE" sz="1100" dirty="0">
              <a:ea typeface="Proxima Nova"/>
              <a:cs typeface="Proxima Nova"/>
              <a:sym typeface="Proxima Nova"/>
            </a:endParaRPr>
          </a:p>
        </p:txBody>
      </p:sp>
      <p:sp>
        <p:nvSpPr>
          <p:cNvPr id="76" name="Berufliche Situation"/>
          <p:cNvSpPr txBox="1"/>
          <p:nvPr/>
        </p:nvSpPr>
        <p:spPr>
          <a:xfrm>
            <a:off x="249801" y="3204233"/>
            <a:ext cx="1778000" cy="128400"/>
          </a:xfrm>
          <a:prstGeom prst="rect">
            <a:avLst/>
          </a:prstGeom>
          <a:noFill/>
          <a:ln>
            <a:noFill/>
          </a:ln>
        </p:spPr>
        <p:txBody>
          <a:bodyPr spcFirstLastPara="1" wrap="square" lIns="34333" tIns="17167" rIns="34333" bIns="17167" anchor="t" anchorCtr="0">
            <a:noAutofit/>
          </a:bodyPr>
          <a:lstStyle/>
          <a:p>
            <a:pPr>
              <a:buClr>
                <a:srgbClr val="000000"/>
              </a:buClr>
              <a:buSzPts val="800"/>
            </a:pPr>
            <a:r>
              <a:rPr lang="de" sz="1100" dirty="0">
                <a:solidFill>
                  <a:srgbClr val="A35353"/>
                </a:solidFill>
                <a:latin typeface="Arial" panose="020B0604020202020204" pitchFamily="34" charset="0"/>
                <a:ea typeface="Proxima Nova"/>
                <a:cs typeface="Arial" panose="020B0604020202020204" pitchFamily="34" charset="0"/>
                <a:sym typeface="Proxima Nova"/>
              </a:rPr>
              <a:t>berufliche Situation</a:t>
            </a:r>
            <a:endParaRPr sz="1100" dirty="0">
              <a:solidFill>
                <a:srgbClr val="A35353"/>
              </a:solidFill>
              <a:latin typeface="Arial" panose="020B0604020202020204" pitchFamily="34" charset="0"/>
              <a:ea typeface="Proxima Nova"/>
              <a:cs typeface="Arial" panose="020B0604020202020204" pitchFamily="34" charset="0"/>
              <a:sym typeface="Proxima Nova"/>
            </a:endParaRPr>
          </a:p>
        </p:txBody>
      </p:sp>
      <p:cxnSp>
        <p:nvCxnSpPr>
          <p:cNvPr id="73" name="Google Shape;73;p15">
            <a:extLst>
              <a:ext uri="{C183D7F6-B498-43B3-948B-1728B52AA6E4}">
                <adec:decorative xmlns:adec="http://schemas.microsoft.com/office/drawing/2017/decorative" val="1"/>
              </a:ext>
            </a:extLst>
          </p:cNvPr>
          <p:cNvCxnSpPr/>
          <p:nvPr/>
        </p:nvCxnSpPr>
        <p:spPr>
          <a:xfrm>
            <a:off x="278071" y="2772403"/>
            <a:ext cx="3686800" cy="0"/>
          </a:xfrm>
          <a:prstGeom prst="straightConnector1">
            <a:avLst/>
          </a:prstGeom>
          <a:noFill/>
          <a:ln w="19050" cap="flat" cmpd="sng">
            <a:solidFill>
              <a:srgbClr val="6B9399"/>
            </a:solidFill>
            <a:prstDash val="solid"/>
            <a:round/>
            <a:headEnd type="none" w="sm" len="sm"/>
            <a:tailEnd type="none" w="sm" len="sm"/>
          </a:ln>
        </p:spPr>
      </p:cxnSp>
      <p:sp>
        <p:nvSpPr>
          <p:cNvPr id="91" name="Name und Alter der Persona"/>
          <p:cNvSpPr txBox="1"/>
          <p:nvPr/>
        </p:nvSpPr>
        <p:spPr>
          <a:xfrm>
            <a:off x="283600" y="2520200"/>
            <a:ext cx="3656800" cy="212800"/>
          </a:xfrm>
          <a:prstGeom prst="rect">
            <a:avLst/>
          </a:prstGeom>
          <a:noFill/>
          <a:ln>
            <a:noFill/>
          </a:ln>
        </p:spPr>
        <p:txBody>
          <a:bodyPr spcFirstLastPara="1" wrap="square" lIns="0" tIns="0" rIns="0" bIns="0" anchor="t" anchorCtr="0">
            <a:noAutofit/>
          </a:bodyPr>
          <a:lstStyle/>
          <a:p>
            <a:r>
              <a:rPr lang="de-DE" sz="1200" dirty="0">
                <a:latin typeface="Arial" panose="020B0604020202020204" pitchFamily="34" charset="0"/>
                <a:ea typeface="Proxima Nova"/>
                <a:cs typeface="Arial" panose="020B0604020202020204" pitchFamily="34" charset="0"/>
                <a:sym typeface="Proxima Nova"/>
              </a:rPr>
              <a:t>Samira, 38 Jahre</a:t>
            </a:r>
            <a:endParaRPr sz="1200" dirty="0">
              <a:latin typeface="Arial" panose="020B0604020202020204" pitchFamily="34" charset="0"/>
              <a:ea typeface="Proxima Nova"/>
              <a:cs typeface="Arial" panose="020B0604020202020204" pitchFamily="34" charset="0"/>
              <a:sym typeface="Proxima Nova"/>
            </a:endParaRPr>
          </a:p>
        </p:txBody>
      </p:sp>
      <p:sp>
        <p:nvSpPr>
          <p:cNvPr id="75" name="Name, Alter"/>
          <p:cNvSpPr txBox="1"/>
          <p:nvPr/>
        </p:nvSpPr>
        <p:spPr>
          <a:xfrm>
            <a:off x="249799" y="2780820"/>
            <a:ext cx="848400" cy="128400"/>
          </a:xfrm>
          <a:prstGeom prst="rect">
            <a:avLst/>
          </a:prstGeom>
          <a:noFill/>
          <a:ln>
            <a:noFill/>
          </a:ln>
        </p:spPr>
        <p:txBody>
          <a:bodyPr spcFirstLastPara="1" wrap="square" lIns="34333" tIns="17167" rIns="34333" bIns="17167" anchor="t" anchorCtr="0">
            <a:noAutofit/>
          </a:bodyPr>
          <a:lstStyle/>
          <a:p>
            <a:pPr>
              <a:buClr>
                <a:srgbClr val="000000"/>
              </a:buClr>
              <a:buSzPts val="800"/>
            </a:pPr>
            <a:r>
              <a:rPr lang="de" sz="1100" dirty="0">
                <a:solidFill>
                  <a:srgbClr val="A35353"/>
                </a:solidFill>
                <a:latin typeface="Arial" panose="020B0604020202020204" pitchFamily="34" charset="0"/>
                <a:ea typeface="Proxima Nova"/>
                <a:cs typeface="Arial" panose="020B0604020202020204" pitchFamily="34" charset="0"/>
                <a:sym typeface="Proxima Nova"/>
              </a:rPr>
              <a:t>Name, Alter</a:t>
            </a:r>
            <a:endParaRPr sz="1100" dirty="0">
              <a:solidFill>
                <a:srgbClr val="A35353"/>
              </a:solidFill>
              <a:latin typeface="Arial" panose="020B0604020202020204" pitchFamily="34" charset="0"/>
              <a:ea typeface="Proxima Nova"/>
              <a:cs typeface="Arial" panose="020B0604020202020204" pitchFamily="34" charset="0"/>
              <a:sym typeface="Proxima Nova"/>
            </a:endParaRPr>
          </a:p>
        </p:txBody>
      </p:sp>
      <p:pic>
        <p:nvPicPr>
          <p:cNvPr id="26" name="Grafik 25">
            <a:extLst>
              <a:ext uri="{FF2B5EF4-FFF2-40B4-BE49-F238E27FC236}">
                <a16:creationId xmlns:a16="http://schemas.microsoft.com/office/drawing/2014/main" id="{8FEDFC62-7B51-4CFD-A94B-F271CF2518C0}"/>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249799" y="272283"/>
            <a:ext cx="2115200" cy="2115200"/>
          </a:xfrm>
          <a:prstGeom prst="rect">
            <a:avLst/>
          </a:prstGeom>
        </p:spPr>
      </p:pic>
      <p:sp>
        <p:nvSpPr>
          <p:cNvPr id="2" name="Titel 1">
            <a:extLst>
              <a:ext uri="{FF2B5EF4-FFF2-40B4-BE49-F238E27FC236}">
                <a16:creationId xmlns:a16="http://schemas.microsoft.com/office/drawing/2014/main" id="{2E7A6C2D-32AC-4F81-B4F6-5DC38DB226F0}"/>
              </a:ext>
            </a:extLst>
          </p:cNvPr>
          <p:cNvSpPr>
            <a:spLocks noGrp="1"/>
          </p:cNvSpPr>
          <p:nvPr>
            <p:ph type="title" idx="4294967295"/>
          </p:nvPr>
        </p:nvSpPr>
        <p:spPr>
          <a:xfrm>
            <a:off x="2567392" y="279793"/>
            <a:ext cx="1654816" cy="984885"/>
          </a:xfrm>
        </p:spPr>
        <p:txBody>
          <a:bodyPr/>
          <a:lstStyle/>
          <a:p>
            <a:r>
              <a:rPr lang="de-DE" sz="1600" dirty="0">
                <a:solidFill>
                  <a:srgbClr val="A35353"/>
                </a:solidFill>
              </a:rPr>
              <a:t>Persona Erwerbslose</a:t>
            </a:r>
            <a:r>
              <a:rPr lang="de-DE" sz="1600" baseline="0" dirty="0">
                <a:solidFill>
                  <a:srgbClr val="A35353"/>
                </a:solidFill>
              </a:rPr>
              <a:t>, Leitlinie „integrativer“</a:t>
            </a:r>
            <a:endParaRPr lang="de-DE" sz="1600" dirty="0">
              <a:solidFill>
                <a:srgbClr val="A35353"/>
              </a:solidFill>
            </a:endParaRPr>
          </a:p>
        </p:txBody>
      </p:sp>
    </p:spTree>
    <p:extLst>
      <p:ext uri="{BB962C8B-B14F-4D97-AF65-F5344CB8AC3E}">
        <p14:creationId xmlns:p14="http://schemas.microsoft.com/office/powerpoint/2010/main" val="292457743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0">
  <p:cSld>
    <p:spTree>
      <p:nvGrpSpPr>
        <p:cNvPr id="1" name="Shape 68"/>
        <p:cNvGrpSpPr/>
        <p:nvPr/>
      </p:nvGrpSpPr>
      <p:grpSpPr>
        <a:xfrm>
          <a:off x="0" y="0"/>
          <a:ext cx="0" cy="0"/>
          <a:chOff x="0" y="0"/>
          <a:chExt cx="0" cy="0"/>
        </a:xfrm>
      </p:grpSpPr>
      <p:pic>
        <p:nvPicPr>
          <p:cNvPr id="87" name="Google Shape;87;p1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1250767" y="5925700"/>
            <a:ext cx="721600" cy="721600"/>
          </a:xfrm>
          <a:prstGeom prst="rect">
            <a:avLst/>
          </a:prstGeom>
          <a:noFill/>
          <a:ln>
            <a:noFill/>
          </a:ln>
        </p:spPr>
      </p:pic>
      <p:cxnSp>
        <p:nvCxnSpPr>
          <p:cNvPr id="80" name="Google Shape;80;p15">
            <a:extLst>
              <a:ext uri="{C183D7F6-B498-43B3-948B-1728B52AA6E4}">
                <adec:decorative xmlns:adec="http://schemas.microsoft.com/office/drawing/2017/decorative" val="1"/>
              </a:ext>
            </a:extLst>
          </p:cNvPr>
          <p:cNvCxnSpPr>
            <a:stCxn id="81" idx="4"/>
            <a:endCxn id="82" idx="0"/>
          </p:cNvCxnSpPr>
          <p:nvPr/>
        </p:nvCxnSpPr>
        <p:spPr>
          <a:xfrm>
            <a:off x="8412467" y="4175867"/>
            <a:ext cx="0" cy="1910000"/>
          </a:xfrm>
          <a:prstGeom prst="straightConnector1">
            <a:avLst/>
          </a:prstGeom>
          <a:noFill/>
          <a:ln w="9525" cap="flat" cmpd="sng">
            <a:solidFill>
              <a:srgbClr val="6B9399"/>
            </a:solidFill>
            <a:prstDash val="solid"/>
            <a:round/>
            <a:headEnd type="none" w="sm" len="sm"/>
            <a:tailEnd type="none" w="sm" len="sm"/>
          </a:ln>
        </p:spPr>
      </p:cxnSp>
      <p:sp>
        <p:nvSpPr>
          <p:cNvPr id="82" name="Google Shape;82;p15">
            <a:extLst>
              <a:ext uri="{C183D7F6-B498-43B3-948B-1728B52AA6E4}">
                <adec:decorative xmlns:adec="http://schemas.microsoft.com/office/drawing/2017/decorative" val="1"/>
              </a:ext>
            </a:extLst>
          </p:cNvPr>
          <p:cNvSpPr/>
          <p:nvPr/>
        </p:nvSpPr>
        <p:spPr>
          <a:xfrm>
            <a:off x="8355667" y="6085908"/>
            <a:ext cx="113600" cy="115200"/>
          </a:xfrm>
          <a:prstGeom prst="ellipse">
            <a:avLst/>
          </a:prstGeom>
          <a:solidFill>
            <a:srgbClr val="6B9399"/>
          </a:solidFill>
          <a:ln>
            <a:noFill/>
          </a:ln>
        </p:spPr>
        <p:txBody>
          <a:bodyPr spcFirstLastPara="1" wrap="square" lIns="34333" tIns="34333" rIns="34333" bIns="34333" anchor="ctr" anchorCtr="0">
            <a:noAutofit/>
          </a:bodyPr>
          <a:lstStyle/>
          <a:p>
            <a:pPr>
              <a:buClr>
                <a:srgbClr val="000000"/>
              </a:buClr>
              <a:buSzPts val="400"/>
            </a:pPr>
            <a:endParaRPr sz="533">
              <a:solidFill>
                <a:srgbClr val="000000"/>
              </a:solidFill>
              <a:ea typeface="Arial"/>
              <a:cs typeface="Arial"/>
              <a:sym typeface="Arial"/>
            </a:endParaRPr>
          </a:p>
        </p:txBody>
      </p:sp>
      <p:sp>
        <p:nvSpPr>
          <p:cNvPr id="83" name="Google Shape;83;p15">
            <a:extLst>
              <a:ext uri="{C183D7F6-B498-43B3-948B-1728B52AA6E4}">
                <adec:decorative xmlns:adec="http://schemas.microsoft.com/office/drawing/2017/decorative" val="1"/>
              </a:ext>
            </a:extLst>
          </p:cNvPr>
          <p:cNvSpPr/>
          <p:nvPr/>
        </p:nvSpPr>
        <p:spPr>
          <a:xfrm>
            <a:off x="8355667" y="5412195"/>
            <a:ext cx="113600" cy="115200"/>
          </a:xfrm>
          <a:prstGeom prst="ellipse">
            <a:avLst/>
          </a:prstGeom>
          <a:solidFill>
            <a:srgbClr val="6B9399"/>
          </a:solidFill>
          <a:ln>
            <a:noFill/>
          </a:ln>
        </p:spPr>
        <p:txBody>
          <a:bodyPr spcFirstLastPara="1" wrap="square" lIns="34333" tIns="34333" rIns="34333" bIns="34333" anchor="ctr" anchorCtr="0">
            <a:noAutofit/>
          </a:bodyPr>
          <a:lstStyle/>
          <a:p>
            <a:pPr>
              <a:buClr>
                <a:srgbClr val="000000"/>
              </a:buClr>
              <a:buSzPts val="400"/>
            </a:pPr>
            <a:endParaRPr sz="533">
              <a:solidFill>
                <a:srgbClr val="000000"/>
              </a:solidFill>
              <a:ea typeface="Arial"/>
              <a:cs typeface="Arial"/>
              <a:sym typeface="Arial"/>
            </a:endParaRPr>
          </a:p>
        </p:txBody>
      </p:sp>
      <p:sp>
        <p:nvSpPr>
          <p:cNvPr id="84" name="Google Shape;84;p15">
            <a:extLst>
              <a:ext uri="{C183D7F6-B498-43B3-948B-1728B52AA6E4}">
                <adec:decorative xmlns:adec="http://schemas.microsoft.com/office/drawing/2017/decorative" val="1"/>
              </a:ext>
            </a:extLst>
          </p:cNvPr>
          <p:cNvSpPr/>
          <p:nvPr/>
        </p:nvSpPr>
        <p:spPr>
          <a:xfrm>
            <a:off x="8355667" y="4756281"/>
            <a:ext cx="113600" cy="115200"/>
          </a:xfrm>
          <a:prstGeom prst="ellipse">
            <a:avLst/>
          </a:prstGeom>
          <a:solidFill>
            <a:srgbClr val="6B9399"/>
          </a:solidFill>
          <a:ln>
            <a:noFill/>
          </a:ln>
        </p:spPr>
        <p:txBody>
          <a:bodyPr spcFirstLastPara="1" wrap="square" lIns="34333" tIns="34333" rIns="34333" bIns="34333" anchor="ctr" anchorCtr="0">
            <a:noAutofit/>
          </a:bodyPr>
          <a:lstStyle/>
          <a:p>
            <a:pPr>
              <a:buClr>
                <a:srgbClr val="000000"/>
              </a:buClr>
              <a:buSzPts val="400"/>
            </a:pPr>
            <a:endParaRPr sz="533">
              <a:solidFill>
                <a:srgbClr val="000000"/>
              </a:solidFill>
              <a:ea typeface="Arial"/>
              <a:cs typeface="Arial"/>
              <a:sym typeface="Arial"/>
            </a:endParaRPr>
          </a:p>
        </p:txBody>
      </p:sp>
      <p:sp>
        <p:nvSpPr>
          <p:cNvPr id="81" name="Google Shape;81;p15">
            <a:extLst>
              <a:ext uri="{C183D7F6-B498-43B3-948B-1728B52AA6E4}">
                <adec:decorative xmlns:adec="http://schemas.microsoft.com/office/drawing/2017/decorative" val="1"/>
              </a:ext>
            </a:extLst>
          </p:cNvPr>
          <p:cNvSpPr/>
          <p:nvPr/>
        </p:nvSpPr>
        <p:spPr>
          <a:xfrm>
            <a:off x="8355667" y="4060667"/>
            <a:ext cx="113600" cy="115200"/>
          </a:xfrm>
          <a:prstGeom prst="ellipse">
            <a:avLst/>
          </a:prstGeom>
          <a:solidFill>
            <a:srgbClr val="6B9399"/>
          </a:solidFill>
          <a:ln>
            <a:noFill/>
          </a:ln>
        </p:spPr>
        <p:txBody>
          <a:bodyPr spcFirstLastPara="1" wrap="square" lIns="34333" tIns="34333" rIns="34333" bIns="34333" anchor="ctr" anchorCtr="0">
            <a:noAutofit/>
          </a:bodyPr>
          <a:lstStyle/>
          <a:p>
            <a:pPr>
              <a:buClr>
                <a:srgbClr val="000000"/>
              </a:buClr>
              <a:buSzPts val="400"/>
            </a:pPr>
            <a:endParaRPr sz="533">
              <a:solidFill>
                <a:srgbClr val="000000"/>
              </a:solidFill>
              <a:ea typeface="Arial"/>
              <a:cs typeface="Arial"/>
              <a:sym typeface="Arial"/>
            </a:endParaRPr>
          </a:p>
        </p:txBody>
      </p:sp>
      <p:sp>
        <p:nvSpPr>
          <p:cNvPr id="69" name="Typischer Arbeitsalltag"/>
          <p:cNvSpPr/>
          <p:nvPr/>
        </p:nvSpPr>
        <p:spPr>
          <a:xfrm>
            <a:off x="8191567" y="3522033"/>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buClr>
                <a:srgbClr val="000000"/>
              </a:buClr>
              <a:buSzPts val="1000"/>
            </a:pPr>
            <a:r>
              <a:rPr lang="de" sz="1333" b="1" dirty="0">
                <a:solidFill>
                  <a:srgbClr val="A35353"/>
                </a:solidFill>
                <a:latin typeface="Arial" panose="020B0604020202020204" pitchFamily="34" charset="0"/>
                <a:ea typeface="Proxima Nova"/>
                <a:cs typeface="Arial" panose="020B0604020202020204" pitchFamily="34" charset="0"/>
                <a:sym typeface="Proxima Nova"/>
              </a:rPr>
              <a:t>Ein typischer (Arbeits-)tag</a:t>
            </a:r>
            <a:endParaRPr lang="de-DE" sz="1333" b="1" dirty="0">
              <a:solidFill>
                <a:srgbClr val="A35353"/>
              </a:solidFill>
              <a:latin typeface="Arial" panose="020B0604020202020204" pitchFamily="34" charset="0"/>
              <a:ea typeface="Proxima Nova"/>
              <a:cs typeface="Arial" panose="020B0604020202020204" pitchFamily="34" charset="0"/>
              <a:sym typeface="Proxima Nova"/>
            </a:endParaRPr>
          </a:p>
          <a:p>
            <a:pPr>
              <a:buClr>
                <a:srgbClr val="000000"/>
              </a:buClr>
              <a:buSzPts val="1000"/>
            </a:pPr>
            <a:endParaRPr lang="de-DE" sz="1333" b="1" dirty="0">
              <a:latin typeface="Arial" panose="020B0604020202020204" pitchFamily="34" charset="0"/>
              <a:ea typeface="Proxima Nova"/>
              <a:cs typeface="Arial" panose="020B0604020202020204" pitchFamily="34" charset="0"/>
              <a:sym typeface="Proxima Nova"/>
            </a:endParaRPr>
          </a:p>
          <a:p>
            <a:pPr indent="169329">
              <a:buClr>
                <a:srgbClr val="000000"/>
              </a:buClr>
              <a:buSzPts val="800"/>
            </a:pPr>
            <a:r>
              <a:rPr lang="de-DE" sz="1067" dirty="0">
                <a:latin typeface="Arial" panose="020B0604020202020204" pitchFamily="34" charset="0"/>
                <a:ea typeface="Proxima Nova"/>
                <a:cs typeface="Arial" panose="020B0604020202020204" pitchFamily="34" charset="0"/>
                <a:sym typeface="Proxima Nova"/>
              </a:rPr>
              <a:t>   </a:t>
            </a:r>
            <a:r>
              <a:rPr lang="de-DE" sz="1100" b="1" dirty="0">
                <a:latin typeface="Arial" panose="020B0604020202020204" pitchFamily="34" charset="0"/>
                <a:ea typeface="Proxima Nova"/>
                <a:cs typeface="Arial" panose="020B0604020202020204" pitchFamily="34" charset="0"/>
                <a:sym typeface="Proxima Nova"/>
              </a:rPr>
              <a:t>Morgen</a:t>
            </a:r>
            <a:r>
              <a:rPr lang="de-DE" sz="1100" dirty="0">
                <a:latin typeface="Arial" panose="020B0604020202020204" pitchFamily="34" charset="0"/>
                <a:ea typeface="Proxima Nova"/>
                <a:cs typeface="Arial" panose="020B0604020202020204" pitchFamily="34" charset="0"/>
                <a:sym typeface="Proxima Nova"/>
              </a:rPr>
              <a:t>: </a:t>
            </a:r>
          </a:p>
          <a:p>
            <a:pPr marL="167996">
              <a:buClr>
                <a:srgbClr val="000000"/>
              </a:buClr>
              <a:buSzPts val="800"/>
            </a:pPr>
            <a:r>
              <a:rPr lang="de-DE" sz="1100" dirty="0">
                <a:latin typeface="Arial" panose="020B0604020202020204" pitchFamily="34" charset="0"/>
                <a:ea typeface="Proxima Nova"/>
                <a:cs typeface="Arial" panose="020B0604020202020204" pitchFamily="34" charset="0"/>
                <a:sym typeface="Proxima Nova"/>
              </a:rPr>
              <a:t>Jonas beginnt seinen Tag mit dem Entladen von</a:t>
            </a:r>
          </a:p>
          <a:p>
            <a:pPr marL="167996">
              <a:buClr>
                <a:srgbClr val="000000"/>
              </a:buClr>
              <a:buSzPts val="800"/>
            </a:pPr>
            <a:r>
              <a:rPr lang="de-DE" sz="1100" dirty="0">
                <a:latin typeface="Arial" panose="020B0604020202020204" pitchFamily="34" charset="0"/>
                <a:ea typeface="Proxima Nova"/>
                <a:cs typeface="Arial" panose="020B0604020202020204" pitchFamily="34" charset="0"/>
                <a:sym typeface="Proxima Nova"/>
              </a:rPr>
              <a:t>Lieferungen und dem Sortieren von Gütern.</a:t>
            </a:r>
            <a:endParaRPr sz="1100" dirty="0">
              <a:solidFill>
                <a:srgbClr val="000000"/>
              </a:solidFill>
              <a:latin typeface="Arial" panose="020B0604020202020204" pitchFamily="34" charset="0"/>
              <a:ea typeface="Proxima Nova"/>
              <a:cs typeface="Arial" panose="020B0604020202020204" pitchFamily="34" charset="0"/>
              <a:sym typeface="Proxima Nova"/>
            </a:endParaRPr>
          </a:p>
          <a:p>
            <a:pPr>
              <a:buClr>
                <a:srgbClr val="000000"/>
              </a:buClr>
              <a:buSzPts val="800"/>
            </a:pPr>
            <a:endParaRPr sz="1100" dirty="0">
              <a:solidFill>
                <a:srgbClr val="000000"/>
              </a:solidFill>
              <a:latin typeface="Arial" panose="020B0604020202020204" pitchFamily="34" charset="0"/>
              <a:ea typeface="Proxima Nova"/>
              <a:cs typeface="Arial" panose="020B0604020202020204" pitchFamily="34" charset="0"/>
              <a:sym typeface="Proxima Nova"/>
            </a:endParaRPr>
          </a:p>
          <a:p>
            <a:pPr>
              <a:buClr>
                <a:srgbClr val="000000"/>
              </a:buClr>
              <a:buSzPts val="800"/>
            </a:pPr>
            <a:r>
              <a:rPr lang="de" sz="1100" dirty="0">
                <a:solidFill>
                  <a:srgbClr val="000000"/>
                </a:solidFill>
                <a:latin typeface="Arial" panose="020B0604020202020204" pitchFamily="34" charset="0"/>
                <a:ea typeface="Proxima Nova"/>
                <a:cs typeface="Arial" panose="020B0604020202020204" pitchFamily="34" charset="0"/>
                <a:sym typeface="Proxima Nova"/>
              </a:rPr>
              <a:t>        </a:t>
            </a:r>
            <a:r>
              <a:rPr lang="de" sz="1100" b="1" dirty="0">
                <a:latin typeface="Arial" panose="020B0604020202020204" pitchFamily="34" charset="0"/>
                <a:ea typeface="Proxima Nova"/>
                <a:cs typeface="Arial" panose="020B0604020202020204" pitchFamily="34" charset="0"/>
                <a:sym typeface="Proxima Nova"/>
              </a:rPr>
              <a:t>Mittag</a:t>
            </a:r>
            <a:r>
              <a:rPr lang="de" sz="1100" dirty="0">
                <a:latin typeface="Arial" panose="020B0604020202020204" pitchFamily="34" charset="0"/>
                <a:ea typeface="Proxima Nova"/>
                <a:cs typeface="Arial" panose="020B0604020202020204" pitchFamily="34" charset="0"/>
                <a:sym typeface="Proxima Nova"/>
              </a:rPr>
              <a:t>:</a:t>
            </a:r>
          </a:p>
          <a:p>
            <a:pPr marL="167996">
              <a:buSzPts val="800"/>
            </a:pPr>
            <a:r>
              <a:rPr lang="de-DE" sz="1100" dirty="0">
                <a:solidFill>
                  <a:srgbClr val="000000"/>
                </a:solidFill>
                <a:latin typeface="Arial" panose="020B0604020202020204" pitchFamily="34" charset="0"/>
                <a:ea typeface="Proxima Nova"/>
                <a:cs typeface="Arial" panose="020B0604020202020204" pitchFamily="34" charset="0"/>
                <a:sym typeface="Proxima Nova"/>
              </a:rPr>
              <a:t>Er überprüft die Lagerbestände und organisiert die Lagerplätze.</a:t>
            </a:r>
            <a:endParaRPr sz="1100" dirty="0">
              <a:solidFill>
                <a:srgbClr val="000000"/>
              </a:solidFill>
              <a:latin typeface="Arial" panose="020B0604020202020204" pitchFamily="34" charset="0"/>
              <a:ea typeface="Proxima Nova"/>
              <a:cs typeface="Arial" panose="020B0604020202020204" pitchFamily="34" charset="0"/>
              <a:sym typeface="Proxima Nova"/>
            </a:endParaRPr>
          </a:p>
          <a:p>
            <a:pPr>
              <a:buClr>
                <a:srgbClr val="000000"/>
              </a:buClr>
              <a:buSzPts val="900"/>
            </a:pPr>
            <a:endParaRPr sz="1100" dirty="0">
              <a:solidFill>
                <a:srgbClr val="000000"/>
              </a:solidFill>
              <a:latin typeface="Arial" panose="020B0604020202020204" pitchFamily="34" charset="0"/>
              <a:ea typeface="Proxima Nova"/>
              <a:cs typeface="Arial" panose="020B0604020202020204" pitchFamily="34" charset="0"/>
              <a:sym typeface="Proxima Nova"/>
            </a:endParaRPr>
          </a:p>
          <a:p>
            <a:pPr>
              <a:buClr>
                <a:srgbClr val="000000"/>
              </a:buClr>
              <a:buSzPts val="800"/>
            </a:pPr>
            <a:r>
              <a:rPr lang="de" sz="1100" dirty="0">
                <a:solidFill>
                  <a:srgbClr val="000000"/>
                </a:solidFill>
                <a:latin typeface="Arial" panose="020B0604020202020204" pitchFamily="34" charset="0"/>
                <a:ea typeface="Proxima Nova"/>
                <a:cs typeface="Arial" panose="020B0604020202020204" pitchFamily="34" charset="0"/>
                <a:sym typeface="Proxima Nova"/>
              </a:rPr>
              <a:t>        </a:t>
            </a:r>
            <a:r>
              <a:rPr lang="de" sz="1100" b="1" dirty="0">
                <a:latin typeface="Arial" panose="020B0604020202020204" pitchFamily="34" charset="0"/>
                <a:ea typeface="Proxima Nova"/>
                <a:cs typeface="Arial" panose="020B0604020202020204" pitchFamily="34" charset="0"/>
                <a:sym typeface="Proxima Nova"/>
              </a:rPr>
              <a:t>Nachmittag</a:t>
            </a:r>
            <a:r>
              <a:rPr lang="de" sz="1100" dirty="0">
                <a:latin typeface="Arial" panose="020B0604020202020204" pitchFamily="34" charset="0"/>
                <a:ea typeface="Proxima Nova"/>
                <a:cs typeface="Arial" panose="020B0604020202020204" pitchFamily="34" charset="0"/>
                <a:sym typeface="Proxima Nova"/>
              </a:rPr>
              <a:t>:</a:t>
            </a:r>
          </a:p>
          <a:p>
            <a:pPr marL="167996">
              <a:buClr>
                <a:srgbClr val="000000"/>
              </a:buClr>
              <a:buSzPts val="800"/>
            </a:pPr>
            <a:r>
              <a:rPr lang="de-DE" sz="1100" dirty="0">
                <a:solidFill>
                  <a:srgbClr val="000000"/>
                </a:solidFill>
                <a:latin typeface="Arial" panose="020B0604020202020204" pitchFamily="34" charset="0"/>
                <a:ea typeface="Proxima Nova"/>
                <a:cs typeface="Arial" panose="020B0604020202020204" pitchFamily="34" charset="0"/>
                <a:sym typeface="Proxima Nova"/>
              </a:rPr>
              <a:t>Jonas führt Stückzahlkontrollen durch und unterstützt bei der Lösung von Lagerproblemen.</a:t>
            </a:r>
            <a:endParaRPr sz="1100" dirty="0">
              <a:solidFill>
                <a:srgbClr val="000000"/>
              </a:solidFill>
              <a:latin typeface="Arial" panose="020B0604020202020204" pitchFamily="34" charset="0"/>
              <a:ea typeface="Proxima Nova"/>
              <a:cs typeface="Arial" panose="020B0604020202020204" pitchFamily="34" charset="0"/>
              <a:sym typeface="Proxima Nova"/>
            </a:endParaRPr>
          </a:p>
          <a:p>
            <a:pPr>
              <a:buClr>
                <a:srgbClr val="000000"/>
              </a:buClr>
              <a:buSzPts val="800"/>
            </a:pPr>
            <a:endParaRPr sz="1100" dirty="0">
              <a:solidFill>
                <a:srgbClr val="000000"/>
              </a:solidFill>
              <a:latin typeface="Arial" panose="020B0604020202020204" pitchFamily="34" charset="0"/>
              <a:ea typeface="Proxima Nova"/>
              <a:cs typeface="Arial" panose="020B0604020202020204" pitchFamily="34" charset="0"/>
              <a:sym typeface="Proxima Nova"/>
            </a:endParaRPr>
          </a:p>
          <a:p>
            <a:pPr>
              <a:buClr>
                <a:srgbClr val="000000"/>
              </a:buClr>
              <a:buSzPts val="800"/>
            </a:pPr>
            <a:r>
              <a:rPr lang="de" sz="1100" dirty="0">
                <a:solidFill>
                  <a:srgbClr val="000000"/>
                </a:solidFill>
                <a:latin typeface="Arial" panose="020B0604020202020204" pitchFamily="34" charset="0"/>
                <a:ea typeface="Proxima Nova"/>
                <a:cs typeface="Arial" panose="020B0604020202020204" pitchFamily="34" charset="0"/>
                <a:sym typeface="Proxima Nova"/>
              </a:rPr>
              <a:t>        </a:t>
            </a:r>
            <a:r>
              <a:rPr lang="de" sz="1100" b="1" dirty="0">
                <a:latin typeface="Arial" panose="020B0604020202020204" pitchFamily="34" charset="0"/>
                <a:ea typeface="Proxima Nova"/>
                <a:cs typeface="Arial" panose="020B0604020202020204" pitchFamily="34" charset="0"/>
                <a:sym typeface="Proxima Nova"/>
              </a:rPr>
              <a:t>Abend</a:t>
            </a:r>
            <a:r>
              <a:rPr lang="de" sz="1100" dirty="0">
                <a:latin typeface="Arial" panose="020B0604020202020204" pitchFamily="34" charset="0"/>
                <a:ea typeface="Proxima Nova"/>
                <a:cs typeface="Arial" panose="020B0604020202020204" pitchFamily="34" charset="0"/>
                <a:sym typeface="Proxima Nova"/>
              </a:rPr>
              <a:t>:</a:t>
            </a:r>
          </a:p>
          <a:p>
            <a:pPr marL="167996">
              <a:buClr>
                <a:srgbClr val="000000"/>
              </a:buClr>
              <a:buSzPts val="800"/>
            </a:pPr>
            <a:r>
              <a:rPr lang="de-DE" sz="1100" dirty="0">
                <a:solidFill>
                  <a:srgbClr val="000000"/>
                </a:solidFill>
                <a:latin typeface="Arial" panose="020B0604020202020204" pitchFamily="34" charset="0"/>
                <a:ea typeface="Proxima Nova"/>
                <a:cs typeface="Arial" panose="020B0604020202020204" pitchFamily="34" charset="0"/>
                <a:sym typeface="Proxima Nova"/>
              </a:rPr>
              <a:t>Er bereitet das Lager für die nächsten </a:t>
            </a:r>
          </a:p>
          <a:p>
            <a:pPr marL="167996">
              <a:buClr>
                <a:srgbClr val="000000"/>
              </a:buClr>
              <a:buSzPts val="800"/>
            </a:pPr>
            <a:r>
              <a:rPr lang="de-DE" sz="1100" dirty="0">
                <a:solidFill>
                  <a:srgbClr val="000000"/>
                </a:solidFill>
                <a:latin typeface="Arial" panose="020B0604020202020204" pitchFamily="34" charset="0"/>
                <a:ea typeface="Proxima Nova"/>
                <a:cs typeface="Arial" panose="020B0604020202020204" pitchFamily="34" charset="0"/>
                <a:sym typeface="Proxima Nova"/>
              </a:rPr>
              <a:t>Lieferungen vor und schließt seine Aufgaben ab.</a:t>
            </a:r>
          </a:p>
          <a:p>
            <a:pPr>
              <a:buClr>
                <a:srgbClr val="000000"/>
              </a:buClr>
              <a:buSzPts val="1000"/>
            </a:pPr>
            <a:endParaRPr sz="1067" b="1" dirty="0">
              <a:solidFill>
                <a:srgbClr val="C50022"/>
              </a:solidFill>
              <a:latin typeface="Arial" panose="020B0604020202020204" pitchFamily="34" charset="0"/>
              <a:ea typeface="Proxima Nova"/>
              <a:cs typeface="Arial" panose="020B0604020202020204" pitchFamily="34" charset="0"/>
              <a:sym typeface="Proxima Nova"/>
            </a:endParaRPr>
          </a:p>
        </p:txBody>
      </p:sp>
      <p:pic>
        <p:nvPicPr>
          <p:cNvPr id="90" name="Google Shape;90;p15">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7223867" y="5925700"/>
            <a:ext cx="720000" cy="720000"/>
          </a:xfrm>
          <a:prstGeom prst="rect">
            <a:avLst/>
          </a:prstGeom>
          <a:noFill/>
          <a:ln>
            <a:noFill/>
          </a:ln>
        </p:spPr>
      </p:pic>
      <p:sp>
        <p:nvSpPr>
          <p:cNvPr id="78" name="Kompetenzen und Fähigkeiten"/>
          <p:cNvSpPr/>
          <p:nvPr/>
        </p:nvSpPr>
        <p:spPr>
          <a:xfrm>
            <a:off x="4213219" y="3522075"/>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buClr>
                <a:srgbClr val="000000"/>
              </a:buClr>
              <a:buSzPts val="1000"/>
            </a:pPr>
            <a:r>
              <a:rPr lang="de" sz="1333" b="1" dirty="0">
                <a:solidFill>
                  <a:srgbClr val="A35353"/>
                </a:solidFill>
                <a:latin typeface="Arial" panose="020B0604020202020204" pitchFamily="34" charset="0"/>
                <a:ea typeface="Proxima Nova"/>
                <a:cs typeface="Arial" panose="020B0604020202020204" pitchFamily="34" charset="0"/>
                <a:sym typeface="Proxima Nova"/>
              </a:rPr>
              <a:t>Kompetenzen &amp; Fähigkeiten</a:t>
            </a:r>
          </a:p>
          <a:p>
            <a:pPr>
              <a:buClr>
                <a:srgbClr val="000000"/>
              </a:buClr>
              <a:buSzPts val="1000"/>
            </a:pPr>
            <a:endParaRPr lang="de" sz="1333" b="1" dirty="0">
              <a:solidFill>
                <a:srgbClr val="A35353"/>
              </a:solidFill>
              <a:latin typeface="Arial" panose="020B0604020202020204" pitchFamily="34" charset="0"/>
              <a:ea typeface="Proxima Nova"/>
              <a:cs typeface="Arial" panose="020B0604020202020204" pitchFamily="34" charset="0"/>
              <a:sym typeface="Proxima Nova"/>
            </a:endParaRPr>
          </a:p>
          <a:p>
            <a:pPr>
              <a:lnSpc>
                <a:spcPct val="150000"/>
              </a:lnSpc>
              <a:buClr>
                <a:srgbClr val="000000"/>
              </a:buClr>
              <a:buSzPts val="1000"/>
            </a:pPr>
            <a:r>
              <a:rPr lang="de-DE" sz="1100" b="1" dirty="0">
                <a:latin typeface="Arial" panose="020B0604020202020204" pitchFamily="34" charset="0"/>
                <a:ea typeface="Proxima Nova"/>
                <a:cs typeface="Arial" panose="020B0604020202020204" pitchFamily="34" charset="0"/>
                <a:sym typeface="Proxima Nova"/>
              </a:rPr>
              <a:t>+</a:t>
            </a:r>
            <a:r>
              <a:rPr lang="de-DE" sz="1100" dirty="0">
                <a:latin typeface="Arial" panose="020B0604020202020204" pitchFamily="34" charset="0"/>
                <a:ea typeface="Proxima Nova"/>
                <a:cs typeface="Arial" panose="020B0604020202020204" pitchFamily="34" charset="0"/>
                <a:sym typeface="Proxima Nova"/>
              </a:rPr>
              <a:t> </a:t>
            </a:r>
            <a:r>
              <a:rPr lang="de-DE" sz="1100" b="1" dirty="0">
                <a:latin typeface="Arial" panose="020B0604020202020204" pitchFamily="34" charset="0"/>
                <a:ea typeface="Proxima Nova"/>
                <a:cs typeface="Arial" panose="020B0604020202020204" pitchFamily="34" charset="0"/>
                <a:sym typeface="Proxima Nova"/>
              </a:rPr>
              <a:t>Vorhanden</a:t>
            </a:r>
            <a:r>
              <a:rPr lang="de" sz="1100" dirty="0">
                <a:latin typeface="Arial" panose="020B0604020202020204" pitchFamily="34" charset="0"/>
                <a:ea typeface="Proxima Nova"/>
                <a:cs typeface="Arial" panose="020B0604020202020204" pitchFamily="34" charset="0"/>
                <a:sym typeface="Proxima Nova"/>
              </a:rPr>
              <a:t>: Lesen und Schreiben auf Textebene, mathematische und digitale Alltagskompetenzen, </a:t>
            </a:r>
            <a:r>
              <a:rPr lang="de-DE" sz="1100" dirty="0">
                <a:solidFill>
                  <a:srgbClr val="242424"/>
                </a:solidFill>
                <a:latin typeface="Arial" panose="020B0604020202020204" pitchFamily="34" charset="0"/>
                <a:ea typeface="Times New Roman" panose="02020603050405020304" pitchFamily="18" charset="0"/>
                <a:cs typeface="Arial" panose="020B0604020202020204" pitchFamily="34" charset="0"/>
              </a:rPr>
              <a:t>Verlässlichkeit, Teamfähigkeit, Lernbereitschaft</a:t>
            </a:r>
            <a:endParaRPr lang="de" sz="1100" b="1" dirty="0">
              <a:solidFill>
                <a:srgbClr val="242424"/>
              </a:solidFill>
              <a:latin typeface="Arial" panose="020B0604020202020204" pitchFamily="34" charset="0"/>
              <a:ea typeface="Proxima Nova"/>
              <a:cs typeface="Arial" panose="020B0604020202020204" pitchFamily="34" charset="0"/>
              <a:sym typeface="Proxima Nova"/>
            </a:endParaRPr>
          </a:p>
          <a:p>
            <a:pPr>
              <a:lnSpc>
                <a:spcPct val="150000"/>
              </a:lnSpc>
              <a:buClr>
                <a:srgbClr val="000000"/>
              </a:buClr>
              <a:buSzPts val="1000"/>
            </a:pPr>
            <a:r>
              <a:rPr lang="de-DE" sz="1100" b="1" dirty="0">
                <a:latin typeface="Arial" panose="020B0604020202020204" pitchFamily="34" charset="0"/>
                <a:ea typeface="Proxima Nova"/>
                <a:cs typeface="Arial" panose="020B0604020202020204" pitchFamily="34" charset="0"/>
                <a:sym typeface="Proxima Nova"/>
              </a:rPr>
              <a:t>- Fehlend</a:t>
            </a:r>
            <a:r>
              <a:rPr lang="de" sz="1100" dirty="0">
                <a:latin typeface="Arial" panose="020B0604020202020204" pitchFamily="34" charset="0"/>
                <a:ea typeface="Proxima Nova"/>
                <a:cs typeface="Arial" panose="020B0604020202020204" pitchFamily="34" charset="0"/>
                <a:sym typeface="Proxima Nova"/>
              </a:rPr>
              <a:t>: </a:t>
            </a:r>
            <a:r>
              <a:rPr lang="de-DE" sz="1100" dirty="0">
                <a:solidFill>
                  <a:srgbClr val="242424"/>
                </a:solidFill>
                <a:latin typeface="Arial" panose="020B0604020202020204" pitchFamily="34" charset="0"/>
                <a:ea typeface="Times New Roman" panose="02020603050405020304" pitchFamily="18" charset="0"/>
                <a:cs typeface="Arial" panose="020B0604020202020204" pitchFamily="34" charset="0"/>
              </a:rPr>
              <a:t>Fachsprache, Fachrechnen, Arbeitsplanung, digitale Berufskompetenz, Selbständigkeit, Lern- und Arbeitstechniken </a:t>
            </a:r>
            <a:endParaRPr lang="de-DE" sz="1100" dirty="0">
              <a:latin typeface="Arial" panose="020B0604020202020204" pitchFamily="34" charset="0"/>
              <a:ea typeface="Times New Roman" panose="02020603050405020304" pitchFamily="18" charset="0"/>
              <a:cs typeface="Arial" panose="020B0604020202020204" pitchFamily="34" charset="0"/>
            </a:endParaRPr>
          </a:p>
          <a:p>
            <a:pPr>
              <a:lnSpc>
                <a:spcPct val="150000"/>
              </a:lnSpc>
              <a:buSzPts val="800"/>
            </a:pPr>
            <a:r>
              <a:rPr lang="de" sz="1100" b="1" dirty="0">
                <a:solidFill>
                  <a:srgbClr val="000000"/>
                </a:solidFill>
                <a:latin typeface="Arial" panose="020B0604020202020204" pitchFamily="34" charset="0"/>
                <a:ea typeface="Proxima Nova"/>
                <a:cs typeface="Arial" panose="020B0604020202020204" pitchFamily="34" charset="0"/>
                <a:sym typeface="Proxima Nova"/>
              </a:rPr>
              <a:t>Talent</a:t>
            </a:r>
            <a:r>
              <a:rPr lang="de" sz="1100" b="1" dirty="0">
                <a:latin typeface="Arial" panose="020B0604020202020204" pitchFamily="34" charset="0"/>
                <a:ea typeface="Proxima Nova"/>
                <a:cs typeface="Arial" panose="020B0604020202020204" pitchFamily="34" charset="0"/>
                <a:sym typeface="Proxima Nova"/>
              </a:rPr>
              <a:t>e</a:t>
            </a:r>
            <a:r>
              <a:rPr lang="de" sz="1100" dirty="0">
                <a:latin typeface="Arial" panose="020B0604020202020204" pitchFamily="34" charset="0"/>
                <a:ea typeface="Proxima Nova"/>
                <a:cs typeface="Arial" panose="020B0604020202020204" pitchFamily="34" charset="0"/>
                <a:sym typeface="Proxima Nova"/>
              </a:rPr>
              <a:t>: </a:t>
            </a:r>
            <a:r>
              <a:rPr lang="de-DE" sz="1100" dirty="0">
                <a:solidFill>
                  <a:srgbClr val="242424"/>
                </a:solidFill>
                <a:latin typeface="Arial" panose="020B0604020202020204" pitchFamily="34" charset="0"/>
                <a:ea typeface="Times New Roman" panose="02020603050405020304" pitchFamily="18" charset="0"/>
                <a:cs typeface="Arial" panose="020B0604020202020204" pitchFamily="34" charset="0"/>
              </a:rPr>
              <a:t>gutes räumliches Vorstellungsvermögen</a:t>
            </a:r>
            <a:endParaRPr sz="1100" dirty="0">
              <a:solidFill>
                <a:srgbClr val="000000"/>
              </a:solidFill>
              <a:latin typeface="Arial" panose="020B0604020202020204" pitchFamily="34" charset="0"/>
              <a:ea typeface="Proxima Nova"/>
              <a:cs typeface="Arial" panose="020B0604020202020204" pitchFamily="34" charset="0"/>
              <a:sym typeface="Proxima Nova"/>
            </a:endParaRPr>
          </a:p>
          <a:p>
            <a:pPr>
              <a:lnSpc>
                <a:spcPct val="150000"/>
              </a:lnSpc>
              <a:buClr>
                <a:srgbClr val="000000"/>
              </a:buClr>
              <a:buSzPts val="800"/>
            </a:pPr>
            <a:r>
              <a:rPr lang="de" sz="1100" b="1" dirty="0">
                <a:latin typeface="Arial" panose="020B0604020202020204" pitchFamily="34" charset="0"/>
                <a:ea typeface="Proxima Nova"/>
                <a:cs typeface="Arial" panose="020B0604020202020204" pitchFamily="34" charset="0"/>
                <a:sym typeface="Proxima Nova"/>
              </a:rPr>
              <a:t>Wissen / Expertise</a:t>
            </a:r>
            <a:r>
              <a:rPr lang="de" sz="1100" dirty="0">
                <a:latin typeface="Arial" panose="020B0604020202020204" pitchFamily="34" charset="0"/>
                <a:ea typeface="Proxima Nova"/>
                <a:cs typeface="Arial" panose="020B0604020202020204" pitchFamily="34" charset="0"/>
                <a:sym typeface="Proxima Nova"/>
              </a:rPr>
              <a:t>: </a:t>
            </a:r>
            <a:r>
              <a:rPr lang="de-DE" sz="1100" dirty="0">
                <a:solidFill>
                  <a:srgbClr val="242424"/>
                </a:solidFill>
                <a:latin typeface="Arial" panose="020B0604020202020204" pitchFamily="34" charset="0"/>
                <a:ea typeface="Times New Roman" panose="02020603050405020304" pitchFamily="18" charset="0"/>
                <a:cs typeface="Arial" panose="020B0604020202020204" pitchFamily="34" charset="0"/>
              </a:rPr>
              <a:t>Lagerverwaltung</a:t>
            </a:r>
          </a:p>
        </p:txBody>
      </p:sp>
      <p:pic>
        <p:nvPicPr>
          <p:cNvPr id="88" name="Google Shape;88;p15">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3238884" y="5925700"/>
            <a:ext cx="720000" cy="720000"/>
          </a:xfrm>
          <a:prstGeom prst="rect">
            <a:avLst/>
          </a:prstGeom>
          <a:noFill/>
          <a:ln>
            <a:noFill/>
          </a:ln>
        </p:spPr>
      </p:pic>
      <p:sp>
        <p:nvSpPr>
          <p:cNvPr id="77" name="Demografische Daten"/>
          <p:cNvSpPr/>
          <p:nvPr/>
        </p:nvSpPr>
        <p:spPr>
          <a:xfrm>
            <a:off x="249799" y="3522115"/>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buClr>
                <a:srgbClr val="000000"/>
              </a:buClr>
              <a:buSzPts val="1000"/>
            </a:pPr>
            <a:r>
              <a:rPr lang="de" sz="1333" b="1" dirty="0">
                <a:solidFill>
                  <a:srgbClr val="A35353"/>
                </a:solidFill>
                <a:latin typeface="Arial" panose="020B0604020202020204" pitchFamily="34" charset="0"/>
                <a:ea typeface="Proxima Nova"/>
                <a:cs typeface="Arial" panose="020B0604020202020204" pitchFamily="34" charset="0"/>
                <a:sym typeface="Proxima Nova"/>
              </a:rPr>
              <a:t>Demographische Daten &amp; Situation</a:t>
            </a:r>
            <a:endParaRPr lang="de" sz="933" dirty="0">
              <a:solidFill>
                <a:srgbClr val="A35353"/>
              </a:solidFill>
              <a:latin typeface="Arial" panose="020B0604020202020204" pitchFamily="34" charset="0"/>
              <a:ea typeface="Proxima Nova"/>
              <a:cs typeface="Arial" panose="020B0604020202020204" pitchFamily="34" charset="0"/>
              <a:sym typeface="Proxima Nova"/>
            </a:endParaRPr>
          </a:p>
          <a:p>
            <a:pPr>
              <a:buClr>
                <a:srgbClr val="000000"/>
              </a:buClr>
              <a:buSzPts val="1000"/>
            </a:pPr>
            <a:endParaRPr sz="1400" b="1" dirty="0">
              <a:solidFill>
                <a:srgbClr val="000000"/>
              </a:solidFill>
              <a:latin typeface="Arial" panose="020B0604020202020204" pitchFamily="34" charset="0"/>
              <a:ea typeface="Proxima Nova"/>
              <a:cs typeface="Arial" panose="020B0604020202020204" pitchFamily="34" charset="0"/>
              <a:sym typeface="Proxima Nova"/>
            </a:endParaRPr>
          </a:p>
          <a:p>
            <a:pPr marL="167996" indent="-167996">
              <a:buSzPts val="1000"/>
              <a:buFont typeface="Arial" panose="020B0604020202020204" pitchFamily="34" charset="0"/>
              <a:buChar char="•"/>
              <a:tabLst>
                <a:tab pos="609585" algn="l"/>
              </a:tabLst>
            </a:pPr>
            <a:r>
              <a:rPr lang="de-DE" sz="1100" b="1" dirty="0">
                <a:solidFill>
                  <a:srgbClr val="242424"/>
                </a:solidFill>
                <a:latin typeface="Arial" panose="020B0604020202020204" pitchFamily="34" charset="0"/>
                <a:ea typeface="Times New Roman" panose="02020603050405020304" pitchFamily="18" charset="0"/>
                <a:cs typeface="Arial" panose="020B0604020202020204" pitchFamily="34" charset="0"/>
              </a:rPr>
              <a:t>Beruflicher Werdegang:</a:t>
            </a:r>
            <a:r>
              <a:rPr lang="de-DE" sz="1100" dirty="0">
                <a:solidFill>
                  <a:srgbClr val="242424"/>
                </a:solidFill>
                <a:latin typeface="Arial" panose="020B0604020202020204" pitchFamily="34" charset="0"/>
                <a:ea typeface="Times New Roman" panose="02020603050405020304" pitchFamily="18" charset="0"/>
                <a:cs typeface="Arial" panose="020B0604020202020204" pitchFamily="34" charset="0"/>
              </a:rPr>
              <a:t> Keine Ausbildung, aber langjährige Tätigkeit im Logistikbereich</a:t>
            </a:r>
            <a:endParaRPr lang="de-DE" sz="1100" dirty="0">
              <a:latin typeface="Arial" panose="020B0604020202020204" pitchFamily="34" charset="0"/>
              <a:ea typeface="Times New Roman" panose="02020603050405020304" pitchFamily="18" charset="0"/>
              <a:cs typeface="Arial" panose="020B0604020202020204" pitchFamily="34" charset="0"/>
            </a:endParaRPr>
          </a:p>
          <a:p>
            <a:pPr marL="167996" indent="-167996">
              <a:buSzPts val="1000"/>
              <a:buFont typeface="Arial" panose="020B0604020202020204" pitchFamily="34" charset="0"/>
              <a:buChar char="•"/>
              <a:tabLst>
                <a:tab pos="609585" algn="l"/>
              </a:tabLst>
            </a:pPr>
            <a:r>
              <a:rPr lang="de-DE" sz="1100" b="1" dirty="0">
                <a:solidFill>
                  <a:srgbClr val="242424"/>
                </a:solidFill>
                <a:latin typeface="Arial" panose="020B0604020202020204" pitchFamily="34" charset="0"/>
                <a:ea typeface="Times New Roman" panose="02020603050405020304" pitchFamily="18" charset="0"/>
                <a:cs typeface="Arial" panose="020B0604020202020204" pitchFamily="34" charset="0"/>
              </a:rPr>
              <a:t>Job &amp; Karriere:</a:t>
            </a:r>
            <a:r>
              <a:rPr lang="de-DE" sz="1100" dirty="0">
                <a:solidFill>
                  <a:srgbClr val="242424"/>
                </a:solidFill>
                <a:latin typeface="Arial" panose="020B0604020202020204" pitchFamily="34" charset="0"/>
                <a:ea typeface="Times New Roman" panose="02020603050405020304" pitchFamily="18" charset="0"/>
                <a:cs typeface="Arial" panose="020B0604020202020204" pitchFamily="34" charset="0"/>
              </a:rPr>
              <a:t> Möchte sich zum Lagerleiter weiterentwickeln</a:t>
            </a:r>
            <a:endParaRPr lang="de-DE" sz="1100" dirty="0">
              <a:latin typeface="Arial" panose="020B0604020202020204" pitchFamily="34" charset="0"/>
              <a:ea typeface="Calibri" panose="020F0502020204030204" pitchFamily="34" charset="0"/>
              <a:cs typeface="Arial" panose="020B0604020202020204" pitchFamily="34" charset="0"/>
            </a:endParaRPr>
          </a:p>
          <a:p>
            <a:pPr marL="167996" indent="-167996">
              <a:buSzPts val="1000"/>
              <a:buFont typeface="Arial" panose="020B0604020202020204" pitchFamily="34" charset="0"/>
              <a:buChar char="•"/>
              <a:tabLst>
                <a:tab pos="609585" algn="l"/>
              </a:tabLst>
            </a:pPr>
            <a:r>
              <a:rPr lang="de-DE" sz="1100" b="1" dirty="0">
                <a:solidFill>
                  <a:srgbClr val="242424"/>
                </a:solidFill>
                <a:latin typeface="Arial" panose="020B0604020202020204" pitchFamily="34" charset="0"/>
                <a:ea typeface="Times New Roman" panose="02020603050405020304" pitchFamily="18" charset="0"/>
                <a:cs typeface="Arial" panose="020B0604020202020204" pitchFamily="34" charset="0"/>
              </a:rPr>
              <a:t>Berufserfahrung:</a:t>
            </a:r>
            <a:r>
              <a:rPr lang="de-DE" sz="1100" dirty="0">
                <a:solidFill>
                  <a:srgbClr val="242424"/>
                </a:solidFill>
                <a:latin typeface="Arial" panose="020B0604020202020204" pitchFamily="34" charset="0"/>
                <a:ea typeface="Times New Roman" panose="02020603050405020304" pitchFamily="18" charset="0"/>
                <a:cs typeface="Arial" panose="020B0604020202020204" pitchFamily="34" charset="0"/>
              </a:rPr>
              <a:t> Grundkenntnisse in der Nutzung von Lagerverwaltungssystemen</a:t>
            </a:r>
            <a:endParaRPr lang="de-DE" sz="1100" dirty="0">
              <a:latin typeface="Arial" panose="020B0604020202020204" pitchFamily="34" charset="0"/>
              <a:ea typeface="Calibri" panose="020F0502020204030204" pitchFamily="34" charset="0"/>
              <a:cs typeface="Arial" panose="020B0604020202020204" pitchFamily="34" charset="0"/>
            </a:endParaRPr>
          </a:p>
          <a:p>
            <a:pPr marL="167996" indent="-167996">
              <a:buSzPts val="1000"/>
              <a:buFont typeface="Arial" panose="020B0604020202020204" pitchFamily="34" charset="0"/>
              <a:buChar char="•"/>
              <a:tabLst>
                <a:tab pos="609585" algn="l"/>
              </a:tabLst>
            </a:pPr>
            <a:r>
              <a:rPr lang="de-DE" sz="1100" b="1" dirty="0">
                <a:solidFill>
                  <a:srgbClr val="242424"/>
                </a:solidFill>
                <a:latin typeface="Arial" panose="020B0604020202020204" pitchFamily="34" charset="0"/>
                <a:ea typeface="Times New Roman" panose="02020603050405020304" pitchFamily="18" charset="0"/>
                <a:cs typeface="Arial" panose="020B0604020202020204" pitchFamily="34" charset="0"/>
              </a:rPr>
              <a:t>Professionelles Umfeld &amp; Beziehungen:</a:t>
            </a:r>
            <a:r>
              <a:rPr lang="de-DE" sz="1100" dirty="0">
                <a:solidFill>
                  <a:srgbClr val="242424"/>
                </a:solidFill>
                <a:latin typeface="Arial" panose="020B0604020202020204" pitchFamily="34" charset="0"/>
                <a:ea typeface="Times New Roman" panose="02020603050405020304" pitchFamily="18" charset="0"/>
                <a:cs typeface="Arial" panose="020B0604020202020204" pitchFamily="34" charset="0"/>
              </a:rPr>
              <a:t> gute Zusammenarbeit mit Kolleg*innen und Vorgesetzten</a:t>
            </a:r>
            <a:endParaRPr lang="de-DE" sz="1100" dirty="0">
              <a:latin typeface="Arial" panose="020B0604020202020204" pitchFamily="34" charset="0"/>
              <a:ea typeface="Calibri" panose="020F0502020204030204" pitchFamily="34" charset="0"/>
              <a:cs typeface="Arial" panose="020B0604020202020204" pitchFamily="34" charset="0"/>
            </a:endParaRPr>
          </a:p>
          <a:p>
            <a:pPr marL="167996" indent="-167996">
              <a:buSzPts val="1000"/>
              <a:buFont typeface="Arial" panose="020B0604020202020204" pitchFamily="34" charset="0"/>
              <a:buChar char="•"/>
              <a:tabLst>
                <a:tab pos="609585" algn="l"/>
              </a:tabLst>
            </a:pPr>
            <a:r>
              <a:rPr lang="de-DE" sz="1100" b="1" dirty="0">
                <a:solidFill>
                  <a:srgbClr val="242424"/>
                </a:solidFill>
                <a:latin typeface="Arial" panose="020B0604020202020204" pitchFamily="34" charset="0"/>
                <a:ea typeface="Times New Roman" panose="02020603050405020304" pitchFamily="18" charset="0"/>
                <a:cs typeface="Arial" panose="020B0604020202020204" pitchFamily="34" charset="0"/>
              </a:rPr>
              <a:t>Arbeitsplatzbeschreibung:</a:t>
            </a:r>
            <a:r>
              <a:rPr lang="de-DE" sz="1100" dirty="0">
                <a:solidFill>
                  <a:srgbClr val="242424"/>
                </a:solidFill>
                <a:latin typeface="Arial" panose="020B0604020202020204" pitchFamily="34" charset="0"/>
                <a:ea typeface="Times New Roman" panose="02020603050405020304" pitchFamily="18" charset="0"/>
                <a:cs typeface="Arial" panose="020B0604020202020204" pitchFamily="34" charset="0"/>
              </a:rPr>
              <a:t> </a:t>
            </a:r>
            <a:r>
              <a:rPr lang="de-DE" sz="1100" dirty="0">
                <a:latin typeface="Arial" panose="020B0604020202020204" pitchFamily="34" charset="0"/>
                <a:ea typeface="Proxima Nova"/>
                <a:cs typeface="Arial" panose="020B0604020202020204" pitchFamily="34" charset="0"/>
                <a:sym typeface="Proxima Nova"/>
              </a:rPr>
              <a:t>einfache manuelle Tätigkeiten wie das Entladen von Lieferungen und das Sortieren von Gütern im Logistikzentrum</a:t>
            </a:r>
            <a:endParaRPr lang="de-DE" sz="1100" dirty="0">
              <a:latin typeface="Arial" panose="020B0604020202020204" pitchFamily="34" charset="0"/>
              <a:ea typeface="Calibri" panose="020F0502020204030204" pitchFamily="34" charset="0"/>
              <a:cs typeface="Arial" panose="020B0604020202020204" pitchFamily="34" charset="0"/>
            </a:endParaRPr>
          </a:p>
          <a:p>
            <a:pPr marL="167996" indent="-167996">
              <a:buSzPts val="1000"/>
              <a:buFont typeface="Arial" panose="020B0604020202020204" pitchFamily="34" charset="0"/>
              <a:buChar char="•"/>
              <a:tabLst>
                <a:tab pos="609585" algn="l"/>
              </a:tabLst>
            </a:pPr>
            <a:r>
              <a:rPr lang="de-DE" sz="1100" b="1" dirty="0">
                <a:solidFill>
                  <a:srgbClr val="242424"/>
                </a:solidFill>
                <a:latin typeface="Arial" panose="020B0604020202020204" pitchFamily="34" charset="0"/>
                <a:ea typeface="Times New Roman" panose="02020603050405020304" pitchFamily="18" charset="0"/>
                <a:cs typeface="Arial" panose="020B0604020202020204" pitchFamily="34" charset="0"/>
              </a:rPr>
              <a:t>Kommunikation- und Informationsverhalten: </a:t>
            </a:r>
            <a:r>
              <a:rPr lang="de-DE" sz="1100" dirty="0">
                <a:solidFill>
                  <a:srgbClr val="242424"/>
                </a:solidFill>
                <a:latin typeface="Arial" panose="020B0604020202020204" pitchFamily="34" charset="0"/>
                <a:ea typeface="Times New Roman" panose="02020603050405020304" pitchFamily="18" charset="0"/>
                <a:cs typeface="Arial" panose="020B0604020202020204" pitchFamily="34" charset="0"/>
              </a:rPr>
              <a:t>Bevorzugt klare und einfache Anweisungen</a:t>
            </a:r>
            <a:endParaRPr lang="de-DE" sz="1100" dirty="0">
              <a:latin typeface="Arial" panose="020B0604020202020204" pitchFamily="34" charset="0"/>
              <a:ea typeface="Calibri" panose="020F0502020204030204" pitchFamily="34" charset="0"/>
              <a:cs typeface="Arial" panose="020B0604020202020204" pitchFamily="34" charset="0"/>
            </a:endParaRPr>
          </a:p>
        </p:txBody>
      </p:sp>
      <p:pic>
        <p:nvPicPr>
          <p:cNvPr id="86" name="Google Shape;86;p15">
            <a:extLst>
              <a:ext uri="{C183D7F6-B498-43B3-948B-1728B52AA6E4}">
                <adec:decorative xmlns:adec="http://schemas.microsoft.com/office/drawing/2017/decorative" val="1"/>
              </a:ext>
            </a:extLst>
          </p:cNvPr>
          <p:cNvPicPr preferRelativeResize="0"/>
          <p:nvPr/>
        </p:nvPicPr>
        <p:blipFill>
          <a:blip r:embed="rId6">
            <a:alphaModFix/>
          </a:blip>
          <a:stretch>
            <a:fillRect/>
          </a:stretch>
        </p:blipFill>
        <p:spPr>
          <a:xfrm>
            <a:off x="11220599" y="2704624"/>
            <a:ext cx="721600" cy="721600"/>
          </a:xfrm>
          <a:prstGeom prst="rect">
            <a:avLst/>
          </a:prstGeom>
          <a:noFill/>
          <a:ln>
            <a:noFill/>
          </a:ln>
        </p:spPr>
      </p:pic>
      <p:sp>
        <p:nvSpPr>
          <p:cNvPr id="70" name="Herausforderungen, Emotionen"/>
          <p:cNvSpPr/>
          <p:nvPr/>
        </p:nvSpPr>
        <p:spPr>
          <a:xfrm>
            <a:off x="8191567" y="209096"/>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buClr>
                <a:srgbClr val="000000"/>
              </a:buClr>
              <a:buSzPts val="1000"/>
            </a:pPr>
            <a:r>
              <a:rPr lang="de" sz="1333" b="1" dirty="0">
                <a:solidFill>
                  <a:srgbClr val="A35353"/>
                </a:solidFill>
                <a:latin typeface="Arial" panose="020B0604020202020204" pitchFamily="34" charset="0"/>
                <a:ea typeface="Proxima Nova"/>
                <a:cs typeface="Arial" panose="020B0604020202020204" pitchFamily="34" charset="0"/>
                <a:sym typeface="Proxima Nova"/>
              </a:rPr>
              <a:t>Herausforderungen &amp; Emotionen</a:t>
            </a:r>
            <a:endParaRPr sz="933" dirty="0">
              <a:solidFill>
                <a:srgbClr val="A35353"/>
              </a:solidFill>
              <a:latin typeface="Arial" panose="020B0604020202020204" pitchFamily="34" charset="0"/>
              <a:ea typeface="Proxima Nova"/>
              <a:cs typeface="Arial" panose="020B0604020202020204" pitchFamily="34" charset="0"/>
              <a:sym typeface="Proxima Nova"/>
            </a:endParaRPr>
          </a:p>
          <a:p>
            <a:pPr algn="ctr">
              <a:buClr>
                <a:srgbClr val="000000"/>
              </a:buClr>
              <a:buSzPts val="1000"/>
            </a:pPr>
            <a:endParaRPr lang="de-DE" sz="1333" b="1" dirty="0">
              <a:solidFill>
                <a:srgbClr val="000000"/>
              </a:solidFill>
              <a:latin typeface="Arial" panose="020B0604020202020204" pitchFamily="34" charset="0"/>
              <a:ea typeface="Proxima Nova"/>
              <a:cs typeface="Arial" panose="020B0604020202020204" pitchFamily="34" charset="0"/>
              <a:sym typeface="Proxima Nova"/>
            </a:endParaRPr>
          </a:p>
          <a:p>
            <a:pPr>
              <a:buClr>
                <a:srgbClr val="000000"/>
              </a:buClr>
              <a:buSzPts val="800"/>
            </a:pPr>
            <a:r>
              <a:rPr lang="de-DE" sz="1067" b="1" dirty="0">
                <a:latin typeface="Arial" panose="020B0604020202020204" pitchFamily="34" charset="0"/>
                <a:ea typeface="Proxima Nova"/>
                <a:cs typeface="Arial" panose="020B0604020202020204" pitchFamily="34" charset="0"/>
                <a:sym typeface="Proxima Nova"/>
              </a:rPr>
              <a:t>Schwierigkeiten bei Arbeitsprozessen</a:t>
            </a:r>
            <a:r>
              <a:rPr lang="de-DE" sz="1067" dirty="0">
                <a:latin typeface="Arial" panose="020B0604020202020204" pitchFamily="34" charset="0"/>
                <a:ea typeface="Proxima Nova"/>
                <a:cs typeface="Arial" panose="020B0604020202020204" pitchFamily="34" charset="0"/>
                <a:sym typeface="Proxima Nova"/>
              </a:rPr>
              <a:t>: </a:t>
            </a:r>
          </a:p>
          <a:p>
            <a:pPr marL="230394" lvl="4" indent="-230394">
              <a:buClr>
                <a:srgbClr val="000000"/>
              </a:buClr>
              <a:buSzPts val="800"/>
              <a:buFont typeface="Arial" panose="020B0604020202020204" pitchFamily="34" charset="0"/>
              <a:buChar char="•"/>
            </a:pPr>
            <a:r>
              <a:rPr lang="de-DE" sz="1100" dirty="0">
                <a:latin typeface="Arial" panose="020B0604020202020204" pitchFamily="34" charset="0"/>
                <a:cs typeface="Arial" panose="020B0604020202020204" pitchFamily="34" charset="0"/>
                <a:sym typeface="Proxima Nova"/>
              </a:rPr>
              <a:t>Lieferscheine prüfen</a:t>
            </a:r>
          </a:p>
          <a:p>
            <a:pPr marL="230394" lvl="4" indent="-230394">
              <a:buClr>
                <a:srgbClr val="000000"/>
              </a:buClr>
              <a:buSzPts val="800"/>
              <a:buFont typeface="Arial" panose="020B0604020202020204" pitchFamily="34" charset="0"/>
              <a:buChar char="•"/>
            </a:pPr>
            <a:r>
              <a:rPr lang="de-DE" sz="1100" dirty="0">
                <a:latin typeface="Arial" panose="020B0604020202020204" pitchFamily="34" charset="0"/>
                <a:cs typeface="Arial" panose="020B0604020202020204" pitchFamily="34" charset="0"/>
                <a:sym typeface="Proxima Nova"/>
              </a:rPr>
              <a:t>Stückzahlkontrolle</a:t>
            </a:r>
          </a:p>
          <a:p>
            <a:pPr marL="230394" lvl="4" indent="-230394">
              <a:buClr>
                <a:srgbClr val="000000"/>
              </a:buClr>
              <a:buSzPts val="800"/>
              <a:buFont typeface="Arial" panose="020B0604020202020204" pitchFamily="34" charset="0"/>
              <a:buChar char="•"/>
            </a:pPr>
            <a:r>
              <a:rPr lang="de-DE" sz="1100" dirty="0">
                <a:latin typeface="Arial" panose="020B0604020202020204" pitchFamily="34" charset="0"/>
                <a:cs typeface="Arial" panose="020B0604020202020204" pitchFamily="34" charset="0"/>
                <a:sym typeface="Proxima Nova"/>
              </a:rPr>
              <a:t>Lösung von Lagerproblemen</a:t>
            </a:r>
          </a:p>
          <a:p>
            <a:pPr marL="230394" lvl="4" indent="-230394">
              <a:buClr>
                <a:srgbClr val="000000"/>
              </a:buClr>
              <a:buSzPts val="800"/>
              <a:buFont typeface="Arial" panose="020B0604020202020204" pitchFamily="34" charset="0"/>
              <a:buChar char="•"/>
            </a:pPr>
            <a:r>
              <a:rPr lang="de-DE" sz="1100" dirty="0">
                <a:latin typeface="Arial" panose="020B0604020202020204" pitchFamily="34" charset="0"/>
                <a:cs typeface="Arial" panose="020B0604020202020204" pitchFamily="34" charset="0"/>
                <a:sym typeface="Proxima Nova"/>
              </a:rPr>
              <a:t>Umgang mit IT-Systemen bei der Kommissionierung</a:t>
            </a:r>
            <a:endParaRPr lang="de" sz="1100" dirty="0">
              <a:latin typeface="Arial" panose="020B0604020202020204" pitchFamily="34" charset="0"/>
              <a:cs typeface="Arial" panose="020B0604020202020204" pitchFamily="34" charset="0"/>
              <a:sym typeface="Proxima Nova"/>
            </a:endParaRPr>
          </a:p>
          <a:p>
            <a:pPr>
              <a:buClr>
                <a:srgbClr val="000000"/>
              </a:buClr>
              <a:buSzPts val="800"/>
            </a:pPr>
            <a:endParaRPr lang="de" sz="1067" dirty="0">
              <a:latin typeface="Arial" panose="020B0604020202020204" pitchFamily="34" charset="0"/>
              <a:ea typeface="Proxima Nova"/>
              <a:cs typeface="Arial" panose="020B0604020202020204" pitchFamily="34" charset="0"/>
              <a:sym typeface="Proxima Nova"/>
            </a:endParaRPr>
          </a:p>
          <a:p>
            <a:pPr marL="169329" indent="-169329">
              <a:buClr>
                <a:srgbClr val="000000"/>
              </a:buClr>
              <a:buSzPts val="800"/>
              <a:buFont typeface="Proxima Nova"/>
              <a:buChar char="•"/>
            </a:pPr>
            <a:r>
              <a:rPr lang="de-DE" sz="1100" b="1" dirty="0">
                <a:latin typeface="Arial" panose="020B0604020202020204" pitchFamily="34" charset="0"/>
                <a:ea typeface="Proxima Nova"/>
                <a:cs typeface="Arial" panose="020B0604020202020204" pitchFamily="34" charset="0"/>
                <a:sym typeface="Proxima Nova"/>
              </a:rPr>
              <a:t>Was nervt am meisten</a:t>
            </a:r>
            <a:r>
              <a:rPr lang="de-DE" sz="1100" dirty="0">
                <a:latin typeface="Arial" panose="020B0604020202020204" pitchFamily="34" charset="0"/>
                <a:ea typeface="Proxima Nova"/>
                <a:cs typeface="Arial" panose="020B0604020202020204" pitchFamily="34" charset="0"/>
                <a:sym typeface="Proxima Nova"/>
              </a:rPr>
              <a:t>: fehlendes Fachvokabular</a:t>
            </a:r>
          </a:p>
          <a:p>
            <a:pPr marL="169329" indent="-169329">
              <a:buClr>
                <a:srgbClr val="000000"/>
              </a:buClr>
              <a:buSzPts val="800"/>
              <a:buFont typeface="Proxima Nova"/>
              <a:buChar char="•"/>
            </a:pPr>
            <a:r>
              <a:rPr lang="de-DE" sz="1100" b="1" dirty="0">
                <a:latin typeface="Arial" panose="020B0604020202020204" pitchFamily="34" charset="0"/>
                <a:ea typeface="Proxima Nova"/>
                <a:cs typeface="Arial" panose="020B0604020202020204" pitchFamily="34" charset="0"/>
                <a:sym typeface="Proxima Nova"/>
              </a:rPr>
              <a:t>Was Angst macht :</a:t>
            </a:r>
            <a:r>
              <a:rPr lang="de-DE" sz="1100" dirty="0">
                <a:latin typeface="Arial" panose="020B0604020202020204" pitchFamily="34" charset="0"/>
                <a:ea typeface="Proxima Nova"/>
                <a:cs typeface="Arial" panose="020B0604020202020204" pitchFamily="34" charset="0"/>
                <a:sym typeface="Proxima Nova"/>
              </a:rPr>
              <a:t> Veränderungen durch die digitale Transformation im Unternehmen</a:t>
            </a:r>
          </a:p>
          <a:p>
            <a:pPr marL="169329" indent="-169329">
              <a:buClr>
                <a:srgbClr val="000000"/>
              </a:buClr>
              <a:buSzPts val="800"/>
              <a:buFont typeface="Proxima Nova"/>
              <a:buChar char="•"/>
            </a:pPr>
            <a:r>
              <a:rPr lang="de-DE" sz="1100" b="1" dirty="0">
                <a:latin typeface="Arial" panose="020B0604020202020204" pitchFamily="34" charset="0"/>
                <a:ea typeface="Proxima Nova"/>
                <a:cs typeface="Arial" panose="020B0604020202020204" pitchFamily="34" charset="0"/>
                <a:sym typeface="Proxima Nova"/>
              </a:rPr>
              <a:t>Was mag die Persona</a:t>
            </a:r>
            <a:r>
              <a:rPr lang="de-DE" sz="1100" dirty="0">
                <a:latin typeface="Arial" panose="020B0604020202020204" pitchFamily="34" charset="0"/>
                <a:ea typeface="Proxima Nova"/>
                <a:cs typeface="Arial" panose="020B0604020202020204" pitchFamily="34" charset="0"/>
                <a:sym typeface="Proxima Nova"/>
              </a:rPr>
              <a:t>: körperliche Aktivität und das Organisieren von Lagerplätzen</a:t>
            </a:r>
          </a:p>
          <a:p>
            <a:pPr marL="169329" indent="-169329">
              <a:buSzPts val="800"/>
              <a:buFont typeface="Proxima Nova"/>
              <a:buChar char="•"/>
            </a:pPr>
            <a:r>
              <a:rPr lang="de-DE" sz="1100" b="1" dirty="0">
                <a:latin typeface="Arial" panose="020B0604020202020204" pitchFamily="34" charset="0"/>
                <a:ea typeface="Proxima Nova"/>
                <a:cs typeface="Arial" panose="020B0604020202020204" pitchFamily="34" charset="0"/>
                <a:sym typeface="Proxima Nova"/>
              </a:rPr>
              <a:t>Was mag die Persona nicht</a:t>
            </a:r>
            <a:r>
              <a:rPr lang="de-DE" sz="1100" dirty="0">
                <a:latin typeface="Arial" panose="020B0604020202020204" pitchFamily="34" charset="0"/>
                <a:ea typeface="Proxima Nova"/>
                <a:cs typeface="Arial" panose="020B0604020202020204" pitchFamily="34" charset="0"/>
                <a:sym typeface="Proxima Nova"/>
              </a:rPr>
              <a:t>: Unsicherheit bei Mengenberechnungen und komplexen Arbeitsplänen</a:t>
            </a:r>
          </a:p>
        </p:txBody>
      </p:sp>
      <p:pic>
        <p:nvPicPr>
          <p:cNvPr id="89" name="Google Shape;89;p15">
            <a:extLst>
              <a:ext uri="{C183D7F6-B498-43B3-948B-1728B52AA6E4}">
                <adec:decorative xmlns:adec="http://schemas.microsoft.com/office/drawing/2017/decorative" val="1"/>
              </a:ext>
            </a:extLst>
          </p:cNvPr>
          <p:cNvPicPr preferRelativeResize="0"/>
          <p:nvPr/>
        </p:nvPicPr>
        <p:blipFill>
          <a:blip r:embed="rId7">
            <a:alphaModFix/>
          </a:blip>
          <a:stretch>
            <a:fillRect/>
          </a:stretch>
        </p:blipFill>
        <p:spPr>
          <a:xfrm>
            <a:off x="7205200" y="2612633"/>
            <a:ext cx="720000" cy="720000"/>
          </a:xfrm>
          <a:prstGeom prst="rect">
            <a:avLst/>
          </a:prstGeom>
          <a:noFill/>
          <a:ln>
            <a:noFill/>
          </a:ln>
        </p:spPr>
      </p:pic>
      <p:sp>
        <p:nvSpPr>
          <p:cNvPr id="71" name="Bedürfnisse und Ziele"/>
          <p:cNvSpPr/>
          <p:nvPr/>
        </p:nvSpPr>
        <p:spPr>
          <a:xfrm>
            <a:off x="4213219" y="209105"/>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buClr>
                <a:srgbClr val="000000"/>
              </a:buClr>
              <a:buSzPts val="1000"/>
            </a:pPr>
            <a:r>
              <a:rPr lang="de" sz="1400" b="1" dirty="0">
                <a:solidFill>
                  <a:srgbClr val="A35353"/>
                </a:solidFill>
                <a:latin typeface="Arial" panose="020B0604020202020204" pitchFamily="34" charset="0"/>
                <a:ea typeface="Proxima Nova"/>
                <a:cs typeface="Arial" panose="020B0604020202020204" pitchFamily="34" charset="0"/>
                <a:sym typeface="Proxima Nova"/>
              </a:rPr>
              <a:t>Professionelle &amp; persönliche Bedürfnisse und Ziele</a:t>
            </a:r>
          </a:p>
          <a:p>
            <a:pPr>
              <a:buClr>
                <a:srgbClr val="000000"/>
              </a:buClr>
              <a:buSzPts val="1000"/>
            </a:pPr>
            <a:endParaRPr sz="1000" i="1" dirty="0">
              <a:solidFill>
                <a:srgbClr val="A35353"/>
              </a:solidFill>
              <a:latin typeface="Arial" panose="020B0604020202020204" pitchFamily="34" charset="0"/>
              <a:ea typeface="Proxima Nova"/>
              <a:cs typeface="Arial" panose="020B0604020202020204" pitchFamily="34" charset="0"/>
              <a:sym typeface="Proxima Nova"/>
            </a:endParaRPr>
          </a:p>
          <a:p>
            <a:pPr marL="228594" indent="-228594" defTabSz="1219170">
              <a:lnSpc>
                <a:spcPct val="150000"/>
              </a:lnSpc>
              <a:buClr>
                <a:srgbClr val="000000"/>
              </a:buClr>
              <a:buSzPts val="800"/>
              <a:buFont typeface="Arial" panose="020B0604020202020204" pitchFamily="34" charset="0"/>
              <a:buChar char="•"/>
              <a:defRPr/>
            </a:pPr>
            <a:r>
              <a:rPr lang="de-DE" sz="1200" b="1" dirty="0">
                <a:solidFill>
                  <a:srgbClr val="242424"/>
                </a:solidFill>
                <a:latin typeface="Arial" panose="020B0604020202020204" pitchFamily="34" charset="0"/>
                <a:ea typeface="Times New Roman" panose="02020603050405020304" pitchFamily="18" charset="0"/>
                <a:cs typeface="Arial" panose="020B0604020202020204" pitchFamily="34" charset="0"/>
              </a:rPr>
              <a:t>IST: </a:t>
            </a:r>
            <a:r>
              <a:rPr lang="de-DE" sz="1200" dirty="0">
                <a:solidFill>
                  <a:srgbClr val="242424"/>
                </a:solidFill>
                <a:latin typeface="Arial" panose="020B0604020202020204" pitchFamily="34" charset="0"/>
                <a:ea typeface="Times New Roman" panose="02020603050405020304" pitchFamily="18" charset="0"/>
                <a:cs typeface="Arial" panose="020B0604020202020204" pitchFamily="34" charset="0"/>
              </a:rPr>
              <a:t>arbeitet sorgfältig</a:t>
            </a:r>
            <a:endParaRPr lang="de-DE" sz="1200" dirty="0">
              <a:latin typeface="Arial" panose="020B0604020202020204" pitchFamily="34" charset="0"/>
              <a:ea typeface="Times New Roman" panose="02020603050405020304" pitchFamily="18" charset="0"/>
              <a:cs typeface="Arial" panose="020B0604020202020204" pitchFamily="34" charset="0"/>
            </a:endParaRPr>
          </a:p>
          <a:p>
            <a:pPr marL="228594" indent="-228594" defTabSz="1219170">
              <a:lnSpc>
                <a:spcPct val="150000"/>
              </a:lnSpc>
              <a:buClr>
                <a:srgbClr val="000000"/>
              </a:buClr>
              <a:buSzPts val="800"/>
              <a:buFont typeface="Arial" panose="020B0604020202020204" pitchFamily="34" charset="0"/>
              <a:buChar char="•"/>
              <a:defRPr/>
            </a:pPr>
            <a:r>
              <a:rPr lang="de-DE" sz="1200" b="1" dirty="0">
                <a:solidFill>
                  <a:srgbClr val="242424"/>
                </a:solidFill>
                <a:latin typeface="Arial" panose="020B0604020202020204" pitchFamily="34" charset="0"/>
                <a:ea typeface="Times New Roman" panose="02020603050405020304" pitchFamily="18" charset="0"/>
                <a:cs typeface="Arial" panose="020B0604020202020204" pitchFamily="34" charset="0"/>
              </a:rPr>
              <a:t>SOLL:</a:t>
            </a:r>
            <a:r>
              <a:rPr lang="de-DE" sz="1200" dirty="0">
                <a:solidFill>
                  <a:srgbClr val="242424"/>
                </a:solidFill>
                <a:latin typeface="Arial" panose="020B0604020202020204" pitchFamily="34" charset="0"/>
                <a:ea typeface="Times New Roman" panose="02020603050405020304" pitchFamily="18" charset="0"/>
                <a:cs typeface="Arial" panose="020B0604020202020204" pitchFamily="34" charset="0"/>
              </a:rPr>
              <a:t> kann die Bestandskontrolle eigenständig übernehmen</a:t>
            </a:r>
          </a:p>
          <a:p>
            <a:pPr marL="228594" indent="-228594" defTabSz="1219170">
              <a:lnSpc>
                <a:spcPct val="150000"/>
              </a:lnSpc>
              <a:buClr>
                <a:srgbClr val="000000"/>
              </a:buClr>
              <a:buSzPts val="800"/>
              <a:buFont typeface="Arial" panose="020B0604020202020204" pitchFamily="34" charset="0"/>
              <a:buChar char="•"/>
              <a:defRPr/>
            </a:pPr>
            <a:r>
              <a:rPr lang="de-DE" sz="1200" b="1" dirty="0">
                <a:solidFill>
                  <a:srgbClr val="242424"/>
                </a:solidFill>
                <a:latin typeface="Arial" panose="020B0604020202020204" pitchFamily="34" charset="0"/>
                <a:ea typeface="Times New Roman" panose="02020603050405020304" pitchFamily="18" charset="0"/>
                <a:cs typeface="Arial" panose="020B0604020202020204" pitchFamily="34" charset="0"/>
              </a:rPr>
              <a:t>Motivation:</a:t>
            </a:r>
            <a:r>
              <a:rPr lang="de-DE" sz="1200" dirty="0">
                <a:solidFill>
                  <a:srgbClr val="242424"/>
                </a:solidFill>
                <a:latin typeface="Arial" panose="020B0604020202020204" pitchFamily="34" charset="0"/>
                <a:ea typeface="Times New Roman" panose="02020603050405020304" pitchFamily="18" charset="0"/>
                <a:cs typeface="Arial" panose="020B0604020202020204" pitchFamily="34" charset="0"/>
              </a:rPr>
              <a:t> möchte sich weiterbilden</a:t>
            </a:r>
            <a:endParaRPr lang="de-DE" sz="1200" dirty="0">
              <a:latin typeface="Arial" panose="020B0604020202020204" pitchFamily="34" charset="0"/>
              <a:ea typeface="Times New Roman" panose="02020603050405020304" pitchFamily="18" charset="0"/>
              <a:cs typeface="Arial" panose="020B0604020202020204" pitchFamily="34" charset="0"/>
            </a:endParaRPr>
          </a:p>
          <a:p>
            <a:pPr marL="228594" indent="-228594" defTabSz="1219170">
              <a:lnSpc>
                <a:spcPct val="150000"/>
              </a:lnSpc>
              <a:buClr>
                <a:srgbClr val="000000"/>
              </a:buClr>
              <a:buSzPts val="800"/>
              <a:buFont typeface="Arial" panose="020B0604020202020204" pitchFamily="34" charset="0"/>
              <a:buChar char="•"/>
              <a:defRPr/>
            </a:pPr>
            <a:r>
              <a:rPr lang="de-DE" sz="1200" b="1" dirty="0">
                <a:solidFill>
                  <a:srgbClr val="242424"/>
                </a:solidFill>
                <a:latin typeface="Arial" panose="020B0604020202020204" pitchFamily="34" charset="0"/>
                <a:ea typeface="Times New Roman" panose="02020603050405020304" pitchFamily="18" charset="0"/>
                <a:cs typeface="Arial" panose="020B0604020202020204" pitchFamily="34" charset="0"/>
              </a:rPr>
              <a:t>Bedürfnisse:</a:t>
            </a:r>
            <a:r>
              <a:rPr lang="de-DE" sz="1200" dirty="0">
                <a:solidFill>
                  <a:srgbClr val="242424"/>
                </a:solidFill>
                <a:latin typeface="Arial" panose="020B0604020202020204" pitchFamily="34" charset="0"/>
                <a:ea typeface="Times New Roman" panose="02020603050405020304" pitchFamily="18" charset="0"/>
                <a:cs typeface="Arial" panose="020B0604020202020204" pitchFamily="34" charset="0"/>
              </a:rPr>
              <a:t> braucht klare Arbeitsanweisungen</a:t>
            </a:r>
          </a:p>
          <a:p>
            <a:pPr marL="228594" indent="-228594" defTabSz="1219170">
              <a:lnSpc>
                <a:spcPct val="150000"/>
              </a:lnSpc>
              <a:buClr>
                <a:srgbClr val="000000"/>
              </a:buClr>
              <a:buSzPts val="800"/>
              <a:buFont typeface="Arial" panose="020B0604020202020204" pitchFamily="34" charset="0"/>
              <a:buChar char="•"/>
              <a:defRPr/>
            </a:pPr>
            <a:r>
              <a:rPr lang="de-DE" sz="1200" b="1" dirty="0">
                <a:solidFill>
                  <a:srgbClr val="242424"/>
                </a:solidFill>
                <a:latin typeface="Arial" panose="020B0604020202020204" pitchFamily="34" charset="0"/>
                <a:ea typeface="Times New Roman" panose="02020603050405020304" pitchFamily="18" charset="0"/>
                <a:cs typeface="Arial" panose="020B0604020202020204" pitchFamily="34" charset="0"/>
              </a:rPr>
              <a:t>Anreize</a:t>
            </a:r>
            <a:r>
              <a:rPr lang="de-DE" sz="1200" dirty="0">
                <a:solidFill>
                  <a:srgbClr val="242424"/>
                </a:solidFill>
                <a:latin typeface="Arial" panose="020B0604020202020204" pitchFamily="34" charset="0"/>
                <a:ea typeface="Times New Roman" panose="02020603050405020304" pitchFamily="18" charset="0"/>
                <a:cs typeface="Arial" panose="020B0604020202020204" pitchFamily="34" charset="0"/>
              </a:rPr>
              <a:t>: auf dem Arbeitsmarkt verwertbares Zertifikat</a:t>
            </a:r>
          </a:p>
          <a:p>
            <a:pPr marL="228594" indent="-228594" defTabSz="1219170">
              <a:lnSpc>
                <a:spcPct val="150000"/>
              </a:lnSpc>
              <a:buClr>
                <a:srgbClr val="000000"/>
              </a:buClr>
              <a:buSzPts val="800"/>
              <a:buFont typeface="Arial" panose="020B0604020202020204" pitchFamily="34" charset="0"/>
              <a:buChar char="•"/>
              <a:defRPr/>
            </a:pPr>
            <a:r>
              <a:rPr lang="de-DE" sz="1200" b="1" dirty="0">
                <a:solidFill>
                  <a:srgbClr val="242424"/>
                </a:solidFill>
                <a:latin typeface="Arial" panose="020B0604020202020204" pitchFamily="34" charset="0"/>
                <a:ea typeface="Times New Roman" panose="02020603050405020304" pitchFamily="18" charset="0"/>
                <a:cs typeface="Arial" panose="020B0604020202020204" pitchFamily="34" charset="0"/>
              </a:rPr>
              <a:t>Ziel:</a:t>
            </a:r>
            <a:r>
              <a:rPr lang="de-DE" sz="1200" dirty="0">
                <a:solidFill>
                  <a:srgbClr val="242424"/>
                </a:solidFill>
                <a:latin typeface="Arial" panose="020B0604020202020204" pitchFamily="34" charset="0"/>
                <a:ea typeface="Times New Roman" panose="02020603050405020304" pitchFamily="18" charset="0"/>
                <a:cs typeface="Arial" panose="020B0604020202020204" pitchFamily="34" charset="0"/>
              </a:rPr>
              <a:t> Berufsabschluss</a:t>
            </a:r>
          </a:p>
        </p:txBody>
      </p:sp>
      <p:cxnSp>
        <p:nvCxnSpPr>
          <p:cNvPr id="74" name="Google Shape;74;p15">
            <a:extLst>
              <a:ext uri="{C183D7F6-B498-43B3-948B-1728B52AA6E4}">
                <adec:decorative xmlns:adec="http://schemas.microsoft.com/office/drawing/2017/decorative" val="1"/>
              </a:ext>
            </a:extLst>
          </p:cNvPr>
          <p:cNvCxnSpPr/>
          <p:nvPr/>
        </p:nvCxnSpPr>
        <p:spPr>
          <a:xfrm>
            <a:off x="279651" y="3195819"/>
            <a:ext cx="3656800" cy="0"/>
          </a:xfrm>
          <a:prstGeom prst="straightConnector1">
            <a:avLst/>
          </a:prstGeom>
          <a:noFill/>
          <a:ln w="19050" cap="flat" cmpd="sng">
            <a:solidFill>
              <a:srgbClr val="6B9399"/>
            </a:solidFill>
            <a:prstDash val="solid"/>
            <a:round/>
            <a:headEnd type="none" w="sm" len="sm"/>
            <a:tailEnd type="none" w="sm" len="sm"/>
          </a:ln>
        </p:spPr>
      </p:cxnSp>
      <p:sp>
        <p:nvSpPr>
          <p:cNvPr id="92" name="Berufliche Situation der Persona"/>
          <p:cNvSpPr txBox="1"/>
          <p:nvPr/>
        </p:nvSpPr>
        <p:spPr>
          <a:xfrm>
            <a:off x="279633" y="2959024"/>
            <a:ext cx="3656800" cy="212800"/>
          </a:xfrm>
          <a:prstGeom prst="rect">
            <a:avLst/>
          </a:prstGeom>
          <a:noFill/>
          <a:ln>
            <a:noFill/>
          </a:ln>
        </p:spPr>
        <p:txBody>
          <a:bodyPr spcFirstLastPara="1" wrap="square" lIns="0" tIns="0" rIns="0" bIns="0" anchor="t" anchorCtr="0">
            <a:noAutofit/>
          </a:bodyPr>
          <a:lstStyle/>
          <a:p>
            <a:r>
              <a:rPr lang="de-DE" sz="1333" dirty="0">
                <a:latin typeface="Arial" panose="020B0604020202020204" pitchFamily="34" charset="0"/>
                <a:ea typeface="Proxima Nova"/>
                <a:cs typeface="Arial" panose="020B0604020202020204" pitchFamily="34" charset="0"/>
                <a:sym typeface="Proxima Nova"/>
              </a:rPr>
              <a:t>Hilfskraft in einem Logistikzentrum</a:t>
            </a:r>
            <a:endParaRPr sz="1333" dirty="0">
              <a:latin typeface="Arial" panose="020B0604020202020204" pitchFamily="34" charset="0"/>
              <a:ea typeface="Proxima Nova"/>
              <a:cs typeface="Arial" panose="020B0604020202020204" pitchFamily="34" charset="0"/>
              <a:sym typeface="Proxima Nova"/>
            </a:endParaRPr>
          </a:p>
        </p:txBody>
      </p:sp>
      <p:sp>
        <p:nvSpPr>
          <p:cNvPr id="76" name="Berufliche Situation"/>
          <p:cNvSpPr txBox="1"/>
          <p:nvPr/>
        </p:nvSpPr>
        <p:spPr>
          <a:xfrm>
            <a:off x="249801" y="3204233"/>
            <a:ext cx="1778000" cy="128400"/>
          </a:xfrm>
          <a:prstGeom prst="rect">
            <a:avLst/>
          </a:prstGeom>
          <a:noFill/>
          <a:ln>
            <a:noFill/>
          </a:ln>
        </p:spPr>
        <p:txBody>
          <a:bodyPr spcFirstLastPara="1" wrap="square" lIns="34333" tIns="17167" rIns="34333" bIns="17167" anchor="t" anchorCtr="0">
            <a:noAutofit/>
          </a:bodyPr>
          <a:lstStyle/>
          <a:p>
            <a:pPr>
              <a:buClr>
                <a:srgbClr val="000000"/>
              </a:buClr>
              <a:buSzPts val="800"/>
            </a:pPr>
            <a:r>
              <a:rPr lang="de" sz="1100" dirty="0">
                <a:solidFill>
                  <a:srgbClr val="A35353"/>
                </a:solidFill>
                <a:latin typeface="Arial" panose="020B0604020202020204" pitchFamily="34" charset="0"/>
                <a:ea typeface="Proxima Nova"/>
                <a:cs typeface="Arial" panose="020B0604020202020204" pitchFamily="34" charset="0"/>
                <a:sym typeface="Proxima Nova"/>
              </a:rPr>
              <a:t>berufliche Situation</a:t>
            </a:r>
            <a:endParaRPr sz="1100" dirty="0">
              <a:solidFill>
                <a:srgbClr val="A35353"/>
              </a:solidFill>
              <a:latin typeface="Arial" panose="020B0604020202020204" pitchFamily="34" charset="0"/>
              <a:ea typeface="Proxima Nova"/>
              <a:cs typeface="Arial" panose="020B0604020202020204" pitchFamily="34" charset="0"/>
              <a:sym typeface="Proxima Nova"/>
            </a:endParaRPr>
          </a:p>
        </p:txBody>
      </p:sp>
      <p:cxnSp>
        <p:nvCxnSpPr>
          <p:cNvPr id="73" name="Google Shape;73;p15">
            <a:extLst>
              <a:ext uri="{C183D7F6-B498-43B3-948B-1728B52AA6E4}">
                <adec:decorative xmlns:adec="http://schemas.microsoft.com/office/drawing/2017/decorative" val="1"/>
              </a:ext>
            </a:extLst>
          </p:cNvPr>
          <p:cNvCxnSpPr/>
          <p:nvPr/>
        </p:nvCxnSpPr>
        <p:spPr>
          <a:xfrm>
            <a:off x="278071" y="2772403"/>
            <a:ext cx="3686800" cy="0"/>
          </a:xfrm>
          <a:prstGeom prst="straightConnector1">
            <a:avLst/>
          </a:prstGeom>
          <a:noFill/>
          <a:ln w="19050" cap="flat" cmpd="sng">
            <a:solidFill>
              <a:srgbClr val="6B9399"/>
            </a:solidFill>
            <a:prstDash val="solid"/>
            <a:round/>
            <a:headEnd type="none" w="sm" len="sm"/>
            <a:tailEnd type="none" w="sm" len="sm"/>
          </a:ln>
        </p:spPr>
      </p:cxnSp>
      <p:sp>
        <p:nvSpPr>
          <p:cNvPr id="9" name="Name und Alter der Persona">
            <a:extLst>
              <a:ext uri="{FF2B5EF4-FFF2-40B4-BE49-F238E27FC236}">
                <a16:creationId xmlns:a16="http://schemas.microsoft.com/office/drawing/2014/main" id="{DBBD074C-EB62-4C2F-93AB-F75EF34846F5}"/>
              </a:ext>
            </a:extLst>
          </p:cNvPr>
          <p:cNvSpPr txBox="1"/>
          <p:nvPr/>
        </p:nvSpPr>
        <p:spPr>
          <a:xfrm>
            <a:off x="178343" y="2511932"/>
            <a:ext cx="2079259" cy="297454"/>
          </a:xfrm>
          <a:prstGeom prst="rect">
            <a:avLst/>
          </a:prstGeom>
          <a:noFill/>
        </p:spPr>
        <p:txBody>
          <a:bodyPr wrap="square" rtlCol="0">
            <a:spAutoFit/>
          </a:bodyPr>
          <a:lstStyle/>
          <a:p>
            <a:r>
              <a:rPr lang="de-DE" sz="1333" dirty="0">
                <a:latin typeface="Arial" panose="020B0604020202020204" pitchFamily="34" charset="0"/>
                <a:cs typeface="Arial" panose="020B0604020202020204" pitchFamily="34" charset="0"/>
              </a:rPr>
              <a:t>Jonas, 27 Jahre</a:t>
            </a:r>
          </a:p>
        </p:txBody>
      </p:sp>
      <p:sp>
        <p:nvSpPr>
          <p:cNvPr id="75" name="Name, Alter"/>
          <p:cNvSpPr txBox="1"/>
          <p:nvPr/>
        </p:nvSpPr>
        <p:spPr>
          <a:xfrm>
            <a:off x="249799" y="2780820"/>
            <a:ext cx="848400" cy="128400"/>
          </a:xfrm>
          <a:prstGeom prst="rect">
            <a:avLst/>
          </a:prstGeom>
          <a:noFill/>
          <a:ln>
            <a:noFill/>
          </a:ln>
        </p:spPr>
        <p:txBody>
          <a:bodyPr spcFirstLastPara="1" wrap="square" lIns="34333" tIns="17167" rIns="34333" bIns="17167" anchor="t" anchorCtr="0">
            <a:noAutofit/>
          </a:bodyPr>
          <a:lstStyle/>
          <a:p>
            <a:pPr>
              <a:buClr>
                <a:srgbClr val="000000"/>
              </a:buClr>
              <a:buSzPts val="800"/>
            </a:pPr>
            <a:r>
              <a:rPr lang="de" sz="1100" dirty="0">
                <a:solidFill>
                  <a:srgbClr val="A35353"/>
                </a:solidFill>
                <a:latin typeface="Arial" panose="020B0604020202020204" pitchFamily="34" charset="0"/>
                <a:ea typeface="Proxima Nova"/>
                <a:cs typeface="Arial" panose="020B0604020202020204" pitchFamily="34" charset="0"/>
                <a:sym typeface="Proxima Nova"/>
              </a:rPr>
              <a:t>Name, Alter</a:t>
            </a:r>
            <a:endParaRPr sz="1100" dirty="0">
              <a:solidFill>
                <a:srgbClr val="A35353"/>
              </a:solidFill>
              <a:latin typeface="Arial" panose="020B0604020202020204" pitchFamily="34" charset="0"/>
              <a:ea typeface="Proxima Nova"/>
              <a:cs typeface="Arial" panose="020B0604020202020204" pitchFamily="34" charset="0"/>
              <a:sym typeface="Proxima Nova"/>
            </a:endParaRPr>
          </a:p>
        </p:txBody>
      </p:sp>
      <p:pic>
        <p:nvPicPr>
          <p:cNvPr id="27" name="Grafik 26">
            <a:extLst>
              <a:ext uri="{FF2B5EF4-FFF2-40B4-BE49-F238E27FC236}">
                <a16:creationId xmlns:a16="http://schemas.microsoft.com/office/drawing/2014/main" id="{81194645-8613-4A87-BBA6-9F0934810698}"/>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267641" y="240079"/>
            <a:ext cx="2079259" cy="2079259"/>
          </a:xfrm>
          <a:prstGeom prst="rect">
            <a:avLst/>
          </a:prstGeom>
        </p:spPr>
      </p:pic>
      <p:sp>
        <p:nvSpPr>
          <p:cNvPr id="2" name="Titel 1">
            <a:extLst>
              <a:ext uri="{FF2B5EF4-FFF2-40B4-BE49-F238E27FC236}">
                <a16:creationId xmlns:a16="http://schemas.microsoft.com/office/drawing/2014/main" id="{A606BC26-EC78-4644-A510-8E009391C8A6}"/>
              </a:ext>
            </a:extLst>
          </p:cNvPr>
          <p:cNvSpPr>
            <a:spLocks noGrp="1"/>
          </p:cNvSpPr>
          <p:nvPr>
            <p:ph type="title" idx="4294967295"/>
          </p:nvPr>
        </p:nvSpPr>
        <p:spPr>
          <a:xfrm>
            <a:off x="2591073" y="228600"/>
            <a:ext cx="1200757" cy="984885"/>
          </a:xfrm>
        </p:spPr>
        <p:txBody>
          <a:bodyPr/>
          <a:lstStyle/>
          <a:p>
            <a:r>
              <a:rPr lang="de-DE" sz="1600" dirty="0">
                <a:solidFill>
                  <a:srgbClr val="A35353"/>
                </a:solidFill>
              </a:rPr>
              <a:t>Persona</a:t>
            </a:r>
            <a:r>
              <a:rPr lang="de-DE" sz="1600" baseline="0" dirty="0">
                <a:solidFill>
                  <a:srgbClr val="A35353"/>
                </a:solidFill>
              </a:rPr>
              <a:t> Fachlagerist, Leitlinie „höher“</a:t>
            </a:r>
            <a:endParaRPr lang="de-DE" sz="1600" dirty="0">
              <a:solidFill>
                <a:srgbClr val="A35353"/>
              </a:solidFill>
            </a:endParaRPr>
          </a:p>
        </p:txBody>
      </p:sp>
    </p:spTree>
    <p:extLst>
      <p:ext uri="{BB962C8B-B14F-4D97-AF65-F5344CB8AC3E}">
        <p14:creationId xmlns:p14="http://schemas.microsoft.com/office/powerpoint/2010/main" val="196861941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0">
  <p:cSld>
    <p:spTree>
      <p:nvGrpSpPr>
        <p:cNvPr id="1" name="Shape 68"/>
        <p:cNvGrpSpPr/>
        <p:nvPr/>
      </p:nvGrpSpPr>
      <p:grpSpPr>
        <a:xfrm>
          <a:off x="0" y="0"/>
          <a:ext cx="0" cy="0"/>
          <a:chOff x="0" y="0"/>
          <a:chExt cx="0" cy="0"/>
        </a:xfrm>
      </p:grpSpPr>
      <p:sp>
        <p:nvSpPr>
          <p:cNvPr id="69" name="Digitale Branchenkompetenzen"/>
          <p:cNvSpPr/>
          <p:nvPr/>
        </p:nvSpPr>
        <p:spPr>
          <a:xfrm>
            <a:off x="8191567" y="3522033"/>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buClr>
                <a:srgbClr val="000000"/>
              </a:buClr>
              <a:buSzPts val="1000"/>
            </a:pPr>
            <a:r>
              <a:rPr lang="de-DE" sz="1330" b="1" dirty="0">
                <a:solidFill>
                  <a:srgbClr val="A35353"/>
                </a:solidFill>
                <a:latin typeface="Arial" panose="020B0604020202020204" pitchFamily="34" charset="0"/>
                <a:ea typeface="Proxima Nova"/>
                <a:cs typeface="Arial" panose="020B0604020202020204" pitchFamily="34" charset="0"/>
                <a:sym typeface="Proxima Nova"/>
              </a:rPr>
              <a:t>Digitale Branchenkompetenzen</a:t>
            </a:r>
          </a:p>
          <a:p>
            <a:pPr>
              <a:buClr>
                <a:srgbClr val="000000"/>
              </a:buClr>
              <a:buSzPts val="1000"/>
            </a:pPr>
            <a:endParaRPr lang="de-DE" sz="1200" b="1" dirty="0">
              <a:solidFill>
                <a:srgbClr val="A35353"/>
              </a:solidFill>
              <a:latin typeface="Arial" panose="020B0604020202020204" pitchFamily="34" charset="0"/>
              <a:ea typeface="Proxima Nova"/>
              <a:cs typeface="Arial" panose="020B0604020202020204" pitchFamily="34" charset="0"/>
              <a:sym typeface="Proxima Nova"/>
            </a:endParaRPr>
          </a:p>
          <a:p>
            <a:pPr>
              <a:buClr>
                <a:srgbClr val="000000"/>
              </a:buClr>
              <a:buSzPts val="1000"/>
              <a:tabLst>
                <a:tab pos="609585" algn="l"/>
              </a:tabLst>
            </a:pPr>
            <a:r>
              <a:rPr lang="de-DE" sz="1200" dirty="0">
                <a:latin typeface="Arial" panose="020B0604020202020204" pitchFamily="34" charset="0"/>
                <a:cs typeface="Arial" panose="020B0604020202020204" pitchFamily="34" charset="0"/>
                <a:sym typeface="Proxima Nova"/>
              </a:rPr>
              <a:t>Gefragte digitale Kompetenzen in der Produktion: </a:t>
            </a:r>
          </a:p>
          <a:p>
            <a:pPr marL="625196" lvl="1" indent="-167996">
              <a:buClr>
                <a:srgbClr val="000000"/>
              </a:buClr>
              <a:buSzPts val="1000"/>
              <a:buFont typeface="Arial" panose="020B0604020202020204" pitchFamily="34" charset="0"/>
              <a:buChar char="•"/>
              <a:tabLst>
                <a:tab pos="609585" algn="l"/>
              </a:tabLst>
            </a:pPr>
            <a:r>
              <a:rPr lang="de-DE" sz="1200" dirty="0">
                <a:latin typeface="Arial" panose="020B0604020202020204" pitchFamily="34" charset="0"/>
                <a:cs typeface="Arial" panose="020B0604020202020204" pitchFamily="34" charset="0"/>
              </a:rPr>
              <a:t>Prozessverständnis</a:t>
            </a:r>
          </a:p>
          <a:p>
            <a:pPr marL="625196" lvl="1" indent="-167996">
              <a:buClr>
                <a:srgbClr val="000000"/>
              </a:buClr>
              <a:buSzPts val="1000"/>
              <a:buFont typeface="Arial" panose="020B0604020202020204" pitchFamily="34" charset="0"/>
              <a:buChar char="•"/>
              <a:tabLst>
                <a:tab pos="609585" algn="l"/>
              </a:tabLst>
            </a:pPr>
            <a:r>
              <a:rPr lang="de-DE" sz="1200" dirty="0">
                <a:latin typeface="Arial" panose="020B0604020202020204" pitchFamily="34" charset="0"/>
                <a:cs typeface="Arial" panose="020B0604020202020204" pitchFamily="34" charset="0"/>
              </a:rPr>
              <a:t>Bedienung und Wartung digitaler Systeme</a:t>
            </a:r>
          </a:p>
          <a:p>
            <a:pPr marL="625196" lvl="1" indent="-167996">
              <a:buClr>
                <a:srgbClr val="000000"/>
              </a:buClr>
              <a:buSzPts val="1000"/>
              <a:buFont typeface="Arial" panose="020B0604020202020204" pitchFamily="34" charset="0"/>
              <a:buChar char="•"/>
              <a:tabLst>
                <a:tab pos="609585" algn="l"/>
              </a:tabLst>
            </a:pPr>
            <a:r>
              <a:rPr lang="de-DE" sz="1200" dirty="0">
                <a:latin typeface="Arial" panose="020B0604020202020204" pitchFamily="34" charset="0"/>
                <a:cs typeface="Arial" panose="020B0604020202020204" pitchFamily="34" charset="0"/>
              </a:rPr>
              <a:t>Datenanalyse</a:t>
            </a:r>
          </a:p>
          <a:p>
            <a:pPr marL="625196" lvl="1" indent="-167996">
              <a:buClr>
                <a:srgbClr val="000000"/>
              </a:buClr>
              <a:buSzPts val="1000"/>
              <a:buFont typeface="Arial" panose="020B0604020202020204" pitchFamily="34" charset="0"/>
              <a:buChar char="•"/>
              <a:tabLst>
                <a:tab pos="609585" algn="l"/>
              </a:tabLst>
            </a:pPr>
            <a:r>
              <a:rPr lang="de-DE" sz="1200" dirty="0">
                <a:latin typeface="Arial" panose="020B0604020202020204" pitchFamily="34" charset="0"/>
                <a:cs typeface="Arial" panose="020B0604020202020204" pitchFamily="34" charset="0"/>
              </a:rPr>
              <a:t>Programmierkenntnisse</a:t>
            </a:r>
          </a:p>
          <a:p>
            <a:pPr marL="625196" lvl="1" indent="-167996">
              <a:buClr>
                <a:srgbClr val="000000"/>
              </a:buClr>
              <a:buSzPts val="1000"/>
              <a:buFont typeface="Arial" panose="020B0604020202020204" pitchFamily="34" charset="0"/>
              <a:buChar char="•"/>
              <a:tabLst>
                <a:tab pos="609585" algn="l"/>
              </a:tabLst>
            </a:pPr>
            <a:r>
              <a:rPr lang="de-DE" sz="1200" dirty="0">
                <a:latin typeface="Arial" panose="020B0604020202020204" pitchFamily="34" charset="0"/>
                <a:cs typeface="Arial" panose="020B0604020202020204" pitchFamily="34" charset="0"/>
              </a:rPr>
              <a:t>Automatisierungs- und Robotik-Kompetenz</a:t>
            </a:r>
          </a:p>
          <a:p>
            <a:pPr marL="625196" lvl="1" indent="-167996">
              <a:buClr>
                <a:srgbClr val="000000"/>
              </a:buClr>
              <a:buSzPts val="1000"/>
              <a:buFont typeface="Arial" panose="020B0604020202020204" pitchFamily="34" charset="0"/>
              <a:buChar char="•"/>
              <a:tabLst>
                <a:tab pos="609585" algn="l"/>
              </a:tabLst>
            </a:pPr>
            <a:r>
              <a:rPr lang="de-DE" sz="1200" dirty="0">
                <a:latin typeface="Arial" panose="020B0604020202020204" pitchFamily="34" charset="0"/>
                <a:cs typeface="Arial" panose="020B0604020202020204" pitchFamily="34" charset="0"/>
              </a:rPr>
              <a:t>Integration von Automatisierungssystemen</a:t>
            </a:r>
          </a:p>
          <a:p>
            <a:pPr marL="625196" lvl="1" indent="-167996">
              <a:buClr>
                <a:srgbClr val="000000"/>
              </a:buClr>
              <a:buSzPts val="1000"/>
              <a:buFont typeface="Arial" panose="020B0604020202020204" pitchFamily="34" charset="0"/>
              <a:buChar char="•"/>
              <a:tabLst>
                <a:tab pos="609585" algn="l"/>
              </a:tabLst>
            </a:pPr>
            <a:r>
              <a:rPr lang="de-DE" sz="1200" dirty="0">
                <a:latin typeface="Arial" panose="020B0604020202020204" pitchFamily="34" charset="0"/>
                <a:cs typeface="Arial" panose="020B0604020202020204" pitchFamily="34" charset="0"/>
              </a:rPr>
              <a:t>KI-Basiskompetenzen</a:t>
            </a:r>
          </a:p>
          <a:p>
            <a:pPr marL="625196" lvl="1" indent="-167996">
              <a:buClr>
                <a:srgbClr val="000000"/>
              </a:buClr>
              <a:buSzPts val="1000"/>
              <a:buFont typeface="Arial" panose="020B0604020202020204" pitchFamily="34" charset="0"/>
              <a:buChar char="•"/>
              <a:tabLst>
                <a:tab pos="609585" algn="l"/>
              </a:tabLst>
            </a:pPr>
            <a:r>
              <a:rPr lang="de-DE" sz="1200" dirty="0">
                <a:latin typeface="Arial" panose="020B0604020202020204" pitchFamily="34" charset="0"/>
                <a:cs typeface="Arial" panose="020B0604020202020204" pitchFamily="34" charset="0"/>
              </a:rPr>
              <a:t>…</a:t>
            </a:r>
          </a:p>
          <a:p>
            <a:pPr marL="625196" lvl="1" indent="-167996">
              <a:buClr>
                <a:srgbClr val="000000"/>
              </a:buClr>
              <a:buSzPts val="1000"/>
              <a:buFont typeface="Arial" panose="020B0604020202020204" pitchFamily="34" charset="0"/>
              <a:buChar char="•"/>
              <a:tabLst>
                <a:tab pos="609585" algn="l"/>
              </a:tabLst>
            </a:pPr>
            <a:endParaRPr lang="de-DE" sz="1200" b="1" dirty="0">
              <a:latin typeface="Arial" panose="020B0604020202020204" pitchFamily="34" charset="0"/>
              <a:cs typeface="Arial" panose="020B0604020202020204" pitchFamily="34" charset="0"/>
              <a:sym typeface="Proxima Nova"/>
            </a:endParaRPr>
          </a:p>
          <a:p>
            <a:pPr marL="171450" lvl="1" indent="-171450">
              <a:buClr>
                <a:srgbClr val="000000"/>
              </a:buClr>
              <a:buSzPts val="1000"/>
              <a:buFont typeface="Symbol" panose="05050102010706020507" pitchFamily="18" charset="2"/>
              <a:buChar char="Þ"/>
              <a:tabLst>
                <a:tab pos="609585" algn="l"/>
              </a:tabLst>
            </a:pPr>
            <a:r>
              <a:rPr lang="de-DE" sz="1200" b="1" dirty="0">
                <a:latin typeface="Arial" panose="020B0604020202020204" pitchFamily="34" charset="0"/>
                <a:cs typeface="Arial" panose="020B0604020202020204" pitchFamily="34" charset="0"/>
                <a:sym typeface="Proxima Nova"/>
              </a:rPr>
              <a:t>Branchenspezifische digitale Kompetenzen werden immer wichtiger!</a:t>
            </a:r>
          </a:p>
        </p:txBody>
      </p:sp>
      <p:sp>
        <p:nvSpPr>
          <p:cNvPr id="78" name="Zukunftskompetenzen"/>
          <p:cNvSpPr/>
          <p:nvPr/>
        </p:nvSpPr>
        <p:spPr>
          <a:xfrm>
            <a:off x="4213219" y="3522075"/>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buClr>
                <a:srgbClr val="000000"/>
              </a:buClr>
              <a:buSzPts val="1000"/>
            </a:pPr>
            <a:r>
              <a:rPr lang="de" sz="1333" b="1" dirty="0">
                <a:solidFill>
                  <a:srgbClr val="A35353"/>
                </a:solidFill>
                <a:latin typeface="Arial" panose="020B0604020202020204" pitchFamily="34" charset="0"/>
                <a:cs typeface="Arial" panose="020B0604020202020204" pitchFamily="34" charset="0"/>
                <a:sym typeface="Proxima Nova"/>
              </a:rPr>
              <a:t>Zukunftskompetenzen (branchenübergreifend)</a:t>
            </a:r>
          </a:p>
          <a:p>
            <a:pPr>
              <a:buClr>
                <a:srgbClr val="000000"/>
              </a:buClr>
              <a:buSzPts val="1000"/>
            </a:pPr>
            <a:endParaRPr lang="de-DE" sz="1200" dirty="0">
              <a:latin typeface="Arial" panose="020B0604020202020204" pitchFamily="34" charset="0"/>
              <a:cs typeface="Arial" panose="020B0604020202020204" pitchFamily="34" charset="0"/>
              <a:sym typeface="Proxima Nova"/>
            </a:endParaRPr>
          </a:p>
          <a:p>
            <a:pPr>
              <a:buClr>
                <a:srgbClr val="000000"/>
              </a:buClr>
              <a:buSzPts val="1000"/>
            </a:pPr>
            <a:r>
              <a:rPr lang="de-DE" sz="1200" b="1" dirty="0">
                <a:latin typeface="Arial" panose="020B0604020202020204" pitchFamily="34" charset="0"/>
                <a:cs typeface="Arial" panose="020B0604020202020204" pitchFamily="34" charset="0"/>
                <a:sym typeface="Proxima Nova"/>
              </a:rPr>
              <a:t>Überfachliche Future Skills </a:t>
            </a:r>
            <a:r>
              <a:rPr lang="de-DE" sz="1200" dirty="0">
                <a:latin typeface="Arial" panose="020B0604020202020204" pitchFamily="34" charset="0"/>
                <a:cs typeface="Arial" panose="020B0604020202020204" pitchFamily="34" charset="0"/>
                <a:sym typeface="Proxima Nova"/>
              </a:rPr>
              <a:t>(vgl. Jobmonitor 2024)</a:t>
            </a:r>
            <a:endParaRPr lang="de" sz="1200" dirty="0">
              <a:latin typeface="Arial" panose="020B0604020202020204" pitchFamily="34" charset="0"/>
              <a:cs typeface="Arial" panose="020B0604020202020204" pitchFamily="34" charset="0"/>
              <a:sym typeface="Proxima Nova"/>
            </a:endParaRPr>
          </a:p>
          <a:p>
            <a:pPr marL="171450" indent="-171450">
              <a:buClr>
                <a:srgbClr val="000000"/>
              </a:buClr>
              <a:buSzPts val="1000"/>
              <a:buFont typeface="Arial" panose="020B0604020202020204" pitchFamily="34" charset="0"/>
              <a:buChar char="•"/>
            </a:pPr>
            <a:r>
              <a:rPr lang="de-DE" sz="1200" dirty="0">
                <a:latin typeface="Arial" panose="020B0604020202020204" pitchFamily="34" charset="0"/>
                <a:cs typeface="Arial" panose="020B0604020202020204" pitchFamily="34" charset="0"/>
                <a:sym typeface="Proxima Nova"/>
              </a:rPr>
              <a:t>Auf Facharbeiterebene: Einfühlungsvermögen, Teamfähigkeit, Selbstständigkeit, kritisches Denken und kreatives Denken</a:t>
            </a:r>
          </a:p>
          <a:p>
            <a:pPr marL="171450" indent="-171450">
              <a:buClr>
                <a:srgbClr val="000000"/>
              </a:buClr>
              <a:buSzPts val="1000"/>
              <a:buFont typeface="Arial" panose="020B0604020202020204" pitchFamily="34" charset="0"/>
              <a:buChar char="•"/>
            </a:pPr>
            <a:r>
              <a:rPr lang="de-DE" sz="1200" dirty="0">
                <a:latin typeface="Arial" panose="020B0604020202020204" pitchFamily="34" charset="0"/>
                <a:cs typeface="Arial" panose="020B0604020202020204" pitchFamily="34" charset="0"/>
                <a:sym typeface="Proxima Nova"/>
              </a:rPr>
              <a:t>Im Helferbereich: Anpassungsfähigkeit, Verlässlichkeit und Sorgfalt</a:t>
            </a:r>
          </a:p>
          <a:p>
            <a:pPr marL="171450" indent="-171450">
              <a:buClr>
                <a:srgbClr val="000000"/>
              </a:buClr>
              <a:buSzPts val="1000"/>
              <a:buFont typeface="Arial" panose="020B0604020202020204" pitchFamily="34" charset="0"/>
              <a:buChar char="•"/>
            </a:pPr>
            <a:endParaRPr lang="de-DE" sz="1200" dirty="0">
              <a:latin typeface="Arial" panose="020B0604020202020204" pitchFamily="34" charset="0"/>
              <a:cs typeface="Arial" panose="020B0604020202020204" pitchFamily="34" charset="0"/>
              <a:sym typeface="Proxima Nova"/>
            </a:endParaRPr>
          </a:p>
          <a:p>
            <a:pPr>
              <a:buClr>
                <a:srgbClr val="000000"/>
              </a:buClr>
              <a:buSzPts val="1000"/>
            </a:pPr>
            <a:r>
              <a:rPr lang="de-DE" sz="1200" b="1" dirty="0">
                <a:latin typeface="Arial" panose="020B0604020202020204" pitchFamily="34" charset="0"/>
                <a:cs typeface="Arial" panose="020B0604020202020204" pitchFamily="34" charset="0"/>
                <a:sym typeface="Proxima Nova"/>
              </a:rPr>
              <a:t>Digitale Grundkompetenzen </a:t>
            </a:r>
            <a:r>
              <a:rPr lang="de-DE" sz="1200" dirty="0">
                <a:latin typeface="Arial" panose="020B0604020202020204" pitchFamily="34" charset="0"/>
                <a:cs typeface="Arial" panose="020B0604020202020204" pitchFamily="34" charset="0"/>
                <a:sym typeface="Proxima Nova"/>
              </a:rPr>
              <a:t>(vgl. Studie „Future Skills“ 2023 der </a:t>
            </a:r>
            <a:r>
              <a:rPr lang="de-DE" sz="1200" dirty="0" err="1">
                <a:latin typeface="Arial" panose="020B0604020202020204" pitchFamily="34" charset="0"/>
                <a:cs typeface="Arial" panose="020B0604020202020204" pitchFamily="34" charset="0"/>
                <a:sym typeface="Proxima Nova"/>
              </a:rPr>
              <a:t>AgenturQ</a:t>
            </a:r>
            <a:r>
              <a:rPr lang="de-DE" sz="1200" dirty="0">
                <a:latin typeface="Arial" panose="020B0604020202020204" pitchFamily="34" charset="0"/>
                <a:cs typeface="Arial" panose="020B0604020202020204" pitchFamily="34" charset="0"/>
                <a:sym typeface="Proxima Nova"/>
              </a:rPr>
              <a:t>): Umgang mit Computern und arbeitsplatzspezifischer Basissoftware (z. B. MS-Office-Paket, SAP, Umgang mit Betriebssystemen) plus </a:t>
            </a:r>
            <a:r>
              <a:rPr lang="de-DE" sz="1200" b="1" dirty="0">
                <a:latin typeface="Arial" panose="020B0604020202020204" pitchFamily="34" charset="0"/>
                <a:cs typeface="Arial" panose="020B0604020202020204" pitchFamily="34" charset="0"/>
                <a:sym typeface="Proxima Nova"/>
              </a:rPr>
              <a:t>KI-Basiskompetenzen</a:t>
            </a:r>
            <a:endParaRPr lang="de-DE" sz="1067" dirty="0">
              <a:solidFill>
                <a:srgbClr val="000000"/>
              </a:solidFill>
              <a:latin typeface="Arial" panose="020B0604020202020204" pitchFamily="34" charset="0"/>
              <a:ea typeface="Proxima Nova"/>
              <a:cs typeface="Arial" panose="020B0604020202020204" pitchFamily="34" charset="0"/>
              <a:sym typeface="Proxima Nova"/>
            </a:endParaRPr>
          </a:p>
        </p:txBody>
      </p:sp>
      <p:sp>
        <p:nvSpPr>
          <p:cNvPr id="77" name="Grundkompetenzen"/>
          <p:cNvSpPr/>
          <p:nvPr/>
        </p:nvSpPr>
        <p:spPr>
          <a:xfrm>
            <a:off x="249799" y="3522115"/>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buClr>
                <a:srgbClr val="000000"/>
              </a:buClr>
              <a:buSzPts val="1000"/>
            </a:pPr>
            <a:r>
              <a:rPr lang="de-DE" sz="1333" b="1" dirty="0">
                <a:solidFill>
                  <a:srgbClr val="A35353"/>
                </a:solidFill>
                <a:latin typeface="Arial" panose="020B0604020202020204" pitchFamily="34" charset="0"/>
                <a:cs typeface="Arial" panose="020B0604020202020204" pitchFamily="34" charset="0"/>
                <a:sym typeface="Proxima Nova"/>
              </a:rPr>
              <a:t>Grundkompetenzen</a:t>
            </a:r>
          </a:p>
          <a:p>
            <a:pPr>
              <a:buClr>
                <a:srgbClr val="000000"/>
              </a:buClr>
              <a:buSzPts val="1000"/>
            </a:pPr>
            <a:endParaRPr lang="de-DE" sz="1200" b="1" dirty="0">
              <a:solidFill>
                <a:srgbClr val="000000"/>
              </a:solidFill>
              <a:latin typeface="Arial" panose="020B0604020202020204" pitchFamily="34" charset="0"/>
              <a:ea typeface="Proxima Nova"/>
              <a:cs typeface="Arial" panose="020B0604020202020204" pitchFamily="34" charset="0"/>
              <a:sym typeface="Proxima Nova"/>
            </a:endParaRPr>
          </a:p>
          <a:p>
            <a:pPr>
              <a:buSzPts val="1000"/>
              <a:tabLst>
                <a:tab pos="609585" algn="l"/>
              </a:tabLst>
            </a:pPr>
            <a:r>
              <a:rPr lang="de-DE" sz="1200" dirty="0">
                <a:solidFill>
                  <a:srgbClr val="000000"/>
                </a:solidFill>
                <a:latin typeface="Arial" panose="020B0604020202020204" pitchFamily="34" charset="0"/>
                <a:ea typeface="Proxima Nova"/>
                <a:cs typeface="Arial" panose="020B0604020202020204" pitchFamily="34" charset="0"/>
                <a:sym typeface="Proxima Nova"/>
              </a:rPr>
              <a:t>In der Produktion sind grundlegende Kompetenzanforderungen in den Bereichen </a:t>
            </a:r>
            <a:r>
              <a:rPr lang="de-DE" sz="1200" b="1" dirty="0">
                <a:solidFill>
                  <a:srgbClr val="000000"/>
                </a:solidFill>
                <a:latin typeface="Arial" panose="020B0604020202020204" pitchFamily="34" charset="0"/>
                <a:ea typeface="Proxima Nova"/>
                <a:cs typeface="Arial" panose="020B0604020202020204" pitchFamily="34" charset="0"/>
                <a:sym typeface="Proxima Nova"/>
              </a:rPr>
              <a:t>Lesen und Schreiben </a:t>
            </a:r>
            <a:r>
              <a:rPr lang="de-DE" sz="1200" dirty="0">
                <a:solidFill>
                  <a:srgbClr val="000000"/>
                </a:solidFill>
                <a:latin typeface="Arial" panose="020B0604020202020204" pitchFamily="34" charset="0"/>
                <a:ea typeface="Proxima Nova"/>
                <a:cs typeface="Arial" panose="020B0604020202020204" pitchFamily="34" charset="0"/>
                <a:sym typeface="Proxima Nova"/>
              </a:rPr>
              <a:t>sowie </a:t>
            </a:r>
            <a:r>
              <a:rPr lang="de-DE" sz="1200" b="1" dirty="0">
                <a:solidFill>
                  <a:srgbClr val="000000"/>
                </a:solidFill>
                <a:latin typeface="Arial" panose="020B0604020202020204" pitchFamily="34" charset="0"/>
                <a:ea typeface="Proxima Nova"/>
                <a:cs typeface="Arial" panose="020B0604020202020204" pitchFamily="34" charset="0"/>
                <a:sym typeface="Proxima Nova"/>
              </a:rPr>
              <a:t>Rechnen</a:t>
            </a:r>
            <a:r>
              <a:rPr lang="de-DE" sz="1200" dirty="0">
                <a:solidFill>
                  <a:srgbClr val="000000"/>
                </a:solidFill>
                <a:latin typeface="Arial" panose="020B0604020202020204" pitchFamily="34" charset="0"/>
                <a:ea typeface="Proxima Nova"/>
                <a:cs typeface="Arial" panose="020B0604020202020204" pitchFamily="34" charset="0"/>
                <a:sym typeface="Proxima Nova"/>
              </a:rPr>
              <a:t> von entscheidender Bedeutung. Zudem wird eine Sprachkompetenz in </a:t>
            </a:r>
            <a:r>
              <a:rPr lang="de-DE" sz="1200" b="1" dirty="0">
                <a:solidFill>
                  <a:srgbClr val="000000"/>
                </a:solidFill>
                <a:latin typeface="Arial" panose="020B0604020202020204" pitchFamily="34" charset="0"/>
                <a:ea typeface="Proxima Nova"/>
                <a:cs typeface="Arial" panose="020B0604020202020204" pitchFamily="34" charset="0"/>
                <a:sym typeface="Proxima Nova"/>
              </a:rPr>
              <a:t>Deutsch ab A2 </a:t>
            </a:r>
            <a:r>
              <a:rPr lang="de-DE" sz="1200" dirty="0">
                <a:solidFill>
                  <a:srgbClr val="000000"/>
                </a:solidFill>
                <a:latin typeface="Arial" panose="020B0604020202020204" pitchFamily="34" charset="0"/>
                <a:ea typeface="Proxima Nova"/>
                <a:cs typeface="Arial" panose="020B0604020202020204" pitchFamily="34" charset="0"/>
                <a:sym typeface="Proxima Nova"/>
              </a:rPr>
              <a:t>vorausgesetzt.</a:t>
            </a:r>
            <a:endParaRPr lang="de-DE" sz="1200" dirty="0">
              <a:latin typeface="Arial" panose="020B0604020202020204" pitchFamily="34" charset="0"/>
              <a:cs typeface="Arial" panose="020B0604020202020204" pitchFamily="34" charset="0"/>
            </a:endParaRPr>
          </a:p>
          <a:p>
            <a:pPr>
              <a:buSzPts val="1000"/>
              <a:tabLst>
                <a:tab pos="609585" algn="l"/>
              </a:tabLst>
            </a:pPr>
            <a:endParaRPr lang="de-DE" sz="1200" dirty="0">
              <a:latin typeface="Arial" panose="020B0604020202020204" pitchFamily="34" charset="0"/>
              <a:cs typeface="Arial" panose="020B0604020202020204" pitchFamily="34" charset="0"/>
            </a:endParaRPr>
          </a:p>
          <a:p>
            <a:pPr marL="171450" indent="-171450">
              <a:buSzPts val="1000"/>
              <a:buFont typeface="Symbol" panose="05050102010706020507" pitchFamily="18" charset="2"/>
              <a:buChar char="Þ"/>
              <a:tabLst>
                <a:tab pos="609585" algn="l"/>
              </a:tabLst>
            </a:pPr>
            <a:r>
              <a:rPr lang="de-DE" sz="1200" dirty="0">
                <a:latin typeface="Arial" panose="020B0604020202020204" pitchFamily="34" charset="0"/>
                <a:cs typeface="Arial" panose="020B0604020202020204" pitchFamily="34" charset="0"/>
              </a:rPr>
              <a:t>Diese werden von den Unternehmen in der Regel als selbstverständlich vorausgesetzt, müssen aber bei nicht formal Qualifizierten oft erst entwickelt werden.</a:t>
            </a:r>
          </a:p>
        </p:txBody>
      </p:sp>
      <p:sp>
        <p:nvSpPr>
          <p:cNvPr id="70" name="Fachkräftebedarf"/>
          <p:cNvSpPr/>
          <p:nvPr/>
        </p:nvSpPr>
        <p:spPr>
          <a:xfrm>
            <a:off x="8191567" y="209096"/>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buClr>
                <a:srgbClr val="000000"/>
              </a:buClr>
              <a:buSzPts val="1000"/>
            </a:pPr>
            <a:r>
              <a:rPr lang="de" sz="1333" b="1" dirty="0">
                <a:solidFill>
                  <a:srgbClr val="A35353"/>
                </a:solidFill>
                <a:latin typeface="Arial" panose="020B0604020202020204" pitchFamily="34" charset="0"/>
                <a:cs typeface="Arial" panose="020B0604020202020204" pitchFamily="34" charset="0"/>
                <a:sym typeface="Proxima Nova"/>
              </a:rPr>
              <a:t>Fachkräfebedarf</a:t>
            </a:r>
          </a:p>
          <a:p>
            <a:pPr>
              <a:buClr>
                <a:srgbClr val="000000"/>
              </a:buClr>
              <a:buSzPts val="1000"/>
            </a:pPr>
            <a:endParaRPr lang="de-DE" sz="1200" b="1" dirty="0">
              <a:solidFill>
                <a:srgbClr val="A35353"/>
              </a:solidFill>
              <a:latin typeface="Arial" panose="020B0604020202020204" pitchFamily="34" charset="0"/>
              <a:cs typeface="Arial" panose="020B0604020202020204" pitchFamily="34" charset="0"/>
              <a:sym typeface="Proxima Nova"/>
            </a:endParaRPr>
          </a:p>
          <a:p>
            <a:pPr defTabSz="1219170">
              <a:buClr>
                <a:srgbClr val="000000"/>
              </a:buClr>
              <a:buSzPts val="800"/>
              <a:defRPr/>
            </a:pPr>
            <a:r>
              <a:rPr lang="de-DE" sz="1200" dirty="0">
                <a:solidFill>
                  <a:srgbClr val="242424"/>
                </a:solidFill>
                <a:latin typeface="Arial" panose="020B0604020202020204" pitchFamily="34" charset="0"/>
                <a:cs typeface="Arial" panose="020B0604020202020204" pitchFamily="34" charset="0"/>
                <a:sym typeface="Proxima Nova"/>
              </a:rPr>
              <a:t>Im Jahr 2024 fehlten in Bayern etwa 150.000 Arbeitskräfte. Bereits jetzt sind mehr als die Hälfte der offenen Stellen (rund 54 %) nicht mit passend qualifizierten Bewerber*innen zu besetzen (IHK Bayern)</a:t>
            </a:r>
          </a:p>
          <a:p>
            <a:pPr defTabSz="1219170">
              <a:buClr>
                <a:srgbClr val="000000"/>
              </a:buClr>
              <a:buSzPts val="800"/>
              <a:defRPr/>
            </a:pPr>
            <a:endParaRPr lang="de-DE" sz="1000" dirty="0">
              <a:solidFill>
                <a:srgbClr val="242424"/>
              </a:solidFill>
              <a:latin typeface="Arial" panose="020B0604020202020204" pitchFamily="34" charset="0"/>
              <a:cs typeface="Arial" panose="020B0604020202020204" pitchFamily="34" charset="0"/>
              <a:sym typeface="Proxima Nova"/>
            </a:endParaRPr>
          </a:p>
          <a:p>
            <a:pPr marL="171450" lvl="1" indent="-171450">
              <a:buClr>
                <a:srgbClr val="000000"/>
              </a:buClr>
              <a:buSzPts val="1000"/>
              <a:buFont typeface="Symbol" panose="05050102010706020507" pitchFamily="18" charset="2"/>
              <a:buChar char="Þ"/>
              <a:tabLst>
                <a:tab pos="609585" algn="l"/>
              </a:tabLst>
              <a:defRPr/>
            </a:pPr>
            <a:r>
              <a:rPr lang="de-DE" sz="1200" b="1" dirty="0">
                <a:latin typeface="Arial" panose="020B0604020202020204" pitchFamily="34" charset="0"/>
                <a:cs typeface="Arial" panose="020B0604020202020204" pitchFamily="34" charset="0"/>
                <a:sym typeface="Proxima Nova"/>
              </a:rPr>
              <a:t>Prognosen: bis 2027 Anstieg des Fachkräftemangel im produzierenden Gewerbe auf 176.000 (12%) </a:t>
            </a:r>
            <a:r>
              <a:rPr lang="de-DE" sz="1200" dirty="0">
                <a:latin typeface="Arial" panose="020B0604020202020204" pitchFamily="34" charset="0"/>
                <a:cs typeface="Arial" panose="020B0604020202020204" pitchFamily="34" charset="0"/>
                <a:sym typeface="Proxima Nova"/>
              </a:rPr>
              <a:t>(IHK-Arbeitsmarktradar-Studie des IW Köln im Auftrag des Bayerischen Industrie- und Handelskammertags (BIHK)) </a:t>
            </a:r>
          </a:p>
        </p:txBody>
      </p:sp>
      <p:sp>
        <p:nvSpPr>
          <p:cNvPr id="71" name="Arbeitsmarktlage"/>
          <p:cNvSpPr/>
          <p:nvPr/>
        </p:nvSpPr>
        <p:spPr>
          <a:xfrm>
            <a:off x="4213219" y="209105"/>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buClr>
                <a:srgbClr val="000000"/>
              </a:buClr>
              <a:buSzPts val="1000"/>
            </a:pPr>
            <a:r>
              <a:rPr lang="de" sz="1330" b="1" dirty="0">
                <a:solidFill>
                  <a:srgbClr val="A35353"/>
                </a:solidFill>
                <a:latin typeface="Arial" panose="020B0604020202020204" pitchFamily="34" charset="0"/>
                <a:cs typeface="Arial" panose="020B0604020202020204" pitchFamily="34" charset="0"/>
                <a:sym typeface="Proxima Nova"/>
              </a:rPr>
              <a:t>Arbeitsmarktlage</a:t>
            </a:r>
          </a:p>
          <a:p>
            <a:pPr>
              <a:buClr>
                <a:srgbClr val="000000"/>
              </a:buClr>
              <a:buSzPts val="1000"/>
            </a:pPr>
            <a:endParaRPr lang="de-DE" sz="1150" i="1" dirty="0">
              <a:solidFill>
                <a:srgbClr val="A35353"/>
              </a:solidFill>
              <a:latin typeface="Arial" panose="020B0604020202020204" pitchFamily="34" charset="0"/>
              <a:ea typeface="Proxima Nova"/>
              <a:cs typeface="Arial" panose="020B0604020202020204" pitchFamily="34" charset="0"/>
              <a:sym typeface="Proxima Nova"/>
            </a:endParaRPr>
          </a:p>
          <a:p>
            <a:pPr defTabSz="1219170">
              <a:buClr>
                <a:srgbClr val="000000"/>
              </a:buClr>
              <a:buSzPts val="800"/>
              <a:defRPr/>
            </a:pPr>
            <a:r>
              <a:rPr lang="de-DE" sz="1150" dirty="0">
                <a:solidFill>
                  <a:srgbClr val="242424"/>
                </a:solidFill>
                <a:latin typeface="Arial" panose="020B0604020202020204" pitchFamily="34" charset="0"/>
                <a:ea typeface="Times New Roman" panose="02020603050405020304" pitchFamily="18" charset="0"/>
                <a:cs typeface="Arial" panose="020B0604020202020204" pitchFamily="34" charset="0"/>
              </a:rPr>
              <a:t>Bayern zählt zu den führenden Industriestandorten in Deutschland, mit einer breiten Branchenvielfalt, darunter Maschinenbau, Automobilindustrie, Elektrotechnik, Chemie- und Pharmaindustrie. Unternehmen wie BMW, Audi, Siemens und MAN prägen das Bild. Diese starke industrielle Basis bietet zahlreiche Arbeitsplätze, insbesondere für Fachkräfte mit technischer Ausbildung (vgl. Bayerisches Wirtschaftsministerium).</a:t>
            </a:r>
          </a:p>
          <a:p>
            <a:pPr defTabSz="1219170">
              <a:buClr>
                <a:srgbClr val="000000"/>
              </a:buClr>
              <a:buSzPts val="800"/>
              <a:defRPr/>
            </a:pPr>
            <a:endParaRPr lang="de-DE" sz="1150" dirty="0">
              <a:solidFill>
                <a:srgbClr val="242424"/>
              </a:solidFill>
              <a:latin typeface="Arial" panose="020B0604020202020204" pitchFamily="34" charset="0"/>
              <a:ea typeface="Times New Roman" panose="02020603050405020304" pitchFamily="18" charset="0"/>
              <a:cs typeface="Arial" panose="020B0604020202020204" pitchFamily="34" charset="0"/>
            </a:endParaRPr>
          </a:p>
          <a:p>
            <a:pPr defTabSz="1219170">
              <a:buClr>
                <a:srgbClr val="000000"/>
              </a:buClr>
              <a:buSzPts val="800"/>
              <a:defRPr/>
            </a:pPr>
            <a:r>
              <a:rPr lang="de-DE" sz="1150" dirty="0">
                <a:solidFill>
                  <a:srgbClr val="242424"/>
                </a:solidFill>
                <a:latin typeface="Arial" panose="020B0604020202020204" pitchFamily="34" charset="0"/>
                <a:ea typeface="Times New Roman" panose="02020603050405020304" pitchFamily="18" charset="0"/>
                <a:cs typeface="Arial" panose="020B0604020202020204" pitchFamily="34" charset="0"/>
              </a:rPr>
              <a:t>Die Produktion ist historisch von einem hohen Anteil an angelernter Arbeitskraft geprägt, insbesondere in Bereichen wie der Maschinen- und Anlagenführung, der Montage sowie der Qualitätskontrolle.</a:t>
            </a:r>
          </a:p>
          <a:p>
            <a:pPr defTabSz="1219170">
              <a:buClr>
                <a:srgbClr val="000000"/>
              </a:buClr>
              <a:buSzPts val="800"/>
              <a:defRPr/>
            </a:pPr>
            <a:endParaRPr lang="de-DE" sz="1150" dirty="0">
              <a:solidFill>
                <a:srgbClr val="242424"/>
              </a:solidFill>
              <a:latin typeface="Arial" panose="020B0604020202020204" pitchFamily="34" charset="0"/>
              <a:ea typeface="Times New Roman" panose="02020603050405020304" pitchFamily="18" charset="0"/>
              <a:cs typeface="Arial" panose="020B0604020202020204" pitchFamily="34" charset="0"/>
            </a:endParaRPr>
          </a:p>
        </p:txBody>
      </p:sp>
      <p:pic>
        <p:nvPicPr>
          <p:cNvPr id="1026" name="Picture 2">
            <a:extLst>
              <a:ext uri="{FF2B5EF4-FFF2-40B4-BE49-F238E27FC236}">
                <a16:creationId xmlns:a16="http://schemas.microsoft.com/office/drawing/2014/main" id="{B6588483-759D-4629-A89B-59DB289327F8}"/>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799" y="1106576"/>
            <a:ext cx="3251394" cy="2322424"/>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A8D6037D-ADD2-49FD-BFB3-A491A07822F1}"/>
              </a:ext>
            </a:extLst>
          </p:cNvPr>
          <p:cNvSpPr>
            <a:spLocks noGrp="1"/>
          </p:cNvSpPr>
          <p:nvPr>
            <p:ph type="title" idx="4294967295"/>
          </p:nvPr>
        </p:nvSpPr>
        <p:spPr>
          <a:xfrm>
            <a:off x="249799" y="209096"/>
            <a:ext cx="3484001" cy="804365"/>
          </a:xfrm>
        </p:spPr>
        <p:txBody>
          <a:bodyPr/>
          <a:lstStyle/>
          <a:p>
            <a:r>
              <a:rPr lang="de-DE" sz="2800" dirty="0">
                <a:solidFill>
                  <a:srgbClr val="A35353"/>
                </a:solidFill>
              </a:rPr>
              <a:t>Branchensteckbrief Produktion</a:t>
            </a:r>
            <a:endParaRPr lang="de-DE" dirty="0">
              <a:solidFill>
                <a:srgbClr val="A35353"/>
              </a:solidFill>
            </a:endParaRPr>
          </a:p>
        </p:txBody>
      </p:sp>
    </p:spTree>
    <p:extLst>
      <p:ext uri="{BB962C8B-B14F-4D97-AF65-F5344CB8AC3E}">
        <p14:creationId xmlns:p14="http://schemas.microsoft.com/office/powerpoint/2010/main" val="235907475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0">
  <p:cSld>
    <p:spTree>
      <p:nvGrpSpPr>
        <p:cNvPr id="1" name="Shape 68"/>
        <p:cNvGrpSpPr/>
        <p:nvPr/>
      </p:nvGrpSpPr>
      <p:grpSpPr>
        <a:xfrm>
          <a:off x="0" y="0"/>
          <a:ext cx="0" cy="0"/>
          <a:chOff x="0" y="0"/>
          <a:chExt cx="0" cy="0"/>
        </a:xfrm>
      </p:grpSpPr>
      <p:sp>
        <p:nvSpPr>
          <p:cNvPr id="69" name="Digitale Branchenkompetenzen"/>
          <p:cNvSpPr/>
          <p:nvPr/>
        </p:nvSpPr>
        <p:spPr>
          <a:xfrm>
            <a:off x="8191567" y="3522033"/>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buClr>
                <a:srgbClr val="000000"/>
              </a:buClr>
              <a:buSzPts val="1000"/>
            </a:pPr>
            <a:r>
              <a:rPr lang="de-DE" sz="1350" b="1" dirty="0">
                <a:solidFill>
                  <a:srgbClr val="A35353"/>
                </a:solidFill>
                <a:latin typeface="Arial" panose="020B0604020202020204" pitchFamily="34" charset="0"/>
                <a:ea typeface="Proxima Nova"/>
                <a:cs typeface="Arial" panose="020B0604020202020204" pitchFamily="34" charset="0"/>
                <a:sym typeface="Proxima Nova"/>
              </a:rPr>
              <a:t>Digitale Branchenkompetenzen</a:t>
            </a:r>
          </a:p>
          <a:p>
            <a:pPr>
              <a:buClr>
                <a:srgbClr val="000000"/>
              </a:buClr>
              <a:buSzPts val="1000"/>
            </a:pPr>
            <a:endParaRPr lang="de-DE" sz="1200" b="1" dirty="0">
              <a:latin typeface="Arial" panose="020B0604020202020204" pitchFamily="34" charset="0"/>
              <a:ea typeface="Proxima Nova"/>
              <a:cs typeface="Arial" panose="020B0604020202020204" pitchFamily="34" charset="0"/>
              <a:sym typeface="Proxima Nova"/>
            </a:endParaRPr>
          </a:p>
          <a:p>
            <a:pPr>
              <a:buClr>
                <a:srgbClr val="000000"/>
              </a:buClr>
              <a:buSzPts val="1000"/>
              <a:tabLst>
                <a:tab pos="609585" algn="l"/>
              </a:tabLst>
            </a:pPr>
            <a:r>
              <a:rPr lang="de-DE" sz="1200" dirty="0">
                <a:latin typeface="Arial" panose="020B0604020202020204" pitchFamily="34" charset="0"/>
                <a:cs typeface="Arial" panose="020B0604020202020204" pitchFamily="34" charset="0"/>
                <a:sym typeface="Proxima Nova"/>
              </a:rPr>
              <a:t>Gefragte digitale Kompetenzen des Lagerpersonals: </a:t>
            </a:r>
          </a:p>
          <a:p>
            <a:pPr marL="167996" indent="-167996">
              <a:buClr>
                <a:srgbClr val="000000"/>
              </a:buClr>
              <a:buSzPts val="1000"/>
              <a:buFont typeface="Arial" panose="020B0604020202020204" pitchFamily="34" charset="0"/>
              <a:buChar char="•"/>
              <a:tabLst>
                <a:tab pos="609585" algn="l"/>
              </a:tabLst>
            </a:pPr>
            <a:r>
              <a:rPr lang="de-DE" sz="1200" dirty="0">
                <a:latin typeface="Arial" panose="020B0604020202020204" pitchFamily="34" charset="0"/>
                <a:cs typeface="Arial" panose="020B0604020202020204" pitchFamily="34" charset="0"/>
                <a:sym typeface="Proxima Nova"/>
              </a:rPr>
              <a:t>IT-gestützte Erfassung und Dokumentation bei der Kommissionierung</a:t>
            </a:r>
          </a:p>
          <a:p>
            <a:pPr marL="167996" indent="-167996">
              <a:buClr>
                <a:srgbClr val="000000"/>
              </a:buClr>
              <a:buSzPts val="1000"/>
              <a:buFont typeface="Arial" panose="020B0604020202020204" pitchFamily="34" charset="0"/>
              <a:buChar char="•"/>
              <a:tabLst>
                <a:tab pos="609585" algn="l"/>
              </a:tabLst>
            </a:pPr>
            <a:r>
              <a:rPr lang="de-DE" sz="1200" dirty="0">
                <a:latin typeface="Arial" panose="020B0604020202020204" pitchFamily="34" charset="0"/>
                <a:cs typeface="Arial" panose="020B0604020202020204" pitchFamily="34" charset="0"/>
                <a:sym typeface="Proxima Nova"/>
              </a:rPr>
              <a:t>Umgang mit Datenbrillen, Transportrobotern, Exoskeletten, Drohnentechnik oder Wearable Technology (Sensorhandschuhe) </a:t>
            </a:r>
          </a:p>
          <a:p>
            <a:pPr marL="167996" indent="-167996">
              <a:buClr>
                <a:srgbClr val="000000"/>
              </a:buClr>
              <a:buSzPts val="1000"/>
              <a:buFont typeface="Arial" panose="020B0604020202020204" pitchFamily="34" charset="0"/>
              <a:buChar char="•"/>
              <a:tabLst>
                <a:tab pos="609585" algn="l"/>
              </a:tabLst>
            </a:pPr>
            <a:endParaRPr lang="de-DE" sz="1200" dirty="0">
              <a:latin typeface="Arial" panose="020B0604020202020204" pitchFamily="34" charset="0"/>
              <a:cs typeface="Arial" panose="020B0604020202020204" pitchFamily="34" charset="0"/>
              <a:sym typeface="Proxima Nova"/>
            </a:endParaRPr>
          </a:p>
          <a:p>
            <a:pPr marL="171450" indent="-171450">
              <a:buClr>
                <a:srgbClr val="000000"/>
              </a:buClr>
              <a:buSzPts val="1000"/>
              <a:buFont typeface="Symbol" panose="05050102010706020507" pitchFamily="18" charset="2"/>
              <a:buChar char="Þ"/>
              <a:tabLst>
                <a:tab pos="609585" algn="l"/>
              </a:tabLst>
            </a:pPr>
            <a:r>
              <a:rPr lang="de-DE" sz="1200" b="1" dirty="0">
                <a:latin typeface="Arial" panose="020B0604020202020204" pitchFamily="34" charset="0"/>
                <a:cs typeface="Arial" panose="020B0604020202020204" pitchFamily="34" charset="0"/>
                <a:sym typeface="Proxima Nova"/>
              </a:rPr>
              <a:t>Branchenspezifische digitale Kompetenzen werden immer wichtiger!</a:t>
            </a:r>
            <a:endParaRPr sz="1200" b="1" dirty="0">
              <a:solidFill>
                <a:srgbClr val="C50022"/>
              </a:solidFill>
              <a:latin typeface="Arial" panose="020B0604020202020204" pitchFamily="34" charset="0"/>
              <a:ea typeface="Proxima Nova"/>
              <a:cs typeface="Arial" panose="020B0604020202020204" pitchFamily="34" charset="0"/>
              <a:sym typeface="Proxima Nova"/>
            </a:endParaRPr>
          </a:p>
        </p:txBody>
      </p:sp>
      <p:sp>
        <p:nvSpPr>
          <p:cNvPr id="78" name="Zukunftskompetenzen"/>
          <p:cNvSpPr/>
          <p:nvPr/>
        </p:nvSpPr>
        <p:spPr>
          <a:xfrm>
            <a:off x="4213219" y="3522075"/>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buClr>
                <a:srgbClr val="000000"/>
              </a:buClr>
              <a:buSzPts val="1000"/>
            </a:pPr>
            <a:r>
              <a:rPr lang="de" sz="1350" b="1" dirty="0">
                <a:solidFill>
                  <a:srgbClr val="A35353"/>
                </a:solidFill>
                <a:latin typeface="Arial" panose="020B0604020202020204" pitchFamily="34" charset="0"/>
                <a:ea typeface="Proxima Nova"/>
                <a:cs typeface="Arial" panose="020B0604020202020204" pitchFamily="34" charset="0"/>
                <a:sym typeface="Proxima Nova"/>
              </a:rPr>
              <a:t>Zukunftskompetenzen </a:t>
            </a:r>
            <a:r>
              <a:rPr lang="de-DE" sz="1350" b="1" dirty="0">
                <a:solidFill>
                  <a:srgbClr val="A35353"/>
                </a:solidFill>
                <a:latin typeface="Arial" panose="020B0604020202020204" pitchFamily="34" charset="0"/>
                <a:ea typeface="Proxima Nova"/>
                <a:cs typeface="Arial" panose="020B0604020202020204" pitchFamily="34" charset="0"/>
                <a:sym typeface="Proxima Nova"/>
              </a:rPr>
              <a:t>(branchenübergreifend)</a:t>
            </a:r>
          </a:p>
          <a:p>
            <a:pPr>
              <a:buClr>
                <a:srgbClr val="000000"/>
              </a:buClr>
              <a:buSzPts val="1000"/>
            </a:pPr>
            <a:endParaRPr lang="de-DE" sz="1200" b="1" dirty="0">
              <a:latin typeface="Arial" panose="020B0604020202020204" pitchFamily="34" charset="0"/>
              <a:cs typeface="Arial" panose="020B0604020202020204" pitchFamily="34" charset="0"/>
              <a:sym typeface="Proxima Nova"/>
            </a:endParaRPr>
          </a:p>
          <a:p>
            <a:pPr>
              <a:buClr>
                <a:srgbClr val="000000"/>
              </a:buClr>
              <a:buSzPts val="1000"/>
            </a:pPr>
            <a:r>
              <a:rPr lang="de-DE" sz="1200" b="1" dirty="0">
                <a:latin typeface="Arial" panose="020B0604020202020204" pitchFamily="34" charset="0"/>
                <a:cs typeface="Arial" panose="020B0604020202020204" pitchFamily="34" charset="0"/>
                <a:sym typeface="Proxima Nova"/>
              </a:rPr>
              <a:t>Überfachliche Future Skills </a:t>
            </a:r>
            <a:r>
              <a:rPr lang="de-DE" sz="1200" dirty="0">
                <a:latin typeface="Arial" panose="020B0604020202020204" pitchFamily="34" charset="0"/>
                <a:cs typeface="Arial" panose="020B0604020202020204" pitchFamily="34" charset="0"/>
                <a:sym typeface="Proxima Nova"/>
              </a:rPr>
              <a:t>(vgl. Jobmonitor 2024)</a:t>
            </a:r>
            <a:endParaRPr lang="de" sz="1200" dirty="0">
              <a:latin typeface="Arial" panose="020B0604020202020204" pitchFamily="34" charset="0"/>
              <a:cs typeface="Arial" panose="020B0604020202020204" pitchFamily="34" charset="0"/>
              <a:sym typeface="Proxima Nova"/>
            </a:endParaRPr>
          </a:p>
          <a:p>
            <a:pPr marL="171450" indent="-171450">
              <a:buClr>
                <a:srgbClr val="000000"/>
              </a:buClr>
              <a:buSzPts val="1000"/>
              <a:buFont typeface="Arial" panose="020B0604020202020204" pitchFamily="34" charset="0"/>
              <a:buChar char="•"/>
            </a:pPr>
            <a:r>
              <a:rPr lang="de-DE" sz="1200" dirty="0">
                <a:latin typeface="Arial" panose="020B0604020202020204" pitchFamily="34" charset="0"/>
                <a:cs typeface="Arial" panose="020B0604020202020204" pitchFamily="34" charset="0"/>
                <a:sym typeface="Proxima Nova"/>
              </a:rPr>
              <a:t>Auf Facharbeiterebene: Einfühlungsvermögen, Teamfähigkeit, Selbstständigkeit, kritisches Denken und kreatives Denken</a:t>
            </a:r>
          </a:p>
          <a:p>
            <a:pPr marL="171450" indent="-171450">
              <a:buClr>
                <a:srgbClr val="000000"/>
              </a:buClr>
              <a:buSzPts val="1000"/>
              <a:buFont typeface="Arial" panose="020B0604020202020204" pitchFamily="34" charset="0"/>
              <a:buChar char="•"/>
            </a:pPr>
            <a:r>
              <a:rPr lang="de-DE" sz="1200" dirty="0">
                <a:latin typeface="Arial" panose="020B0604020202020204" pitchFamily="34" charset="0"/>
                <a:cs typeface="Arial" panose="020B0604020202020204" pitchFamily="34" charset="0"/>
                <a:sym typeface="Proxima Nova"/>
              </a:rPr>
              <a:t>Im Helferbereich: Anpassungsfähigkeit, Verlässlichkeit und Sorgfalt</a:t>
            </a:r>
          </a:p>
          <a:p>
            <a:pPr marL="171450" indent="-171450">
              <a:buClr>
                <a:srgbClr val="000000"/>
              </a:buClr>
              <a:buSzPts val="1000"/>
              <a:buFont typeface="Arial" panose="020B0604020202020204" pitchFamily="34" charset="0"/>
              <a:buChar char="•"/>
            </a:pPr>
            <a:endParaRPr lang="de-DE" sz="1200" dirty="0">
              <a:latin typeface="Arial" panose="020B0604020202020204" pitchFamily="34" charset="0"/>
              <a:cs typeface="Arial" panose="020B0604020202020204" pitchFamily="34" charset="0"/>
              <a:sym typeface="Proxima Nova"/>
            </a:endParaRPr>
          </a:p>
          <a:p>
            <a:pPr>
              <a:buClr>
                <a:srgbClr val="000000"/>
              </a:buClr>
              <a:buSzPts val="1000"/>
            </a:pPr>
            <a:r>
              <a:rPr lang="de-DE" sz="1200" b="1" dirty="0">
                <a:latin typeface="Arial" panose="020B0604020202020204" pitchFamily="34" charset="0"/>
                <a:cs typeface="Arial" panose="020B0604020202020204" pitchFamily="34" charset="0"/>
                <a:sym typeface="Proxima Nova"/>
              </a:rPr>
              <a:t>Digitale Grundkompetenzen </a:t>
            </a:r>
            <a:r>
              <a:rPr lang="de-DE" sz="1200" dirty="0">
                <a:latin typeface="Arial" panose="020B0604020202020204" pitchFamily="34" charset="0"/>
                <a:cs typeface="Arial" panose="020B0604020202020204" pitchFamily="34" charset="0"/>
                <a:sym typeface="Proxima Nova"/>
              </a:rPr>
              <a:t>(vgl. Studie „Future Skills“ 2023 der </a:t>
            </a:r>
            <a:r>
              <a:rPr lang="de-DE" sz="1200" dirty="0" err="1">
                <a:latin typeface="Arial" panose="020B0604020202020204" pitchFamily="34" charset="0"/>
                <a:cs typeface="Arial" panose="020B0604020202020204" pitchFamily="34" charset="0"/>
                <a:sym typeface="Proxima Nova"/>
              </a:rPr>
              <a:t>AgenturQ</a:t>
            </a:r>
            <a:r>
              <a:rPr lang="de-DE" sz="1200" dirty="0">
                <a:latin typeface="Arial" panose="020B0604020202020204" pitchFamily="34" charset="0"/>
                <a:cs typeface="Arial" panose="020B0604020202020204" pitchFamily="34" charset="0"/>
                <a:sym typeface="Proxima Nova"/>
              </a:rPr>
              <a:t>): Umgang mit Computern und arbeitsplatzspezifischer Basissoftware (z. B. MS-Office-Paket, SAP, Umgang mit Betriebssystemen) plus </a:t>
            </a:r>
            <a:r>
              <a:rPr lang="de-DE" sz="1200" b="1" dirty="0">
                <a:latin typeface="Arial" panose="020B0604020202020204" pitchFamily="34" charset="0"/>
                <a:cs typeface="Arial" panose="020B0604020202020204" pitchFamily="34" charset="0"/>
                <a:sym typeface="Proxima Nova"/>
              </a:rPr>
              <a:t>KI-Basiskompetenzen</a:t>
            </a:r>
            <a:endParaRPr lang="de-DE" sz="1200" b="1" dirty="0">
              <a:solidFill>
                <a:srgbClr val="000000"/>
              </a:solidFill>
              <a:latin typeface="Arial" panose="020B0604020202020204" pitchFamily="34" charset="0"/>
              <a:ea typeface="Proxima Nova"/>
              <a:cs typeface="Arial" panose="020B0604020202020204" pitchFamily="34" charset="0"/>
              <a:sym typeface="Proxima Nova"/>
            </a:endParaRPr>
          </a:p>
        </p:txBody>
      </p:sp>
      <p:sp>
        <p:nvSpPr>
          <p:cNvPr id="77" name="Grundkompetenzen"/>
          <p:cNvSpPr/>
          <p:nvPr/>
        </p:nvSpPr>
        <p:spPr>
          <a:xfrm>
            <a:off x="249799" y="3522115"/>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buClr>
                <a:srgbClr val="000000"/>
              </a:buClr>
              <a:buSzPts val="1000"/>
            </a:pPr>
            <a:r>
              <a:rPr lang="de" sz="1350" b="1" dirty="0">
                <a:solidFill>
                  <a:srgbClr val="A35353"/>
                </a:solidFill>
                <a:latin typeface="Arial" panose="020B0604020202020204" pitchFamily="34" charset="0"/>
                <a:ea typeface="Proxima Nova"/>
                <a:cs typeface="Arial" panose="020B0604020202020204" pitchFamily="34" charset="0"/>
                <a:sym typeface="Proxima Nova"/>
              </a:rPr>
              <a:t>Grundkompetenzen</a:t>
            </a:r>
            <a:endParaRPr lang="de" sz="1350" dirty="0">
              <a:solidFill>
                <a:srgbClr val="A35353"/>
              </a:solidFill>
              <a:latin typeface="Arial" panose="020B0604020202020204" pitchFamily="34" charset="0"/>
              <a:ea typeface="Proxima Nova"/>
              <a:cs typeface="Arial" panose="020B0604020202020204" pitchFamily="34" charset="0"/>
              <a:sym typeface="Proxima Nova"/>
            </a:endParaRPr>
          </a:p>
          <a:p>
            <a:pPr>
              <a:buSzPts val="1000"/>
              <a:tabLst>
                <a:tab pos="609585" algn="l"/>
              </a:tabLst>
            </a:pPr>
            <a:r>
              <a:rPr lang="de-DE" sz="1150" dirty="0">
                <a:latin typeface="Arial" panose="020B0604020202020204" pitchFamily="34" charset="0"/>
                <a:ea typeface="Calibri" panose="020F0502020204030204" pitchFamily="34" charset="0"/>
                <a:cs typeface="Arial" panose="020B0604020202020204" pitchFamily="34" charset="0"/>
              </a:rPr>
              <a:t>Interessent*innen für den Beruf Fachlagerist*in müssen </a:t>
            </a:r>
            <a:r>
              <a:rPr lang="de-DE" sz="1150" b="1" dirty="0">
                <a:latin typeface="Arial" panose="020B0604020202020204" pitchFamily="34" charset="0"/>
                <a:ea typeface="Calibri" panose="020F0502020204030204" pitchFamily="34" charset="0"/>
                <a:cs typeface="Arial" panose="020B0604020202020204" pitchFamily="34" charset="0"/>
              </a:rPr>
              <a:t>keine besonderen Zugangsvoraussetzungen </a:t>
            </a:r>
            <a:r>
              <a:rPr lang="de-DE" sz="1150" dirty="0">
                <a:latin typeface="Arial" panose="020B0604020202020204" pitchFamily="34" charset="0"/>
                <a:ea typeface="Calibri" panose="020F0502020204030204" pitchFamily="34" charset="0"/>
                <a:cs typeface="Arial" panose="020B0604020202020204" pitchFamily="34" charset="0"/>
              </a:rPr>
              <a:t>erfüllen. </a:t>
            </a:r>
          </a:p>
          <a:p>
            <a:pPr>
              <a:buSzPts val="1000"/>
              <a:tabLst>
                <a:tab pos="609585" algn="l"/>
              </a:tabLst>
            </a:pPr>
            <a:r>
              <a:rPr lang="de-DE" sz="1150" dirty="0">
                <a:latin typeface="Arial" panose="020B0604020202020204" pitchFamily="34" charset="0"/>
                <a:ea typeface="Calibri" panose="020F0502020204030204" pitchFamily="34" charset="0"/>
                <a:cs typeface="Arial" panose="020B0604020202020204" pitchFamily="34" charset="0"/>
              </a:rPr>
              <a:t>Für den Einsatz in großen Lagerhallen ist eine </a:t>
            </a:r>
            <a:r>
              <a:rPr lang="de-DE" sz="1150" b="1" dirty="0">
                <a:latin typeface="Arial" panose="020B0604020202020204" pitchFamily="34" charset="0"/>
                <a:ea typeface="Calibri" panose="020F0502020204030204" pitchFamily="34" charset="0"/>
                <a:cs typeface="Arial" panose="020B0604020202020204" pitchFamily="34" charset="0"/>
              </a:rPr>
              <a:t>gutes räumliches Orientierungsvermögen</a:t>
            </a:r>
            <a:r>
              <a:rPr lang="de-DE" sz="1150" dirty="0">
                <a:latin typeface="Arial" panose="020B0604020202020204" pitchFamily="34" charset="0"/>
                <a:ea typeface="Calibri" panose="020F0502020204030204" pitchFamily="34" charset="0"/>
                <a:cs typeface="Arial" panose="020B0604020202020204" pitchFamily="34" charset="0"/>
              </a:rPr>
              <a:t> von Vorteil.</a:t>
            </a:r>
          </a:p>
          <a:p>
            <a:pPr>
              <a:buSzPts val="1000"/>
              <a:tabLst>
                <a:tab pos="609585" algn="l"/>
              </a:tabLst>
            </a:pPr>
            <a:r>
              <a:rPr lang="de-DE" sz="1150" b="1" dirty="0">
                <a:latin typeface="Arial" panose="020B0604020202020204" pitchFamily="34" charset="0"/>
                <a:ea typeface="Calibri" panose="020F0502020204030204" pitchFamily="34" charset="0"/>
                <a:cs typeface="Arial" panose="020B0604020202020204" pitchFamily="34" charset="0"/>
              </a:rPr>
              <a:t>Mündliches Ausdrucksvermögen </a:t>
            </a:r>
            <a:r>
              <a:rPr lang="de-DE" sz="1150" dirty="0">
                <a:latin typeface="Arial" panose="020B0604020202020204" pitchFamily="34" charset="0"/>
                <a:ea typeface="Calibri" panose="020F0502020204030204" pitchFamily="34" charset="0"/>
                <a:cs typeface="Arial" panose="020B0604020202020204" pitchFamily="34" charset="0"/>
              </a:rPr>
              <a:t>ist für die Kommunikation mit Frachtführer*innen und Kund*innen notwendig.</a:t>
            </a:r>
          </a:p>
          <a:p>
            <a:pPr>
              <a:buSzPts val="1000"/>
              <a:tabLst>
                <a:tab pos="609585" algn="l"/>
              </a:tabLst>
            </a:pPr>
            <a:r>
              <a:rPr lang="de-DE" sz="1150" b="1" dirty="0">
                <a:latin typeface="Arial" panose="020B0604020202020204" pitchFamily="34" charset="0"/>
                <a:ea typeface="Calibri" panose="020F0502020204030204" pitchFamily="34" charset="0"/>
                <a:cs typeface="Arial" panose="020B0604020202020204" pitchFamily="34" charset="0"/>
              </a:rPr>
              <a:t>Mathematische Fähigkeiten </a:t>
            </a:r>
            <a:r>
              <a:rPr lang="de-DE" sz="1150" dirty="0">
                <a:latin typeface="Arial" panose="020B0604020202020204" pitchFamily="34" charset="0"/>
                <a:ea typeface="Calibri" panose="020F0502020204030204" pitchFamily="34" charset="0"/>
                <a:cs typeface="Arial" panose="020B0604020202020204" pitchFamily="34" charset="0"/>
              </a:rPr>
              <a:t>sind z. B. für die Ermittlung des Gesamtgewichts und des Raumbedarfs von Gütern erforderlich. </a:t>
            </a:r>
          </a:p>
          <a:p>
            <a:pPr>
              <a:buSzPts val="1000"/>
              <a:tabLst>
                <a:tab pos="609585" algn="l"/>
              </a:tabLst>
            </a:pPr>
            <a:r>
              <a:rPr lang="de-DE" sz="1150" b="1" dirty="0">
                <a:latin typeface="Arial" panose="020B0604020202020204" pitchFamily="34" charset="0"/>
                <a:ea typeface="Calibri" panose="020F0502020204030204" pitchFamily="34" charset="0"/>
                <a:cs typeface="Arial" panose="020B0604020202020204" pitchFamily="34" charset="0"/>
              </a:rPr>
              <a:t>Englisch- oder andere Fremdsprachenkenntnisse </a:t>
            </a:r>
            <a:r>
              <a:rPr lang="de-DE" sz="1150" dirty="0">
                <a:latin typeface="Arial" panose="020B0604020202020204" pitchFamily="34" charset="0"/>
                <a:ea typeface="Calibri" panose="020F0502020204030204" pitchFamily="34" charset="0"/>
                <a:cs typeface="Arial" panose="020B0604020202020204" pitchFamily="34" charset="0"/>
              </a:rPr>
              <a:t>sind im Hinblick auf die Kommunikation mit ausländischen Fachkräften und Lieferant*innen erwünscht.</a:t>
            </a:r>
          </a:p>
        </p:txBody>
      </p:sp>
      <p:sp>
        <p:nvSpPr>
          <p:cNvPr id="70" name="Fachkräftebedarf"/>
          <p:cNvSpPr/>
          <p:nvPr/>
        </p:nvSpPr>
        <p:spPr>
          <a:xfrm>
            <a:off x="8191567" y="209096"/>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buClr>
                <a:srgbClr val="000000"/>
              </a:buClr>
              <a:buSzPts val="1000"/>
            </a:pPr>
            <a:r>
              <a:rPr lang="de" sz="1350" b="1" dirty="0">
                <a:solidFill>
                  <a:srgbClr val="A35353"/>
                </a:solidFill>
                <a:latin typeface="Arial" panose="020B0604020202020204" pitchFamily="34" charset="0"/>
                <a:ea typeface="Proxima Nova"/>
                <a:cs typeface="Arial" panose="020B0604020202020204" pitchFamily="34" charset="0"/>
                <a:sym typeface="Proxima Nova"/>
              </a:rPr>
              <a:t>Fachkräfebedarf</a:t>
            </a:r>
            <a:endParaRPr sz="1350" dirty="0">
              <a:solidFill>
                <a:srgbClr val="A35353"/>
              </a:solidFill>
              <a:latin typeface="Arial" panose="020B0604020202020204" pitchFamily="34" charset="0"/>
              <a:ea typeface="Proxima Nova"/>
              <a:cs typeface="Arial" panose="020B0604020202020204" pitchFamily="34" charset="0"/>
              <a:sym typeface="Proxima Nova"/>
            </a:endParaRPr>
          </a:p>
          <a:p>
            <a:pPr defTabSz="1219170">
              <a:buClr>
                <a:srgbClr val="000000"/>
              </a:buClr>
              <a:buSzPts val="800"/>
              <a:defRPr/>
            </a:pPr>
            <a:endParaRPr lang="de-DE" sz="1200" b="1" dirty="0">
              <a:solidFill>
                <a:srgbClr val="000000"/>
              </a:solidFill>
              <a:latin typeface="Arial" panose="020B0604020202020204" pitchFamily="34" charset="0"/>
              <a:cs typeface="Arial" panose="020B0604020202020204" pitchFamily="34" charset="0"/>
              <a:sym typeface="Proxima Nova"/>
            </a:endParaRPr>
          </a:p>
          <a:p>
            <a:pPr defTabSz="1219170">
              <a:buClr>
                <a:srgbClr val="000000"/>
              </a:buClr>
              <a:buSzPts val="800"/>
              <a:defRPr/>
            </a:pPr>
            <a:r>
              <a:rPr lang="de-DE" sz="1200" dirty="0">
                <a:solidFill>
                  <a:srgbClr val="242424"/>
                </a:solidFill>
                <a:latin typeface="Arial" panose="020B0604020202020204" pitchFamily="34" charset="0"/>
                <a:cs typeface="Arial" panose="020B0604020202020204" pitchFamily="34" charset="0"/>
                <a:sym typeface="Proxima Nova"/>
              </a:rPr>
              <a:t>Aktuell sind deutschlandweit über 11.250 Stellen für Fachkräfte in der Lagerwirtschaft und 10.900 Stellen für Helfer*innen ausgeschrieben (vgl. Jobmonitor)</a:t>
            </a:r>
          </a:p>
          <a:p>
            <a:pPr defTabSz="1219170">
              <a:buClr>
                <a:srgbClr val="000000"/>
              </a:buClr>
              <a:buSzPts val="800"/>
              <a:defRPr/>
            </a:pPr>
            <a:endParaRPr lang="de-DE" sz="1200" dirty="0">
              <a:solidFill>
                <a:srgbClr val="242424"/>
              </a:solidFill>
              <a:latin typeface="Arial" panose="020B0604020202020204" pitchFamily="34" charset="0"/>
              <a:cs typeface="Arial" panose="020B0604020202020204" pitchFamily="34" charset="0"/>
              <a:sym typeface="Proxima Nova"/>
            </a:endParaRPr>
          </a:p>
          <a:p>
            <a:pPr marL="171450" indent="-171450" defTabSz="1219170">
              <a:buClr>
                <a:srgbClr val="000000"/>
              </a:buClr>
              <a:buSzPts val="800"/>
              <a:buFont typeface="Symbol" panose="05050102010706020507" pitchFamily="18" charset="2"/>
              <a:buChar char="Þ"/>
              <a:defRPr/>
            </a:pPr>
            <a:r>
              <a:rPr lang="de-DE" sz="1200" b="1" dirty="0">
                <a:solidFill>
                  <a:srgbClr val="242424"/>
                </a:solidFill>
                <a:latin typeface="Arial" panose="020B0604020202020204" pitchFamily="34" charset="0"/>
                <a:cs typeface="Arial" panose="020B0604020202020204" pitchFamily="34" charset="0"/>
                <a:sym typeface="Proxima Nova"/>
              </a:rPr>
              <a:t>Berufe der Lagerlogistik gehören zu den am stärksten nachgefragten Berufen. </a:t>
            </a:r>
          </a:p>
          <a:p>
            <a:pPr defTabSz="1219170">
              <a:buClr>
                <a:srgbClr val="000000"/>
              </a:buClr>
              <a:buSzPts val="800"/>
              <a:defRPr/>
            </a:pPr>
            <a:endParaRPr lang="de-DE" sz="1200" dirty="0">
              <a:solidFill>
                <a:srgbClr val="242424"/>
              </a:solidFill>
              <a:latin typeface="Arial" panose="020B0604020202020204" pitchFamily="34" charset="0"/>
              <a:cs typeface="Arial" panose="020B0604020202020204" pitchFamily="34" charset="0"/>
              <a:sym typeface="Proxima Nova"/>
            </a:endParaRPr>
          </a:p>
          <a:p>
            <a:pPr defTabSz="1219170">
              <a:buClr>
                <a:srgbClr val="000000"/>
              </a:buClr>
              <a:buSzPts val="800"/>
              <a:defRPr/>
            </a:pPr>
            <a:r>
              <a:rPr lang="de-DE" sz="1200" dirty="0">
                <a:latin typeface="Arial" panose="020B0604020202020204" pitchFamily="34" charset="0"/>
                <a:cs typeface="Arial" panose="020B0604020202020204" pitchFamily="34" charset="0"/>
              </a:rPr>
              <a:t>Berufe der Lagerlogistik gehören in Deutschland, Bayern und München zu den „Top 10 Teilqualifikationen“ </a:t>
            </a:r>
          </a:p>
          <a:p>
            <a:pPr defTabSz="1219170">
              <a:buClr>
                <a:srgbClr val="000000"/>
              </a:buClr>
              <a:buSzPts val="800"/>
              <a:defRPr/>
            </a:pPr>
            <a:r>
              <a:rPr lang="de-DE" sz="1200" dirty="0">
                <a:latin typeface="Arial" panose="020B0604020202020204" pitchFamily="34" charset="0"/>
                <a:cs typeface="Arial" panose="020B0604020202020204" pitchFamily="34" charset="0"/>
              </a:rPr>
              <a:t>(vgl. Jobmonitor)</a:t>
            </a:r>
            <a:endParaRPr lang="de-DE" sz="1200" dirty="0">
              <a:solidFill>
                <a:srgbClr val="242424"/>
              </a:solidFill>
              <a:latin typeface="Arial" panose="020B0604020202020204" pitchFamily="34" charset="0"/>
              <a:cs typeface="Arial" panose="020B0604020202020204" pitchFamily="34" charset="0"/>
              <a:sym typeface="Proxima Nova"/>
            </a:endParaRPr>
          </a:p>
          <a:p>
            <a:pPr defTabSz="1219170">
              <a:buClr>
                <a:srgbClr val="000000"/>
              </a:buClr>
              <a:buSzPts val="800"/>
              <a:defRPr/>
            </a:pPr>
            <a:endParaRPr lang="de-DE" sz="1200" dirty="0">
              <a:solidFill>
                <a:srgbClr val="242424"/>
              </a:solidFill>
              <a:latin typeface="Arial" panose="020B0604020202020204" pitchFamily="34" charset="0"/>
              <a:cs typeface="Arial" panose="020B0604020202020204" pitchFamily="34" charset="0"/>
              <a:sym typeface="Proxima Nova"/>
            </a:endParaRPr>
          </a:p>
          <a:p>
            <a:pPr marL="171450" indent="-171450" defTabSz="1219170">
              <a:buClr>
                <a:srgbClr val="000000"/>
              </a:buClr>
              <a:buSzPts val="800"/>
              <a:buFont typeface="Symbol" panose="05050102010706020507" pitchFamily="18" charset="2"/>
              <a:buChar char="Þ"/>
              <a:defRPr/>
            </a:pPr>
            <a:r>
              <a:rPr lang="de-DE" sz="1200" b="1" dirty="0">
                <a:solidFill>
                  <a:srgbClr val="242424"/>
                </a:solidFill>
                <a:latin typeface="Arial" panose="020B0604020202020204" pitchFamily="34" charset="0"/>
                <a:cs typeface="Arial" panose="020B0604020202020204" pitchFamily="34" charset="0"/>
                <a:sym typeface="Proxima Nova"/>
              </a:rPr>
              <a:t>Unternehmen fragen zunehmend Beschäftigte mit Teilqualifikationen nach.</a:t>
            </a:r>
          </a:p>
          <a:p>
            <a:pPr defTabSz="1219170">
              <a:buClr>
                <a:srgbClr val="000000"/>
              </a:buClr>
              <a:buSzPts val="800"/>
              <a:defRPr/>
            </a:pPr>
            <a:endParaRPr lang="de-DE" sz="1200" dirty="0">
              <a:solidFill>
                <a:srgbClr val="242424"/>
              </a:solidFill>
              <a:latin typeface="Arial" panose="020B0604020202020204" pitchFamily="34" charset="0"/>
              <a:cs typeface="Arial" panose="020B0604020202020204" pitchFamily="34" charset="0"/>
              <a:sym typeface="Proxima Nova"/>
            </a:endParaRPr>
          </a:p>
        </p:txBody>
      </p:sp>
      <p:sp>
        <p:nvSpPr>
          <p:cNvPr id="71" name="Arbeitsmarktlage"/>
          <p:cNvSpPr/>
          <p:nvPr/>
        </p:nvSpPr>
        <p:spPr>
          <a:xfrm>
            <a:off x="4213219" y="209105"/>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buClr>
                <a:srgbClr val="000000"/>
              </a:buClr>
              <a:buSzPts val="1000"/>
            </a:pPr>
            <a:r>
              <a:rPr lang="de" sz="1350" b="1" dirty="0">
                <a:solidFill>
                  <a:srgbClr val="A35353"/>
                </a:solidFill>
                <a:latin typeface="Arial" panose="020B0604020202020204" pitchFamily="34" charset="0"/>
                <a:ea typeface="Proxima Nova"/>
                <a:cs typeface="Arial" panose="020B0604020202020204" pitchFamily="34" charset="0"/>
                <a:sym typeface="Proxima Nova"/>
              </a:rPr>
              <a:t>Arbeitsmarktlage</a:t>
            </a:r>
          </a:p>
          <a:p>
            <a:pPr marL="167996" indent="-167996">
              <a:buClr>
                <a:srgbClr val="000000"/>
              </a:buClr>
              <a:buSzPts val="1000"/>
              <a:buFont typeface="Arial" panose="020B0604020202020204" pitchFamily="34" charset="0"/>
              <a:buChar char="•"/>
              <a:tabLst>
                <a:tab pos="609585" algn="l"/>
              </a:tabLst>
              <a:defRPr/>
            </a:pPr>
            <a:endParaRPr lang="de-DE" sz="1200" dirty="0">
              <a:latin typeface="Arial" panose="020B0604020202020204" pitchFamily="34" charset="0"/>
              <a:cs typeface="Arial" panose="020B0604020202020204" pitchFamily="34" charset="0"/>
            </a:endParaRPr>
          </a:p>
          <a:p>
            <a:pPr marL="167996" indent="-167996">
              <a:buClr>
                <a:srgbClr val="000000"/>
              </a:buClr>
              <a:buSzPts val="1000"/>
              <a:buFont typeface="Arial" panose="020B0604020202020204" pitchFamily="34" charset="0"/>
              <a:buChar char="•"/>
              <a:tabLst>
                <a:tab pos="609585" algn="l"/>
              </a:tabLst>
              <a:defRPr/>
            </a:pPr>
            <a:r>
              <a:rPr lang="de-DE" sz="1200" dirty="0">
                <a:latin typeface="Arial" panose="020B0604020202020204" pitchFamily="34" charset="0"/>
                <a:cs typeface="Arial" panose="020B0604020202020204" pitchFamily="34" charset="0"/>
              </a:rPr>
              <a:t>Deutschland ist der führende Logistikmarkt in Europa und nach dem </a:t>
            </a:r>
            <a:r>
              <a:rPr lang="de-DE" sz="1200" dirty="0" err="1">
                <a:latin typeface="Arial" panose="020B0604020202020204" pitchFamily="34" charset="0"/>
                <a:cs typeface="Arial" panose="020B0604020202020204" pitchFamily="34" charset="0"/>
              </a:rPr>
              <a:t>Logistics</a:t>
            </a:r>
            <a:r>
              <a:rPr lang="de-DE" sz="1200" dirty="0">
                <a:latin typeface="Arial" panose="020B0604020202020204" pitchFamily="34" charset="0"/>
                <a:cs typeface="Arial" panose="020B0604020202020204" pitchFamily="34" charset="0"/>
              </a:rPr>
              <a:t> Performance Index sogar weltweit.</a:t>
            </a:r>
          </a:p>
          <a:p>
            <a:pPr marL="167996" indent="-167996">
              <a:buClr>
                <a:srgbClr val="000000"/>
              </a:buClr>
              <a:buSzPts val="1000"/>
              <a:buFont typeface="Arial" panose="020B0604020202020204" pitchFamily="34" charset="0"/>
              <a:buChar char="•"/>
              <a:tabLst>
                <a:tab pos="609585" algn="l"/>
              </a:tabLst>
              <a:defRPr/>
            </a:pPr>
            <a:r>
              <a:rPr lang="de-DE" sz="1200" dirty="0">
                <a:latin typeface="Arial" panose="020B0604020202020204" pitchFamily="34" charset="0"/>
                <a:cs typeface="Arial" panose="020B0604020202020204" pitchFamily="34" charset="0"/>
              </a:rPr>
              <a:t>Die Branche steht an dritter Stelle der deutschen Wirtschaftszweige.</a:t>
            </a:r>
          </a:p>
          <a:p>
            <a:pPr marL="167996" indent="-167996">
              <a:buClr>
                <a:srgbClr val="000000"/>
              </a:buClr>
              <a:buSzPts val="1000"/>
              <a:buFont typeface="Arial" panose="020B0604020202020204" pitchFamily="34" charset="0"/>
              <a:buChar char="•"/>
              <a:tabLst>
                <a:tab pos="609585" algn="l"/>
              </a:tabLst>
              <a:defRPr/>
            </a:pPr>
            <a:r>
              <a:rPr lang="de-DE" sz="1200" dirty="0">
                <a:latin typeface="Arial" panose="020B0604020202020204" pitchFamily="34" charset="0"/>
                <a:cs typeface="Arial" panose="020B0604020202020204" pitchFamily="34" charset="0"/>
              </a:rPr>
              <a:t>Sie zeichnet sich durch eine hohe Qualität der Dienstleistungen und der Infrastruktur aus.</a:t>
            </a:r>
          </a:p>
          <a:p>
            <a:pPr>
              <a:buClr>
                <a:srgbClr val="000000"/>
              </a:buClr>
              <a:buSzPts val="1000"/>
              <a:tabLst>
                <a:tab pos="609585" algn="l"/>
              </a:tabLst>
              <a:defRPr/>
            </a:pPr>
            <a:endParaRPr lang="de-DE" sz="1200" dirty="0">
              <a:latin typeface="Arial" panose="020B0604020202020204" pitchFamily="34" charset="0"/>
              <a:cs typeface="Arial" panose="020B0604020202020204" pitchFamily="34" charset="0"/>
            </a:endParaRPr>
          </a:p>
          <a:p>
            <a:pPr>
              <a:buClr>
                <a:srgbClr val="000000"/>
              </a:buClr>
              <a:buSzPts val="1000"/>
              <a:tabLst>
                <a:tab pos="609585" algn="l"/>
              </a:tabLst>
              <a:defRPr/>
            </a:pPr>
            <a:r>
              <a:rPr lang="de-DE" sz="1350" b="1" dirty="0">
                <a:solidFill>
                  <a:srgbClr val="A35353"/>
                </a:solidFill>
                <a:latin typeface="Arial" panose="020B0604020202020204" pitchFamily="34" charset="0"/>
                <a:cs typeface="Arial" panose="020B0604020202020204" pitchFamily="34" charset="0"/>
              </a:rPr>
              <a:t>Herausforderungen:</a:t>
            </a:r>
          </a:p>
          <a:p>
            <a:pPr marL="167996" indent="-167996">
              <a:buClr>
                <a:srgbClr val="000000"/>
              </a:buClr>
              <a:buSzPts val="1000"/>
              <a:buFont typeface="Arial" panose="020B0604020202020204" pitchFamily="34" charset="0"/>
              <a:buChar char="•"/>
              <a:tabLst>
                <a:tab pos="609585" algn="l"/>
              </a:tabLst>
              <a:defRPr/>
            </a:pPr>
            <a:r>
              <a:rPr lang="de-DE" sz="1200" b="1" dirty="0">
                <a:latin typeface="Arial" panose="020B0604020202020204" pitchFamily="34" charset="0"/>
                <a:cs typeface="Arial" panose="020B0604020202020204" pitchFamily="34" charset="0"/>
              </a:rPr>
              <a:t>Personalmangel</a:t>
            </a:r>
            <a:r>
              <a:rPr lang="de-DE" sz="1200" dirty="0">
                <a:latin typeface="Arial" panose="020B0604020202020204" pitchFamily="34" charset="0"/>
                <a:cs typeface="Arial" panose="020B0604020202020204" pitchFamily="34" charset="0"/>
              </a:rPr>
              <a:t>, insbesondere im operativen Bereich </a:t>
            </a:r>
          </a:p>
          <a:p>
            <a:pPr marL="167996" indent="-167996">
              <a:buClr>
                <a:srgbClr val="000000"/>
              </a:buClr>
              <a:buSzPts val="1000"/>
              <a:buFont typeface="Arial" panose="020B0604020202020204" pitchFamily="34" charset="0"/>
              <a:buChar char="•"/>
              <a:tabLst>
                <a:tab pos="609585" algn="l"/>
              </a:tabLst>
              <a:defRPr/>
            </a:pPr>
            <a:r>
              <a:rPr lang="de-DE" sz="1200" b="1" dirty="0">
                <a:latin typeface="Arial" panose="020B0604020202020204" pitchFamily="34" charset="0"/>
                <a:cs typeface="Arial" panose="020B0604020202020204" pitchFamily="34" charset="0"/>
              </a:rPr>
              <a:t>Kapazitätsengpässe </a:t>
            </a:r>
            <a:r>
              <a:rPr lang="de-DE" sz="1200" dirty="0">
                <a:latin typeface="Arial" panose="020B0604020202020204" pitchFamily="34" charset="0"/>
                <a:cs typeface="Arial" panose="020B0604020202020204" pitchFamily="34" charset="0"/>
              </a:rPr>
              <a:t>aufgrund von Personalmangel</a:t>
            </a:r>
          </a:p>
          <a:p>
            <a:pPr marL="167996" indent="-167996">
              <a:buClr>
                <a:srgbClr val="000000"/>
              </a:buClr>
              <a:buSzPts val="1000"/>
              <a:buFont typeface="Arial" panose="020B0604020202020204" pitchFamily="34" charset="0"/>
              <a:buChar char="•"/>
              <a:tabLst>
                <a:tab pos="609585" algn="l"/>
              </a:tabLst>
              <a:defRPr/>
            </a:pPr>
            <a:r>
              <a:rPr lang="de-DE" sz="1200" b="1" dirty="0">
                <a:latin typeface="Arial" panose="020B0604020202020204" pitchFamily="34" charset="0"/>
                <a:cs typeface="Arial" panose="020B0604020202020204" pitchFamily="34" charset="0"/>
              </a:rPr>
              <a:t>Nachhaltigkeits- und Effizienzdruck</a:t>
            </a:r>
          </a:p>
        </p:txBody>
      </p:sp>
      <p:pic>
        <p:nvPicPr>
          <p:cNvPr id="3" name="Grafik 2">
            <a:extLst>
              <a:ext uri="{FF2B5EF4-FFF2-40B4-BE49-F238E27FC236}">
                <a16:creationId xmlns:a16="http://schemas.microsoft.com/office/drawing/2014/main" id="{4E5EA640-6482-4A79-9CD2-81924E4EEC0D}"/>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450" y="1218386"/>
            <a:ext cx="2942184" cy="2210614"/>
          </a:xfrm>
          <a:prstGeom prst="rect">
            <a:avLst/>
          </a:prstGeom>
        </p:spPr>
      </p:pic>
      <p:sp>
        <p:nvSpPr>
          <p:cNvPr id="2" name="Titel 1">
            <a:extLst>
              <a:ext uri="{FF2B5EF4-FFF2-40B4-BE49-F238E27FC236}">
                <a16:creationId xmlns:a16="http://schemas.microsoft.com/office/drawing/2014/main" id="{87E45C17-4DA1-4124-B32D-B2BBFBF5182C}"/>
              </a:ext>
            </a:extLst>
          </p:cNvPr>
          <p:cNvSpPr>
            <a:spLocks noGrp="1"/>
          </p:cNvSpPr>
          <p:nvPr>
            <p:ph type="title" idx="4294967295"/>
          </p:nvPr>
        </p:nvSpPr>
        <p:spPr>
          <a:xfrm>
            <a:off x="269344" y="205579"/>
            <a:ext cx="3591791" cy="853722"/>
          </a:xfrm>
        </p:spPr>
        <p:txBody>
          <a:bodyPr/>
          <a:lstStyle/>
          <a:p>
            <a:r>
              <a:rPr lang="de-DE" sz="2800" dirty="0">
                <a:solidFill>
                  <a:srgbClr val="A35353"/>
                </a:solidFill>
              </a:rPr>
              <a:t>Branchensteckbrief</a:t>
            </a:r>
            <a:r>
              <a:rPr lang="de-DE" dirty="0">
                <a:solidFill>
                  <a:srgbClr val="A35353"/>
                </a:solidFill>
              </a:rPr>
              <a:t> Lagerlogistik</a:t>
            </a:r>
          </a:p>
        </p:txBody>
      </p:sp>
    </p:spTree>
    <p:extLst>
      <p:ext uri="{BB962C8B-B14F-4D97-AF65-F5344CB8AC3E}">
        <p14:creationId xmlns:p14="http://schemas.microsoft.com/office/powerpoint/2010/main" val="138273204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pic>
        <p:nvPicPr>
          <p:cNvPr id="12" name="Grafik 11" descr="Link zur Publikation als QR-Code: https://www.f-bb.de/unsere-arbeit/publikationen/grundbildungsorientierte-teil-qualifizierung-fuer-die-produktion-branchendossier-mit-empfehlungen/ &#10;">
            <a:extLst>
              <a:ext uri="{FF2B5EF4-FFF2-40B4-BE49-F238E27FC236}">
                <a16:creationId xmlns:a16="http://schemas.microsoft.com/office/drawing/2014/main" id="{9B799F62-87C1-46A4-8545-08C5DA7672DD}"/>
              </a:ext>
            </a:extLst>
          </p:cNvPr>
          <p:cNvPicPr>
            <a:picLocks noChangeAspect="1"/>
          </p:cNvPicPr>
          <p:nvPr/>
        </p:nvPicPr>
        <p:blipFill>
          <a:blip r:embed="rId3"/>
          <a:stretch>
            <a:fillRect/>
          </a:stretch>
        </p:blipFill>
        <p:spPr>
          <a:xfrm>
            <a:off x="9906000" y="4594414"/>
            <a:ext cx="1981200" cy="1981200"/>
          </a:xfrm>
          <a:prstGeom prst="rect">
            <a:avLst/>
          </a:prstGeom>
        </p:spPr>
      </p:pic>
      <p:sp>
        <p:nvSpPr>
          <p:cNvPr id="2" name="object 2" descr="Link zur Publikation (steht auch auf der Folie): https://www.f-bb.de/unsere-arbeit/publikationen/grundbildungsorientierte-teil-qualifizierung-fuer-die-produktion-branchendossier-mit-empfehlungen/ &#10;"/>
          <p:cNvSpPr txBox="1"/>
          <p:nvPr/>
        </p:nvSpPr>
        <p:spPr>
          <a:xfrm>
            <a:off x="4343400" y="2530897"/>
            <a:ext cx="5334000" cy="3116238"/>
          </a:xfrm>
          <a:prstGeom prst="rect">
            <a:avLst/>
          </a:prstGeom>
        </p:spPr>
        <p:txBody>
          <a:bodyPr vert="horz" wrap="square" lIns="0" tIns="12700" rIns="0" bIns="0" rtlCol="0">
            <a:spAutoFit/>
          </a:bodyPr>
          <a:lstStyle>
            <a:defPPr>
              <a:defRPr kern="0"/>
            </a:defPPr>
            <a:lvl1pPr marL="12700">
              <a:spcBef>
                <a:spcPts val="100"/>
              </a:spcBef>
              <a:defRPr sz="2400" b="1" kern="100">
                <a:effectLst/>
                <a:latin typeface="Aptos"/>
                <a:ea typeface="PMingLiU" panose="02020500000000000000" pitchFamily="18" charset="-120"/>
                <a:cs typeface="Times New Roman" panose="02020603050405020304" pitchFamily="18" charset="0"/>
              </a:defRPr>
            </a:lvl1pPr>
          </a:lstStyle>
          <a:p>
            <a:r>
              <a:rPr lang="de-DE" sz="2000" b="0" dirty="0">
                <a:latin typeface="Arial" panose="020B0604020202020204" pitchFamily="34" charset="0"/>
                <a:cs typeface="Arial" panose="020B0604020202020204" pitchFamily="34" charset="0"/>
              </a:rPr>
              <a:t>Hack, A., Dauser, D, &amp; Lorenz, S. (2025): Grundbildungsorientierte (Teil-)Qualifizierung für die Produktion. Empfehlungen für die Konzeptentwicklung aus dem Projekt AoG-plus-TQ. f-bb-Working Paper 05/2025 </a:t>
            </a:r>
          </a:p>
          <a:p>
            <a:endParaRPr lang="de-DE" sz="2000" b="0" dirty="0">
              <a:latin typeface="Arial" panose="020B0604020202020204" pitchFamily="34" charset="0"/>
              <a:cs typeface="Arial" panose="020B0604020202020204" pitchFamily="34" charset="0"/>
            </a:endParaRPr>
          </a:p>
          <a:p>
            <a:r>
              <a:rPr lang="de-DE" sz="2000" dirty="0">
                <a:latin typeface="Arial" panose="020B0604020202020204" pitchFamily="34" charset="0"/>
                <a:cs typeface="Arial" panose="020B0604020202020204" pitchFamily="34" charset="0"/>
              </a:rPr>
              <a:t>Link: </a:t>
            </a:r>
            <a:r>
              <a:rPr lang="de-DE" sz="2000" b="0" dirty="0">
                <a:latin typeface="Arial" panose="020B0604020202020204" pitchFamily="34" charset="0"/>
                <a:cs typeface="Arial" panose="020B0604020202020204" pitchFamily="34" charset="0"/>
                <a:hlinkClick r:id="rId4"/>
              </a:rPr>
              <a:t>https://www.f-bb.de/unsere-arbeit/publikationen/grundbildungsorientierte-teil-qualifizierung-fuer-die-produktion-branchendossier-mit-empfehlungen/</a:t>
            </a:r>
            <a:r>
              <a:rPr lang="de-DE" sz="2000" b="0" dirty="0">
                <a:latin typeface="Arial" panose="020B0604020202020204" pitchFamily="34" charset="0"/>
                <a:cs typeface="Arial" panose="020B0604020202020204" pitchFamily="34" charset="0"/>
              </a:rPr>
              <a:t> </a:t>
            </a:r>
          </a:p>
        </p:txBody>
      </p:sp>
      <p:pic>
        <p:nvPicPr>
          <p:cNvPr id="10" name="Grafik 9">
            <a:extLst>
              <a:ext uri="{FF2B5EF4-FFF2-40B4-BE49-F238E27FC236}">
                <a16:creationId xmlns:a16="http://schemas.microsoft.com/office/drawing/2014/main" id="{E2E784CA-9A1E-4566-ACB7-A2338C70E392}"/>
              </a:ext>
              <a:ext uri="{C183D7F6-B498-43B3-948B-1728B52AA6E4}">
                <adec:decorative xmlns:adec="http://schemas.microsoft.com/office/drawing/2017/decorative" val="1"/>
              </a:ext>
            </a:extLst>
          </p:cNvPr>
          <p:cNvPicPr>
            <a:picLocks noChangeAspect="1"/>
          </p:cNvPicPr>
          <p:nvPr/>
        </p:nvPicPr>
        <p:blipFill rotWithShape="1">
          <a:blip r:embed="rId5"/>
          <a:srcRect l="4753" t="18349" r="3366"/>
          <a:stretch/>
        </p:blipFill>
        <p:spPr>
          <a:xfrm>
            <a:off x="322845" y="2530897"/>
            <a:ext cx="3514511" cy="4044717"/>
          </a:xfrm>
          <a:prstGeom prst="rect">
            <a:avLst/>
          </a:prstGeom>
        </p:spPr>
      </p:pic>
      <p:sp>
        <p:nvSpPr>
          <p:cNvPr id="3" name="object 3"/>
          <p:cNvSpPr txBox="1">
            <a:spLocks noGrp="1"/>
          </p:cNvSpPr>
          <p:nvPr>
            <p:ph type="title"/>
          </p:nvPr>
        </p:nvSpPr>
        <p:spPr>
          <a:xfrm>
            <a:off x="707298" y="1197446"/>
            <a:ext cx="10951302" cy="936154"/>
          </a:xfrm>
          <a:prstGeom prst="rect">
            <a:avLst/>
          </a:prstGeom>
        </p:spPr>
        <p:txBody>
          <a:bodyPr vert="horz" wrap="square" lIns="0" tIns="12700" rIns="0" bIns="0" rtlCol="0">
            <a:spAutoFit/>
          </a:bodyPr>
          <a:lstStyle/>
          <a:p>
            <a:pPr marL="12700" algn="ctr">
              <a:lnSpc>
                <a:spcPct val="100000"/>
              </a:lnSpc>
              <a:spcBef>
                <a:spcPts val="100"/>
              </a:spcBef>
            </a:pPr>
            <a:r>
              <a:rPr lang="de-DE" spc="-50" dirty="0"/>
              <a:t>Zum Weiterlesen: Grundbildungsorientierte (Teil-) Qualifizierung für die Produktion</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6"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123</a:t>
            </a:fld>
            <a:endParaRPr sz="1000" dirty="0">
              <a:latin typeface="Arial"/>
              <a:cs typeface="Arial"/>
            </a:endParaRPr>
          </a:p>
        </p:txBody>
      </p:sp>
    </p:spTree>
    <p:extLst>
      <p:ext uri="{BB962C8B-B14F-4D97-AF65-F5344CB8AC3E}">
        <p14:creationId xmlns:p14="http://schemas.microsoft.com/office/powerpoint/2010/main" val="213444760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bject 4">
            <a:extLst>
              <a:ext uri="{C183D7F6-B498-43B3-948B-1728B52AA6E4}">
                <adec:decorative xmlns:adec="http://schemas.microsoft.com/office/drawing/2017/decorative" val="1"/>
              </a:ext>
            </a:extLst>
          </p:cNvPr>
          <p:cNvSpPr/>
          <p:nvPr/>
        </p:nvSpPr>
        <p:spPr>
          <a:xfrm>
            <a:off x="9011234" y="2241000"/>
            <a:ext cx="3181985" cy="4617085"/>
          </a:xfrm>
          <a:custGeom>
            <a:avLst/>
            <a:gdLst/>
            <a:ahLst/>
            <a:cxnLst/>
            <a:rect l="l" t="t" r="r" b="b"/>
            <a:pathLst>
              <a:path w="3181984" h="4617084">
                <a:moveTo>
                  <a:pt x="3181972" y="0"/>
                </a:moveTo>
                <a:lnTo>
                  <a:pt x="1968766" y="0"/>
                </a:lnTo>
                <a:lnTo>
                  <a:pt x="0" y="4616996"/>
                </a:lnTo>
                <a:lnTo>
                  <a:pt x="3181972" y="4616996"/>
                </a:lnTo>
                <a:lnTo>
                  <a:pt x="3181972" y="0"/>
                </a:lnTo>
                <a:close/>
              </a:path>
            </a:pathLst>
          </a:custGeom>
          <a:solidFill>
            <a:srgbClr val="EEEFEF"/>
          </a:solidFill>
        </p:spPr>
        <p:txBody>
          <a:bodyPr wrap="square" lIns="0" tIns="0" rIns="0" bIns="0" rtlCol="0"/>
          <a:lstStyle/>
          <a:p>
            <a:endParaRPr/>
          </a:p>
        </p:txBody>
      </p:sp>
      <p:pic>
        <p:nvPicPr>
          <p:cNvPr id="10" name="Grafik 9" descr="Link zur Publikation als QR-Code: https://www.f-bb.de/de/unsere-arbeit/publikationen/grundbildungsorientierte-teil-qualifizierung-fuer-logistik-und-transport/ &#10;">
            <a:extLst>
              <a:ext uri="{FF2B5EF4-FFF2-40B4-BE49-F238E27FC236}">
                <a16:creationId xmlns:a16="http://schemas.microsoft.com/office/drawing/2014/main" id="{0104DE93-031D-4F5E-A7BD-84E1BDD0C9F1}"/>
              </a:ext>
            </a:extLst>
          </p:cNvPr>
          <p:cNvPicPr>
            <a:picLocks noChangeAspect="1"/>
          </p:cNvPicPr>
          <p:nvPr/>
        </p:nvPicPr>
        <p:blipFill>
          <a:blip r:embed="rId3"/>
          <a:stretch>
            <a:fillRect/>
          </a:stretch>
        </p:blipFill>
        <p:spPr>
          <a:xfrm>
            <a:off x="9907200" y="4549542"/>
            <a:ext cx="1980000" cy="1980000"/>
          </a:xfrm>
          <a:prstGeom prst="rect">
            <a:avLst/>
          </a:prstGeom>
        </p:spPr>
      </p:pic>
      <p:sp>
        <p:nvSpPr>
          <p:cNvPr id="2" name="object 2"/>
          <p:cNvSpPr txBox="1"/>
          <p:nvPr/>
        </p:nvSpPr>
        <p:spPr>
          <a:xfrm>
            <a:off x="4343400" y="2530897"/>
            <a:ext cx="5334000" cy="2808461"/>
          </a:xfrm>
          <a:prstGeom prst="rect">
            <a:avLst/>
          </a:prstGeom>
        </p:spPr>
        <p:txBody>
          <a:bodyPr vert="horz" wrap="square" lIns="0" tIns="12700" rIns="0" bIns="0" rtlCol="0">
            <a:spAutoFit/>
          </a:bodyPr>
          <a:lstStyle>
            <a:defPPr>
              <a:defRPr kern="0"/>
            </a:defPPr>
            <a:lvl1pPr marL="12700">
              <a:spcBef>
                <a:spcPts val="100"/>
              </a:spcBef>
              <a:defRPr sz="2400" b="1" kern="100">
                <a:effectLst/>
                <a:latin typeface="Aptos"/>
                <a:ea typeface="PMingLiU" panose="02020500000000000000" pitchFamily="18" charset="-120"/>
                <a:cs typeface="Times New Roman" panose="02020603050405020304" pitchFamily="18" charset="0"/>
              </a:defRPr>
            </a:lvl1pPr>
          </a:lstStyle>
          <a:p>
            <a:r>
              <a:rPr lang="de-DE" sz="2000" b="0" dirty="0">
                <a:latin typeface="Arial" panose="020B0604020202020204" pitchFamily="34" charset="0"/>
                <a:cs typeface="Arial" panose="020B0604020202020204" pitchFamily="34" charset="0"/>
              </a:rPr>
              <a:t>Dauser, D., Bräuer, P., &amp; Lorenz, S. (2025): Grundbildungsorientierte (Teil-)Qualifizierung für Logistik und Transport. Empfehlungen für die Konzeptentwicklung aus dem Projekt AoG-plus-TQ. f-bb-Working Paper 01/2025 </a:t>
            </a:r>
          </a:p>
          <a:p>
            <a:endParaRPr lang="de-DE" sz="2000" b="0" dirty="0">
              <a:latin typeface="Arial" panose="020B0604020202020204" pitchFamily="34" charset="0"/>
              <a:cs typeface="Arial" panose="020B0604020202020204" pitchFamily="34" charset="0"/>
            </a:endParaRPr>
          </a:p>
          <a:p>
            <a:r>
              <a:rPr lang="de-DE" sz="2000" dirty="0">
                <a:latin typeface="Arial" panose="020B0604020202020204" pitchFamily="34" charset="0"/>
                <a:cs typeface="Arial" panose="020B0604020202020204" pitchFamily="34" charset="0"/>
              </a:rPr>
              <a:t>Link: </a:t>
            </a:r>
            <a:r>
              <a:rPr lang="de-DE" sz="2000" b="0" dirty="0">
                <a:latin typeface="Arial" panose="020B0604020202020204" pitchFamily="34" charset="0"/>
                <a:cs typeface="Arial" panose="020B0604020202020204" pitchFamily="34" charset="0"/>
                <a:hlinkClick r:id="rId4"/>
              </a:rPr>
              <a:t>https://www.f-bb.de/de/unsere-arbeit/publikationen/grundbildungsorientierte-teil-qualifizierung-fuer-logistik-und-transport/</a:t>
            </a:r>
            <a:r>
              <a:rPr lang="de-DE" sz="2000" b="0" dirty="0">
                <a:latin typeface="Arial" panose="020B0604020202020204" pitchFamily="34" charset="0"/>
                <a:cs typeface="Arial" panose="020B0604020202020204" pitchFamily="34" charset="0"/>
              </a:rPr>
              <a:t> </a:t>
            </a:r>
          </a:p>
        </p:txBody>
      </p:sp>
      <p:pic>
        <p:nvPicPr>
          <p:cNvPr id="8" name="Grafik 7">
            <a:extLst>
              <a:ext uri="{FF2B5EF4-FFF2-40B4-BE49-F238E27FC236}">
                <a16:creationId xmlns:a16="http://schemas.microsoft.com/office/drawing/2014/main" id="{FE2B85A0-2CCB-4814-B7DB-EE8D9C84C0D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33400" y="2362200"/>
            <a:ext cx="3384902" cy="4171798"/>
          </a:xfrm>
          <a:prstGeom prst="rect">
            <a:avLst/>
          </a:prstGeom>
        </p:spPr>
      </p:pic>
      <p:sp>
        <p:nvSpPr>
          <p:cNvPr id="3" name="object 3"/>
          <p:cNvSpPr txBox="1">
            <a:spLocks noGrp="1"/>
          </p:cNvSpPr>
          <p:nvPr>
            <p:ph type="title"/>
          </p:nvPr>
        </p:nvSpPr>
        <p:spPr>
          <a:xfrm>
            <a:off x="963250" y="1219200"/>
            <a:ext cx="10265500" cy="936154"/>
          </a:xfrm>
          <a:prstGeom prst="rect">
            <a:avLst/>
          </a:prstGeom>
        </p:spPr>
        <p:txBody>
          <a:bodyPr vert="horz" wrap="square" lIns="0" tIns="12700" rIns="0" bIns="0" rtlCol="0">
            <a:spAutoFit/>
          </a:bodyPr>
          <a:lstStyle/>
          <a:p>
            <a:pPr marL="12700" algn="ctr">
              <a:lnSpc>
                <a:spcPct val="100000"/>
              </a:lnSpc>
              <a:spcBef>
                <a:spcPts val="100"/>
              </a:spcBef>
            </a:pPr>
            <a:r>
              <a:rPr lang="de-DE" spc="-50" dirty="0"/>
              <a:t>Zum Weiterlesen: Grundbildungsorientierte (Teil-) Qualifizierung für Logistik und Transport</a:t>
            </a:r>
            <a:endParaRPr spc="-50" dirty="0"/>
          </a:p>
        </p:txBody>
      </p:sp>
      <p:pic>
        <p:nvPicPr>
          <p:cNvPr id="5" name="object 5">
            <a:extLst>
              <a:ext uri="{C183D7F6-B498-43B3-948B-1728B52AA6E4}">
                <adec:decorative xmlns:adec="http://schemas.microsoft.com/office/drawing/2017/decorative" val="1"/>
              </a:ext>
            </a:extLst>
          </p:cNvPr>
          <p:cNvPicPr/>
          <p:nvPr/>
        </p:nvPicPr>
        <p:blipFill>
          <a:blip r:embed="rId6" cstate="print"/>
          <a:stretch>
            <a:fillRect/>
          </a:stretch>
        </p:blipFill>
        <p:spPr>
          <a:xfrm>
            <a:off x="0" y="324002"/>
            <a:ext cx="12193206" cy="810717"/>
          </a:xfrm>
          <a:prstGeom prst="rect">
            <a:avLst/>
          </a:prstGeom>
        </p:spPr>
      </p:pic>
      <p:sp>
        <p:nvSpPr>
          <p:cNvPr id="6" name="object 6"/>
          <p:cNvSpPr txBox="1"/>
          <p:nvPr/>
        </p:nvSpPr>
        <p:spPr>
          <a:xfrm>
            <a:off x="707298" y="642607"/>
            <a:ext cx="359501" cy="166712"/>
          </a:xfrm>
          <a:prstGeom prst="rect">
            <a:avLst/>
          </a:prstGeom>
        </p:spPr>
        <p:txBody>
          <a:bodyPr vert="horz" wrap="square" lIns="0" tIns="12700" rIns="0" bIns="0" rtlCol="0">
            <a:spAutoFit/>
          </a:bodyPr>
          <a:lstStyle/>
          <a:p>
            <a:pPr marL="12700">
              <a:lnSpc>
                <a:spcPct val="100000"/>
              </a:lnSpc>
              <a:spcBef>
                <a:spcPts val="100"/>
              </a:spcBef>
            </a:pPr>
            <a:fld id="{EB69B59A-4EEE-4CEE-88F2-7BF2128FD345}" type="slidenum">
              <a:rPr lang="de-DE" sz="1000" spc="-50" smtClean="0">
                <a:solidFill>
                  <a:srgbClr val="231F20"/>
                </a:solidFill>
                <a:latin typeface="Arial"/>
                <a:cs typeface="Arial"/>
              </a:rPr>
              <a:t>124</a:t>
            </a:fld>
            <a:endParaRPr sz="1000" dirty="0">
              <a:latin typeface="Arial"/>
              <a:cs typeface="Arial"/>
            </a:endParaRPr>
          </a:p>
        </p:txBody>
      </p:sp>
    </p:spTree>
    <p:extLst>
      <p:ext uri="{BB962C8B-B14F-4D97-AF65-F5344CB8AC3E}">
        <p14:creationId xmlns:p14="http://schemas.microsoft.com/office/powerpoint/2010/main" val="72673250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F21C1B59-8DD5-4B96-A237-B98187123A58}"/>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0" y="5334000"/>
            <a:ext cx="3600000" cy="1424421"/>
          </a:xfrm>
          <a:prstGeom prst="rect">
            <a:avLst/>
          </a:prstGeom>
        </p:spPr>
      </p:pic>
      <p:sp>
        <p:nvSpPr>
          <p:cNvPr id="2" name="Titel 1">
            <a:extLst>
              <a:ext uri="{FF2B5EF4-FFF2-40B4-BE49-F238E27FC236}">
                <a16:creationId xmlns:a16="http://schemas.microsoft.com/office/drawing/2014/main" id="{3828070F-2AF3-4718-A88F-31557C741E07}"/>
              </a:ext>
            </a:extLst>
          </p:cNvPr>
          <p:cNvSpPr>
            <a:spLocks noGrp="1"/>
          </p:cNvSpPr>
          <p:nvPr>
            <p:ph type="title" idx="4294967295"/>
          </p:nvPr>
        </p:nvSpPr>
        <p:spPr>
          <a:xfrm>
            <a:off x="2133600" y="914400"/>
            <a:ext cx="8077200" cy="923330"/>
          </a:xfrm>
        </p:spPr>
        <p:txBody>
          <a:bodyPr/>
          <a:lstStyle/>
          <a:p>
            <a:r>
              <a:rPr lang="de-DE" dirty="0">
                <a:effectLst/>
              </a:rPr>
              <a:t>Verbundpartner Projekt </a:t>
            </a:r>
            <a:r>
              <a:rPr lang="de-DE" dirty="0" err="1">
                <a:effectLst/>
              </a:rPr>
              <a:t>AoG</a:t>
            </a:r>
            <a:r>
              <a:rPr lang="de-DE" dirty="0">
                <a:effectLst/>
              </a:rPr>
              <a:t>-plus-TQ</a:t>
            </a:r>
          </a:p>
          <a:p>
            <a:pPr algn="ctr"/>
            <a:endParaRPr lang="de-DE" dirty="0"/>
          </a:p>
        </p:txBody>
      </p:sp>
    </p:spTree>
    <p:extLst>
      <p:ext uri="{BB962C8B-B14F-4D97-AF65-F5344CB8AC3E}">
        <p14:creationId xmlns:p14="http://schemas.microsoft.com/office/powerpoint/2010/main" val="6070231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8832</Words>
  <Application>Microsoft Office PowerPoint</Application>
  <PresentationFormat>Breitbild</PresentationFormat>
  <Paragraphs>1150</Paragraphs>
  <Slides>125</Slides>
  <Notes>92</Notes>
  <HiddenSlides>46</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125</vt:i4>
      </vt:variant>
    </vt:vector>
  </HeadingPairs>
  <TitlesOfParts>
    <vt:vector size="133" baseType="lpstr">
      <vt:lpstr>Aptos</vt:lpstr>
      <vt:lpstr>Arial</vt:lpstr>
      <vt:lpstr>Calibri</vt:lpstr>
      <vt:lpstr>Palatino Linotype</vt:lpstr>
      <vt:lpstr>Proxima Nova</vt:lpstr>
      <vt:lpstr>Segoe UI</vt:lpstr>
      <vt:lpstr>Symbol</vt:lpstr>
      <vt:lpstr>Office Theme</vt:lpstr>
      <vt:lpstr>Spielend bewerben mit Kompetenz- und Berufekarten</vt:lpstr>
      <vt:lpstr>Kurzbeschreibung</vt:lpstr>
      <vt:lpstr>Spielmaterial</vt:lpstr>
      <vt:lpstr>Spielablauf</vt:lpstr>
      <vt:lpstr>Mehrwert für Lernbegleitende</vt:lpstr>
      <vt:lpstr>Mehrwert für Kursteilnehmende</vt:lpstr>
      <vt:lpstr>Entdecke, was in dir steckt!</vt:lpstr>
      <vt:lpstr>Branchen &amp; Berufe</vt:lpstr>
      <vt:lpstr>1. Schritt: Möglicher Zielberuf / Mögliche Zielberufe?</vt:lpstr>
      <vt:lpstr>Welche Branche und welcher Beruf passt zu mir?</vt:lpstr>
      <vt:lpstr>Meine Branche: Hotel- und Gastronomie (HoGa) (1)</vt:lpstr>
      <vt:lpstr>Meine Branche: Hotel- und Gastronomie (HoGa) (2)</vt:lpstr>
      <vt:lpstr>Meine Branche: Lagerlogistik (1)</vt:lpstr>
      <vt:lpstr>Meine Branche: Lagerlogistik (2)</vt:lpstr>
      <vt:lpstr>Meine Branche: Metall (1)</vt:lpstr>
      <vt:lpstr>Meine Branche: Metall (2)</vt:lpstr>
      <vt:lpstr>Meine Branche: Handel (1)</vt:lpstr>
      <vt:lpstr>Meine Branche: Handel (2)</vt:lpstr>
      <vt:lpstr>Mein Zielberuf: Fachkraft im Gastgewerbe (1) </vt:lpstr>
      <vt:lpstr>Mein Zielberuf: Fachkraft im Gastgewerbe (2)</vt:lpstr>
      <vt:lpstr>Mein Zielberuf: Fachlagerist*in (1)</vt:lpstr>
      <vt:lpstr>Mein Zielberuf: Fachlagerist*in (2)</vt:lpstr>
      <vt:lpstr>Mein Zielberuf: Maschinen- und Anlagenführer*in (1)</vt:lpstr>
      <vt:lpstr>Mein Zielberuf: Maschinen- und Anlagenführer*in (2)</vt:lpstr>
      <vt:lpstr>Mein Zielberuf: Verkäufer*in (1)</vt:lpstr>
      <vt:lpstr>Mein Zielberuf: Verkäufer*in (2)</vt:lpstr>
      <vt:lpstr>Videos zur Berufsorientierung </vt:lpstr>
      <vt:lpstr>Online-Tests „Meine Berufserfahrung“</vt:lpstr>
      <vt:lpstr>Stellenanzeigen</vt:lpstr>
      <vt:lpstr>2. Schritt: Erwartungen von Betrieben? </vt:lpstr>
      <vt:lpstr>So liest du eine Stellenanzeige richtig!</vt:lpstr>
      <vt:lpstr>Fiktive Stellenanzeige Lagerlogistik: Helfer (m/w/d) (1)</vt:lpstr>
      <vt:lpstr>Fiktive Stellenanzeige Lagerlogistik: Helfer (m/w/d) (2)</vt:lpstr>
      <vt:lpstr>Fiktive Stellenanzeige Lagerlogistik: Helfer (m/w/d) (3)</vt:lpstr>
      <vt:lpstr>Fiktive Stellenanzeige Lagerlogistik: Fachkraft (m/w/d) (1)</vt:lpstr>
      <vt:lpstr>Fiktive Stellenanzeige Lagerlogistik: Fachkraft (m/w/d) (2)</vt:lpstr>
      <vt:lpstr>Fiktive Stellenanzeige Lagerlogistik: Fachkraft (m/w/d) (3)</vt:lpstr>
      <vt:lpstr>Fiktive Stellenanzeige Gastgewerbe: Helfer (m/w/d) (1)</vt:lpstr>
      <vt:lpstr>Fiktive Stellenanzeige Gastgewerbe: Helfer (m/w/d) (2)</vt:lpstr>
      <vt:lpstr>Fiktive Stellenanzeige Gastgewerbe: Helfer (m/w/d) (3)</vt:lpstr>
      <vt:lpstr>Fiktive Stellenanzeige Gastgewerbe: Fachkraft (m/w/d) (1)</vt:lpstr>
      <vt:lpstr>Fiktive Stellenanzeige Gastgewerbe: Fachkraft (m/w/d) (2)</vt:lpstr>
      <vt:lpstr>Fiktive Stellenanzeige Gastgewerbe: Fachkraft (m/w/d) (3)</vt:lpstr>
      <vt:lpstr>Fiktive Stellenanzeige Produktion: Helfer (m/w/d) (1)</vt:lpstr>
      <vt:lpstr>Fiktive Stellenanzeige Produktion: Helfer (m/w/d) (2)</vt:lpstr>
      <vt:lpstr>Fiktive Stellenanzeige Produktion: Helfer (m/w/d) (3)</vt:lpstr>
      <vt:lpstr>Fiktive Stellenanzeige Produktion: Fachkraft (m/w/d) (1)</vt:lpstr>
      <vt:lpstr>Fiktive Stellenanzeige Produktion: Fachkraft (m/w/d) (2)</vt:lpstr>
      <vt:lpstr>Fiktive Stellenanzeige Produktion: Fachkraft (m/w/d) (3)</vt:lpstr>
      <vt:lpstr>Fiktive Stellenanzeige Handel: Helfer (m/w/d) (1)</vt:lpstr>
      <vt:lpstr>Fiktive Stellenanzeige Handel: Helfer (m/w/d) (2)</vt:lpstr>
      <vt:lpstr>Fiktive Stellenanzeige Handel: Helfer (m/w/d) (3)</vt:lpstr>
      <vt:lpstr>Fiktive Stellenanzeige Handel: Fachkraft (m/w/d) (1)</vt:lpstr>
      <vt:lpstr>Fiktive Stellenanzeige Handel: Fachkraft (m/w/d) (2)</vt:lpstr>
      <vt:lpstr>Fiktive Stellenanzeige Handel: Fachkraft (m/w/d) (3)</vt:lpstr>
      <vt:lpstr>Kompetenzen für den Beruf</vt:lpstr>
      <vt:lpstr>3. Schritt: notwendige Kompetenzen kennenlernen? </vt:lpstr>
      <vt:lpstr>Welche Grundkompetenzen sind im Beruf wichtig?</vt:lpstr>
      <vt:lpstr>Grundkompetenz</vt:lpstr>
      <vt:lpstr>Kompetenzkarte: Arbeiten am PC</vt:lpstr>
      <vt:lpstr>Arbeiten am PC</vt:lpstr>
      <vt:lpstr>Kompetenzkarte: Mathematik- und Rechenfähigkeit</vt:lpstr>
      <vt:lpstr>Mathematik- und Rechenfähigkeit</vt:lpstr>
      <vt:lpstr>Kompetenzkarte: Schreibkompetenz</vt:lpstr>
      <vt:lpstr>Schreibkompetenz</vt:lpstr>
      <vt:lpstr>Welche sozialen Kompetenzen sind im Beruf wichtig?</vt:lpstr>
      <vt:lpstr>Soziale Kompetenz</vt:lpstr>
      <vt:lpstr>Kompetenzkarte: Kommunikationsfähigkeit</vt:lpstr>
      <vt:lpstr>Kommunikationsfähigkeit</vt:lpstr>
      <vt:lpstr>Kompetenzkarte: Teamfähigkeit</vt:lpstr>
      <vt:lpstr>Teamfähigkeit</vt:lpstr>
      <vt:lpstr>Welche personalen Kompetenzen sind im Beruf wichtig?</vt:lpstr>
      <vt:lpstr>Personale Kompetenz</vt:lpstr>
      <vt:lpstr>Kompetenzkarte: Auffassungsfähigkeit, Auffassungsgabe</vt:lpstr>
      <vt:lpstr>Auffassungsfähigkeit, Auffassungsgabe</vt:lpstr>
      <vt:lpstr>Kompetenzkarte: Belastbarkeit</vt:lpstr>
      <vt:lpstr>Belastbarkeit</vt:lpstr>
      <vt:lpstr>Kompetenzkarte: Entscheidungsfähigkeit</vt:lpstr>
      <vt:lpstr>Entscheidungsfähigkeit</vt:lpstr>
      <vt:lpstr>Kompetenzkarte: Flexibilität</vt:lpstr>
      <vt:lpstr>Flexibilität</vt:lpstr>
      <vt:lpstr>Kompetenzkarte: Körperliche Belastbarkeit</vt:lpstr>
      <vt:lpstr>Körperliche Belastbarkeit</vt:lpstr>
      <vt:lpstr>Kompetenzkarte: Lernbereitschaft</vt:lpstr>
      <vt:lpstr>Lernbereitschaft</vt:lpstr>
      <vt:lpstr>Kompetenzkarte: Motivation und Leistungsbereitschaft</vt:lpstr>
      <vt:lpstr>Motivation und Leistungsbereitschaft</vt:lpstr>
      <vt:lpstr>Kompetenzkarte: Sorgfalt / Genauigkeit</vt:lpstr>
      <vt:lpstr>Sorgfalt / Genauigkeit</vt:lpstr>
      <vt:lpstr>Kompetenzkarte: Verantwortungsbewusstsein</vt:lpstr>
      <vt:lpstr>Verantwortungsbewusstsein</vt:lpstr>
      <vt:lpstr>Kompetenzkarte: Zuverlässigkeit</vt:lpstr>
      <vt:lpstr>Zuverlässigkeit</vt:lpstr>
      <vt:lpstr>Welche Fach- und Methodenkompetenzen sind im Beruf wichtig?</vt:lpstr>
      <vt:lpstr>Fach- und Methodenkompetenz</vt:lpstr>
      <vt:lpstr>Kompetenzkarte: Kundenorientierung</vt:lpstr>
      <vt:lpstr>Kundenorientierung</vt:lpstr>
      <vt:lpstr>Kompetenzkarte: Organisationsfähigkeit</vt:lpstr>
      <vt:lpstr>Organisationsfähigkeit</vt:lpstr>
      <vt:lpstr>Kompetenzkarte: Räumliches Denk- und Vorstellungsvermögen</vt:lpstr>
      <vt:lpstr>Räumliches Denk- und Vorstellungsvermögen</vt:lpstr>
      <vt:lpstr>Kompetenzkarte: Selbstständiges Arbeiten</vt:lpstr>
      <vt:lpstr>Selbstständiges Arbeiten</vt:lpstr>
      <vt:lpstr>Kompetenzkarte: Technische und handwerkliche Fähigkeiten</vt:lpstr>
      <vt:lpstr>Technische und handwerkliche Fähigkeiten</vt:lpstr>
      <vt:lpstr>Bewerben?!</vt:lpstr>
      <vt:lpstr>4. Schritt: (Selbst-)Einschätzung? </vt:lpstr>
      <vt:lpstr>Bringe ich mit, was im Job verlangt wird?</vt:lpstr>
      <vt:lpstr>Lagerlogistik: Was kann ich leisten?</vt:lpstr>
      <vt:lpstr>Was muss ich für meinen Zielberuf in der Lagerlogistik können?</vt:lpstr>
      <vt:lpstr>Was muss ich für meinen Zielberuf in der Metallbranche können?</vt:lpstr>
      <vt:lpstr>Was muss ich für meinen Zielberuf in der Hotel- und Gastronomie können?</vt:lpstr>
      <vt:lpstr>Was muss ich für meinen Zielberuf im Handel können?</vt:lpstr>
      <vt:lpstr>5. Schritt: Entwicklungspotenziale? </vt:lpstr>
      <vt:lpstr>Wo bin ich schon gut, wo muss ich noch besser werden?</vt:lpstr>
      <vt:lpstr>Abschlussrunde</vt:lpstr>
      <vt:lpstr>Wie und wo kann ich neue Kompetenzen lernen?</vt:lpstr>
      <vt:lpstr>Hintergrundinformationen für Kursleitende</vt:lpstr>
      <vt:lpstr>Persona Erwerbslose, Leitlinie „integrativer“</vt:lpstr>
      <vt:lpstr>Persona Fachlagerist, Leitlinie „höher“</vt:lpstr>
      <vt:lpstr>Branchensteckbrief Produktion</vt:lpstr>
      <vt:lpstr>Branchensteckbrief Lagerlogistik</vt:lpstr>
      <vt:lpstr>Zum Weiterlesen: Grundbildungsorientierte (Teil-) Qualifizierung für die Produktion</vt:lpstr>
      <vt:lpstr>Zum Weiterlesen: Grundbildungsorientierte (Teil-) Qualifizierung für Logistik und Transport</vt:lpstr>
      <vt:lpstr>Verbundpartner Projekt AoG-plus-TQ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Biallahs, Svenja</dc:creator>
  <cp:lastModifiedBy>Schmitt, Melanie</cp:lastModifiedBy>
  <cp:revision>213</cp:revision>
  <dcterms:created xsi:type="dcterms:W3CDTF">2025-02-03T15:45:31Z</dcterms:created>
  <dcterms:modified xsi:type="dcterms:W3CDTF">2026-04-21T10:38:21Z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2025-02-03T00:00:00Z</vt:filetime>
  </property>
  <property fmtid="{D5CDD505-2E9C-101B-9397-08002B2CF9AE}" pid="3" name="Creator">
    <vt:lpwstr>Adobe InDesign 20.1 (Macintosh)</vt:lpwstr>
  </property>
  <property fmtid="{D5CDD505-2E9C-101B-9397-08002B2CF9AE}" pid="4" name="LastSaved">
    <vt:filetime>2025-02-03T00:00:00Z</vt:filetime>
  </property>
  <property fmtid="{D5CDD505-2E9C-101B-9397-08002B2CF9AE}" pid="5" name="Producer">
    <vt:lpwstr>Adobe PDF Library 17.0</vt:lpwstr>
  </property>
</Properties>
</file>