
<file path=[Content_Types].xml><?xml version="1.0" encoding="utf-8"?>
<Types xmlns="http://schemas.openxmlformats.org/package/2006/content-types">
  <Default Extension="jfif" ContentType="image/j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63" r:id="rId2"/>
  </p:sldIdLst>
  <p:sldSz cx="12192000" cy="6858000"/>
  <p:notesSz cx="6797675"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iallahs, Svenja" initials="BS" lastIdx="4" clrIdx="0">
    <p:extLst>
      <p:ext uri="{19B8F6BF-5375-455C-9EA6-DF929625EA0E}">
        <p15:presenceInfo xmlns:p15="http://schemas.microsoft.com/office/powerpoint/2012/main" userId="S-1-5-21-1644758697-150128365-4257268962-126169" providerId="AD"/>
      </p:ext>
    </p:extLst>
  </p:cmAuthor>
  <p:cmAuthor id="2" name="Dauser, Dominique" initials="DD" lastIdx="2" clrIdx="1">
    <p:extLst>
      <p:ext uri="{19B8F6BF-5375-455C-9EA6-DF929625EA0E}">
        <p15:presenceInfo xmlns:p15="http://schemas.microsoft.com/office/powerpoint/2012/main" userId="S-1-5-21-1644758697-150128365-4257268962-14567" providerId="AD"/>
      </p:ext>
    </p:extLst>
  </p:cmAuthor>
  <p:cmAuthor id="3" name="Wailand, Elke" initials="WE" lastIdx="1" clrIdx="2">
    <p:extLst>
      <p:ext uri="{19B8F6BF-5375-455C-9EA6-DF929625EA0E}">
        <p15:presenceInfo xmlns:p15="http://schemas.microsoft.com/office/powerpoint/2012/main" userId="S-1-5-21-1644758697-150128365-4257268962-1328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353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FECB4D8-DB02-4DC6-A0A2-4F2EBAE1DC90}" styleName="Mittlere Formatvorlage 1 - Akz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61" autoAdjust="0"/>
    <p:restoredTop sz="54888" autoAdjust="0"/>
  </p:normalViewPr>
  <p:slideViewPr>
    <p:cSldViewPr snapToGrid="0">
      <p:cViewPr varScale="1">
        <p:scale>
          <a:sx n="62" d="100"/>
          <a:sy n="62" d="100"/>
        </p:scale>
        <p:origin x="2418" y="7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200" d="100"/>
        <a:sy n="2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2C7E484-022A-4AF3-875B-CD43D722A105}" type="datetimeFigureOut">
              <a:rPr lang="de-DE" smtClean="0"/>
              <a:t>24.04.2026</a:t>
            </a:fld>
            <a:endParaRPr lang="de-DE"/>
          </a:p>
        </p:txBody>
      </p:sp>
      <p:sp>
        <p:nvSpPr>
          <p:cNvPr id="4" name="Folienbildplatzhalt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73B08D69-0DC9-4868-AFBF-B06D8FAD6491}" type="slidenum">
              <a:rPr lang="de-DE" smtClean="0"/>
              <a:t>‹Nr.›</a:t>
            </a:fld>
            <a:endParaRPr lang="de-DE"/>
          </a:p>
        </p:txBody>
      </p:sp>
    </p:spTree>
    <p:extLst>
      <p:ext uri="{BB962C8B-B14F-4D97-AF65-F5344CB8AC3E}">
        <p14:creationId xmlns:p14="http://schemas.microsoft.com/office/powerpoint/2010/main" val="21257814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a6fe688df4_0_174: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 name="Google Shape;66;ga6fe688df4_0_174:notes"/>
          <p:cNvSpPr txBox="1">
            <a:spLocks noGrp="1"/>
          </p:cNvSpPr>
          <p:nvPr>
            <p:ph type="body" idx="1"/>
          </p:nvPr>
        </p:nvSpPr>
        <p:spPr>
          <a:xfrm>
            <a:off x="679768" y="4715153"/>
            <a:ext cx="5437843" cy="4466661"/>
          </a:xfrm>
          <a:prstGeom prst="rect">
            <a:avLst/>
          </a:prstGeom>
          <a:noFill/>
          <a:ln>
            <a:noFill/>
          </a:ln>
        </p:spPr>
        <p:txBody>
          <a:bodyPr spcFirstLastPara="1" wrap="square" lIns="89850" tIns="89850" rIns="89850" bIns="89850" anchor="ctr" anchorCtr="0">
            <a:noAutofit/>
          </a:bodyPr>
          <a:lstStyle/>
          <a:p>
            <a:pPr fontAlgn="t"/>
            <a:r>
              <a:rPr lang="de-DE" b="0" i="0" dirty="0">
                <a:effectLst/>
                <a:latin typeface="Segoe UI" panose="020B0502040204020203" pitchFamily="34" charset="0"/>
              </a:rPr>
              <a:t>Diese Folie gibt einen Überblick über zentrale Anforderungen und Entwicklungen in der Transportbranche. Der Bereich ist durch einen sehr hohen Fachkräftebedarf gekennzeichnet. Die Branche ist stark auf Quereinsteigerinnen und Quereinsteiger angewiesen und bietet damit grundsätzlich gute Zugangschancen.</a:t>
            </a:r>
          </a:p>
          <a:p>
            <a:pPr fontAlgn="t"/>
            <a:endParaRPr lang="de-DE" b="0" i="0" dirty="0">
              <a:effectLst/>
              <a:latin typeface="Segoe UI" panose="020B0502040204020203" pitchFamily="34" charset="0"/>
            </a:endParaRPr>
          </a:p>
          <a:p>
            <a:pPr fontAlgn="t"/>
            <a:r>
              <a:rPr lang="de-DE" b="0" i="0" dirty="0">
                <a:effectLst/>
                <a:latin typeface="Segoe UI" panose="020B0502040204020203" pitchFamily="34" charset="0"/>
              </a:rPr>
              <a:t>Die Anforderungen an Beschäftigte im Transport haben sich deutlich verändert. Neben Fahrpraxis gewinnen branchenspezifische digitale Kompetenzen stark an Bedeutung. Digitale Kompetenz ist kein Zusatzwissen mehr, sondern Bestandteil des Arbeitsalltags.</a:t>
            </a:r>
          </a:p>
          <a:p>
            <a:pPr fontAlgn="t"/>
            <a:endParaRPr lang="de-DE" b="0" i="0" dirty="0">
              <a:effectLst/>
              <a:latin typeface="Segoe UI" panose="020B0502040204020203" pitchFamily="34" charset="0"/>
            </a:endParaRPr>
          </a:p>
          <a:p>
            <a:pPr fontAlgn="t"/>
            <a:r>
              <a:rPr lang="de-DE" b="0" i="0" dirty="0">
                <a:effectLst/>
                <a:latin typeface="Segoe UI" panose="020B0502040204020203" pitchFamily="34" charset="0"/>
              </a:rPr>
              <a:t>Betriebe setzen Grundkompetenzen (Lesen, Schreiben und Rechnen im Arbeitskontext), ein technisches Grundverständnis sowie ausreichend gute Deutschkenntnisse für Sicherheit, Dokumentation und Kommunikation meist voraus. </a:t>
            </a:r>
          </a:p>
          <a:p>
            <a:pPr fontAlgn="t"/>
            <a:r>
              <a:rPr lang="de-DE" b="0" i="0" dirty="0">
                <a:effectLst/>
                <a:latin typeface="Segoe UI" panose="020B0502040204020203" pitchFamily="34" charset="0"/>
              </a:rPr>
              <a:t>Bei nicht formal Qualifizierten müssen sie jedoch oftmals erst aufgebaut oder stabilisiert werden.</a:t>
            </a:r>
          </a:p>
          <a:p>
            <a:pPr fontAlgn="t"/>
            <a:endParaRPr lang="de-DE" b="0" i="0" dirty="0">
              <a:effectLst/>
              <a:latin typeface="Segoe UI" panose="020B0502040204020203" pitchFamily="34" charset="0"/>
            </a:endParaRPr>
          </a:p>
          <a:p>
            <a:pPr fontAlgn="t"/>
            <a:r>
              <a:rPr lang="de-DE" b="0" i="0" dirty="0">
                <a:effectLst/>
                <a:latin typeface="Segoe UI" panose="020B0502040204020203" pitchFamily="34" charset="0"/>
              </a:rPr>
              <a:t>Ergänzend sind überfachliche Zukunftskompetenzen wie Anpassungsfähigkeit, Verlässlichkeit und Sorgfalt im Helferbereich sowie Teamfähigkeit, Selbstständigkeit und problemlösendes Denken auf Facharbeitsebene relevant. Auch digitale Grundkompetenzen und KI‑Basiskompetenzen gewinnen zunehmend an Bedeutung.</a:t>
            </a:r>
          </a:p>
          <a:p>
            <a:pPr fontAlgn="t"/>
            <a:endParaRPr lang="de-DE" b="0" i="0" dirty="0">
              <a:effectLst/>
              <a:latin typeface="Segoe UI" panose="020B0502040204020203" pitchFamily="34" charset="0"/>
            </a:endParaRPr>
          </a:p>
          <a:p>
            <a:pPr marL="0" lvl="0" indent="0" algn="l" rtl="0">
              <a:lnSpc>
                <a:spcPct val="100000"/>
              </a:lnSpc>
              <a:spcBef>
                <a:spcPts val="0"/>
              </a:spcBef>
              <a:spcAft>
                <a:spcPts val="0"/>
              </a:spcAft>
              <a:buSzPts val="1400"/>
              <a:buNone/>
            </a:pPr>
            <a:endParaRPr b="0" dirty="0"/>
          </a:p>
        </p:txBody>
      </p:sp>
      <p:sp>
        <p:nvSpPr>
          <p:cNvPr id="67" name="Google Shape;67;ga6fe688df4_0_174:notes"/>
          <p:cNvSpPr txBox="1">
            <a:spLocks noGrp="1"/>
          </p:cNvSpPr>
          <p:nvPr>
            <p:ph type="sldNum" idx="12"/>
          </p:nvPr>
        </p:nvSpPr>
        <p:spPr>
          <a:xfrm>
            <a:off x="3850444" y="9428583"/>
            <a:ext cx="2945659" cy="496332"/>
          </a:xfrm>
          <a:prstGeom prst="rect">
            <a:avLst/>
          </a:prstGeom>
          <a:noFill/>
          <a:ln>
            <a:noFill/>
          </a:ln>
        </p:spPr>
        <p:txBody>
          <a:bodyPr spcFirstLastPara="1" wrap="square" lIns="89850" tIns="44925" rIns="89850" bIns="44925" anchor="b" anchorCtr="0">
            <a:noAutofit/>
          </a:bodyPr>
          <a:lstStyle/>
          <a:p>
            <a:pPr marL="0" lvl="0" indent="0" algn="l" rtl="0">
              <a:lnSpc>
                <a:spcPct val="100000"/>
              </a:lnSpc>
              <a:spcBef>
                <a:spcPts val="0"/>
              </a:spcBef>
              <a:spcAft>
                <a:spcPts val="0"/>
              </a:spcAft>
              <a:buSzPts val="1400"/>
              <a:buNone/>
            </a:pPr>
            <a:fld id="{00000000-1234-1234-1234-123412341234}" type="slidenum">
              <a:rPr lang="de" sz="1400"/>
              <a:t>1</a:t>
            </a:fld>
            <a:endParaRPr sz="1400"/>
          </a:p>
        </p:txBody>
      </p:sp>
    </p:spTree>
    <p:extLst>
      <p:ext uri="{BB962C8B-B14F-4D97-AF65-F5344CB8AC3E}">
        <p14:creationId xmlns:p14="http://schemas.microsoft.com/office/powerpoint/2010/main" val="2730047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ED76B5-4DAA-4B13-AA33-6F66807C5E88}"/>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9AC54157-ECE2-465E-997C-E8185FA7BB0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F745F61A-833D-4B39-8AD3-8DFF051BB18D}"/>
              </a:ext>
            </a:extLst>
          </p:cNvPr>
          <p:cNvSpPr>
            <a:spLocks noGrp="1"/>
          </p:cNvSpPr>
          <p:nvPr>
            <p:ph type="dt" sz="half" idx="10"/>
          </p:nvPr>
        </p:nvSpPr>
        <p:spPr/>
        <p:txBody>
          <a:bodyPr/>
          <a:lstStyle/>
          <a:p>
            <a:fld id="{76D5C5AB-4A55-477B-8EB1-E05F53DE3E24}" type="datetimeFigureOut">
              <a:rPr lang="de-DE" smtClean="0"/>
              <a:t>24.04.2026</a:t>
            </a:fld>
            <a:endParaRPr lang="de-DE"/>
          </a:p>
        </p:txBody>
      </p:sp>
      <p:sp>
        <p:nvSpPr>
          <p:cNvPr id="5" name="Fußzeilenplatzhalter 4">
            <a:extLst>
              <a:ext uri="{FF2B5EF4-FFF2-40B4-BE49-F238E27FC236}">
                <a16:creationId xmlns:a16="http://schemas.microsoft.com/office/drawing/2014/main" id="{FA349FAB-3AE7-4BC5-B153-ACD5549E4DA3}"/>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D57CF91B-0FFE-43EB-A7E7-D4DA13F9DD48}"/>
              </a:ext>
            </a:extLst>
          </p:cNvPr>
          <p:cNvSpPr>
            <a:spLocks noGrp="1"/>
          </p:cNvSpPr>
          <p:nvPr>
            <p:ph type="sldNum" sz="quarter" idx="12"/>
          </p:nvPr>
        </p:nvSpPr>
        <p:spPr/>
        <p:txBody>
          <a:bodyPr/>
          <a:lstStyle/>
          <a:p>
            <a:fld id="{812EA19C-D2A3-4CDA-8FE8-D2814500BFD5}" type="slidenum">
              <a:rPr lang="de-DE" smtClean="0"/>
              <a:t>‹Nr.›</a:t>
            </a:fld>
            <a:endParaRPr lang="de-DE"/>
          </a:p>
        </p:txBody>
      </p:sp>
    </p:spTree>
    <p:extLst>
      <p:ext uri="{BB962C8B-B14F-4D97-AF65-F5344CB8AC3E}">
        <p14:creationId xmlns:p14="http://schemas.microsoft.com/office/powerpoint/2010/main" val="17121475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284F90-64FC-40E3-8363-CF693939731A}"/>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A9895611-2FB8-4118-98AC-65FD1161DF06}"/>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B208C9F8-5A7D-4366-88F5-9A0DA82F5D14}"/>
              </a:ext>
            </a:extLst>
          </p:cNvPr>
          <p:cNvSpPr>
            <a:spLocks noGrp="1"/>
          </p:cNvSpPr>
          <p:nvPr>
            <p:ph type="dt" sz="half" idx="10"/>
          </p:nvPr>
        </p:nvSpPr>
        <p:spPr/>
        <p:txBody>
          <a:bodyPr/>
          <a:lstStyle/>
          <a:p>
            <a:fld id="{76D5C5AB-4A55-477B-8EB1-E05F53DE3E24}" type="datetimeFigureOut">
              <a:rPr lang="de-DE" smtClean="0"/>
              <a:t>24.04.2026</a:t>
            </a:fld>
            <a:endParaRPr lang="de-DE"/>
          </a:p>
        </p:txBody>
      </p:sp>
      <p:sp>
        <p:nvSpPr>
          <p:cNvPr id="5" name="Fußzeilenplatzhalter 4">
            <a:extLst>
              <a:ext uri="{FF2B5EF4-FFF2-40B4-BE49-F238E27FC236}">
                <a16:creationId xmlns:a16="http://schemas.microsoft.com/office/drawing/2014/main" id="{44EB6C86-60BA-416C-9E95-F8690D99A5C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62F987E-11BE-40A0-9A90-B25F716603CD}"/>
              </a:ext>
            </a:extLst>
          </p:cNvPr>
          <p:cNvSpPr>
            <a:spLocks noGrp="1"/>
          </p:cNvSpPr>
          <p:nvPr>
            <p:ph type="sldNum" sz="quarter" idx="12"/>
          </p:nvPr>
        </p:nvSpPr>
        <p:spPr/>
        <p:txBody>
          <a:bodyPr/>
          <a:lstStyle/>
          <a:p>
            <a:fld id="{812EA19C-D2A3-4CDA-8FE8-D2814500BFD5}" type="slidenum">
              <a:rPr lang="de-DE" smtClean="0"/>
              <a:t>‹Nr.›</a:t>
            </a:fld>
            <a:endParaRPr lang="de-DE"/>
          </a:p>
        </p:txBody>
      </p:sp>
    </p:spTree>
    <p:extLst>
      <p:ext uri="{BB962C8B-B14F-4D97-AF65-F5344CB8AC3E}">
        <p14:creationId xmlns:p14="http://schemas.microsoft.com/office/powerpoint/2010/main" val="41530679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F9AE14-A73B-4E39-A245-59C376D0824D}"/>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E209542F-095F-4A9A-8E49-91D9853AAE5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31E47184-814B-4103-BA4C-2E79A1632C8C}"/>
              </a:ext>
            </a:extLst>
          </p:cNvPr>
          <p:cNvSpPr>
            <a:spLocks noGrp="1"/>
          </p:cNvSpPr>
          <p:nvPr>
            <p:ph type="dt" sz="half" idx="10"/>
          </p:nvPr>
        </p:nvSpPr>
        <p:spPr/>
        <p:txBody>
          <a:bodyPr/>
          <a:lstStyle/>
          <a:p>
            <a:fld id="{76D5C5AB-4A55-477B-8EB1-E05F53DE3E24}" type="datetimeFigureOut">
              <a:rPr lang="de-DE" smtClean="0"/>
              <a:t>24.04.2026</a:t>
            </a:fld>
            <a:endParaRPr lang="de-DE"/>
          </a:p>
        </p:txBody>
      </p:sp>
      <p:sp>
        <p:nvSpPr>
          <p:cNvPr id="5" name="Fußzeilenplatzhalter 4">
            <a:extLst>
              <a:ext uri="{FF2B5EF4-FFF2-40B4-BE49-F238E27FC236}">
                <a16:creationId xmlns:a16="http://schemas.microsoft.com/office/drawing/2014/main" id="{238A129F-A0AC-442B-ADBC-17402694894C}"/>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829C0EBB-16BD-4BFE-956A-0D4CC6A68BBE}"/>
              </a:ext>
            </a:extLst>
          </p:cNvPr>
          <p:cNvSpPr>
            <a:spLocks noGrp="1"/>
          </p:cNvSpPr>
          <p:nvPr>
            <p:ph type="sldNum" sz="quarter" idx="12"/>
          </p:nvPr>
        </p:nvSpPr>
        <p:spPr/>
        <p:txBody>
          <a:bodyPr/>
          <a:lstStyle/>
          <a:p>
            <a:fld id="{812EA19C-D2A3-4CDA-8FE8-D2814500BFD5}" type="slidenum">
              <a:rPr lang="de-DE" smtClean="0"/>
              <a:t>‹Nr.›</a:t>
            </a:fld>
            <a:endParaRPr lang="de-DE"/>
          </a:p>
        </p:txBody>
      </p:sp>
    </p:spTree>
    <p:extLst>
      <p:ext uri="{BB962C8B-B14F-4D97-AF65-F5344CB8AC3E}">
        <p14:creationId xmlns:p14="http://schemas.microsoft.com/office/powerpoint/2010/main" val="27554196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AA9332-13C7-4993-8BE8-BD344937B1B5}"/>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58FD154A-D9D4-4083-B9BE-FE49579AE6F3}"/>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6B37633D-B7BB-4877-8AB7-33611DD5734E}"/>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2D8E96A3-1757-4619-AEFC-6D8012B33523}"/>
              </a:ext>
            </a:extLst>
          </p:cNvPr>
          <p:cNvSpPr>
            <a:spLocks noGrp="1"/>
          </p:cNvSpPr>
          <p:nvPr>
            <p:ph type="dt" sz="half" idx="10"/>
          </p:nvPr>
        </p:nvSpPr>
        <p:spPr/>
        <p:txBody>
          <a:bodyPr/>
          <a:lstStyle/>
          <a:p>
            <a:fld id="{76D5C5AB-4A55-477B-8EB1-E05F53DE3E24}" type="datetimeFigureOut">
              <a:rPr lang="de-DE" smtClean="0"/>
              <a:t>24.04.2026</a:t>
            </a:fld>
            <a:endParaRPr lang="de-DE"/>
          </a:p>
        </p:txBody>
      </p:sp>
      <p:sp>
        <p:nvSpPr>
          <p:cNvPr id="6" name="Fußzeilenplatzhalter 5">
            <a:extLst>
              <a:ext uri="{FF2B5EF4-FFF2-40B4-BE49-F238E27FC236}">
                <a16:creationId xmlns:a16="http://schemas.microsoft.com/office/drawing/2014/main" id="{43B8CE16-B1EA-422E-BD24-410C5F975192}"/>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512560D7-90E6-4F09-82FD-7C808CAD3DC7}"/>
              </a:ext>
            </a:extLst>
          </p:cNvPr>
          <p:cNvSpPr>
            <a:spLocks noGrp="1"/>
          </p:cNvSpPr>
          <p:nvPr>
            <p:ph type="sldNum" sz="quarter" idx="12"/>
          </p:nvPr>
        </p:nvSpPr>
        <p:spPr/>
        <p:txBody>
          <a:bodyPr/>
          <a:lstStyle/>
          <a:p>
            <a:fld id="{812EA19C-D2A3-4CDA-8FE8-D2814500BFD5}" type="slidenum">
              <a:rPr lang="de-DE" smtClean="0"/>
              <a:t>‹Nr.›</a:t>
            </a:fld>
            <a:endParaRPr lang="de-DE"/>
          </a:p>
        </p:txBody>
      </p:sp>
    </p:spTree>
    <p:extLst>
      <p:ext uri="{BB962C8B-B14F-4D97-AF65-F5344CB8AC3E}">
        <p14:creationId xmlns:p14="http://schemas.microsoft.com/office/powerpoint/2010/main" val="6793740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2470B1-BC3C-45B3-9717-2427D515EF56}"/>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4A826F8B-53A2-4E48-BCDC-84949B8D559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9042DFBA-62E3-4D9A-A171-5F44E539C8EA}"/>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0297E5CA-B6D7-417B-B5C6-9BC8853EE44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1EE00DFC-73D6-43E4-9153-C5F45754DD3E}"/>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4581CE62-66EB-41AF-98C1-112CE72BD2FE}"/>
              </a:ext>
            </a:extLst>
          </p:cNvPr>
          <p:cNvSpPr>
            <a:spLocks noGrp="1"/>
          </p:cNvSpPr>
          <p:nvPr>
            <p:ph type="dt" sz="half" idx="10"/>
          </p:nvPr>
        </p:nvSpPr>
        <p:spPr/>
        <p:txBody>
          <a:bodyPr/>
          <a:lstStyle/>
          <a:p>
            <a:fld id="{76D5C5AB-4A55-477B-8EB1-E05F53DE3E24}" type="datetimeFigureOut">
              <a:rPr lang="de-DE" smtClean="0"/>
              <a:t>24.04.2026</a:t>
            </a:fld>
            <a:endParaRPr lang="de-DE"/>
          </a:p>
        </p:txBody>
      </p:sp>
      <p:sp>
        <p:nvSpPr>
          <p:cNvPr id="8" name="Fußzeilenplatzhalter 7">
            <a:extLst>
              <a:ext uri="{FF2B5EF4-FFF2-40B4-BE49-F238E27FC236}">
                <a16:creationId xmlns:a16="http://schemas.microsoft.com/office/drawing/2014/main" id="{346BA4D4-2E0C-49A0-B125-ED65CDE298F2}"/>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96F153C4-A698-4DB0-8C37-5E6BEE3D797A}"/>
              </a:ext>
            </a:extLst>
          </p:cNvPr>
          <p:cNvSpPr>
            <a:spLocks noGrp="1"/>
          </p:cNvSpPr>
          <p:nvPr>
            <p:ph type="sldNum" sz="quarter" idx="12"/>
          </p:nvPr>
        </p:nvSpPr>
        <p:spPr/>
        <p:txBody>
          <a:bodyPr/>
          <a:lstStyle/>
          <a:p>
            <a:fld id="{812EA19C-D2A3-4CDA-8FE8-D2814500BFD5}" type="slidenum">
              <a:rPr lang="de-DE" smtClean="0"/>
              <a:t>‹Nr.›</a:t>
            </a:fld>
            <a:endParaRPr lang="de-DE"/>
          </a:p>
        </p:txBody>
      </p:sp>
    </p:spTree>
    <p:extLst>
      <p:ext uri="{BB962C8B-B14F-4D97-AF65-F5344CB8AC3E}">
        <p14:creationId xmlns:p14="http://schemas.microsoft.com/office/powerpoint/2010/main" val="9110689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98CC13-B723-4E8C-8172-CD3CE4BBFD2D}"/>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52A6922A-1A0B-4A96-A67A-5B0E8B97B0C2}"/>
              </a:ext>
            </a:extLst>
          </p:cNvPr>
          <p:cNvSpPr>
            <a:spLocks noGrp="1"/>
          </p:cNvSpPr>
          <p:nvPr>
            <p:ph type="dt" sz="half" idx="10"/>
          </p:nvPr>
        </p:nvSpPr>
        <p:spPr/>
        <p:txBody>
          <a:bodyPr/>
          <a:lstStyle/>
          <a:p>
            <a:fld id="{76D5C5AB-4A55-477B-8EB1-E05F53DE3E24}" type="datetimeFigureOut">
              <a:rPr lang="de-DE" smtClean="0"/>
              <a:t>24.04.2026</a:t>
            </a:fld>
            <a:endParaRPr lang="de-DE"/>
          </a:p>
        </p:txBody>
      </p:sp>
      <p:sp>
        <p:nvSpPr>
          <p:cNvPr id="4" name="Fußzeilenplatzhalter 3">
            <a:extLst>
              <a:ext uri="{FF2B5EF4-FFF2-40B4-BE49-F238E27FC236}">
                <a16:creationId xmlns:a16="http://schemas.microsoft.com/office/drawing/2014/main" id="{020C3AF4-0A79-43DC-B824-ECC86FBA599B}"/>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AAED2F23-739C-4531-9064-657A0C8A3349}"/>
              </a:ext>
            </a:extLst>
          </p:cNvPr>
          <p:cNvSpPr>
            <a:spLocks noGrp="1"/>
          </p:cNvSpPr>
          <p:nvPr>
            <p:ph type="sldNum" sz="quarter" idx="12"/>
          </p:nvPr>
        </p:nvSpPr>
        <p:spPr/>
        <p:txBody>
          <a:bodyPr/>
          <a:lstStyle/>
          <a:p>
            <a:fld id="{812EA19C-D2A3-4CDA-8FE8-D2814500BFD5}" type="slidenum">
              <a:rPr lang="de-DE" smtClean="0"/>
              <a:t>‹Nr.›</a:t>
            </a:fld>
            <a:endParaRPr lang="de-DE"/>
          </a:p>
        </p:txBody>
      </p:sp>
    </p:spTree>
    <p:extLst>
      <p:ext uri="{BB962C8B-B14F-4D97-AF65-F5344CB8AC3E}">
        <p14:creationId xmlns:p14="http://schemas.microsoft.com/office/powerpoint/2010/main" val="517067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17858FD4-1AB4-463B-AAC1-DB6846C8FFB1}"/>
              </a:ext>
            </a:extLst>
          </p:cNvPr>
          <p:cNvSpPr>
            <a:spLocks noGrp="1"/>
          </p:cNvSpPr>
          <p:nvPr>
            <p:ph type="dt" sz="half" idx="10"/>
          </p:nvPr>
        </p:nvSpPr>
        <p:spPr/>
        <p:txBody>
          <a:bodyPr/>
          <a:lstStyle/>
          <a:p>
            <a:fld id="{76D5C5AB-4A55-477B-8EB1-E05F53DE3E24}" type="datetimeFigureOut">
              <a:rPr lang="de-DE" smtClean="0"/>
              <a:t>24.04.2026</a:t>
            </a:fld>
            <a:endParaRPr lang="de-DE"/>
          </a:p>
        </p:txBody>
      </p:sp>
      <p:sp>
        <p:nvSpPr>
          <p:cNvPr id="3" name="Fußzeilenplatzhalter 2">
            <a:extLst>
              <a:ext uri="{FF2B5EF4-FFF2-40B4-BE49-F238E27FC236}">
                <a16:creationId xmlns:a16="http://schemas.microsoft.com/office/drawing/2014/main" id="{0D35F7E3-0C34-4E95-9D58-0200A32E78FB}"/>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B359BC8B-1BFB-4A0B-BB45-23F767206A73}"/>
              </a:ext>
            </a:extLst>
          </p:cNvPr>
          <p:cNvSpPr>
            <a:spLocks noGrp="1"/>
          </p:cNvSpPr>
          <p:nvPr>
            <p:ph type="sldNum" sz="quarter" idx="12"/>
          </p:nvPr>
        </p:nvSpPr>
        <p:spPr/>
        <p:txBody>
          <a:bodyPr/>
          <a:lstStyle/>
          <a:p>
            <a:fld id="{812EA19C-D2A3-4CDA-8FE8-D2814500BFD5}" type="slidenum">
              <a:rPr lang="de-DE" smtClean="0"/>
              <a:t>‹Nr.›</a:t>
            </a:fld>
            <a:endParaRPr lang="de-DE"/>
          </a:p>
        </p:txBody>
      </p:sp>
    </p:spTree>
    <p:extLst>
      <p:ext uri="{BB962C8B-B14F-4D97-AF65-F5344CB8AC3E}">
        <p14:creationId xmlns:p14="http://schemas.microsoft.com/office/powerpoint/2010/main" val="15699553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43D742-BF91-4F9C-842B-899AE8BB4C34}"/>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AB2D99CA-2692-413A-B300-85B52F948E9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C1554289-A7AF-4399-BBFE-D07DEAD28E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3A685C10-ACF7-4912-A62C-72ED1CAE929D}"/>
              </a:ext>
            </a:extLst>
          </p:cNvPr>
          <p:cNvSpPr>
            <a:spLocks noGrp="1"/>
          </p:cNvSpPr>
          <p:nvPr>
            <p:ph type="dt" sz="half" idx="10"/>
          </p:nvPr>
        </p:nvSpPr>
        <p:spPr/>
        <p:txBody>
          <a:bodyPr/>
          <a:lstStyle/>
          <a:p>
            <a:fld id="{76D5C5AB-4A55-477B-8EB1-E05F53DE3E24}" type="datetimeFigureOut">
              <a:rPr lang="de-DE" smtClean="0"/>
              <a:t>24.04.2026</a:t>
            </a:fld>
            <a:endParaRPr lang="de-DE"/>
          </a:p>
        </p:txBody>
      </p:sp>
      <p:sp>
        <p:nvSpPr>
          <p:cNvPr id="6" name="Fußzeilenplatzhalter 5">
            <a:extLst>
              <a:ext uri="{FF2B5EF4-FFF2-40B4-BE49-F238E27FC236}">
                <a16:creationId xmlns:a16="http://schemas.microsoft.com/office/drawing/2014/main" id="{BC3406C8-81A4-4CF9-86B3-9110B8EBB223}"/>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7AFF3D99-8206-41BB-9655-151B906663DF}"/>
              </a:ext>
            </a:extLst>
          </p:cNvPr>
          <p:cNvSpPr>
            <a:spLocks noGrp="1"/>
          </p:cNvSpPr>
          <p:nvPr>
            <p:ph type="sldNum" sz="quarter" idx="12"/>
          </p:nvPr>
        </p:nvSpPr>
        <p:spPr/>
        <p:txBody>
          <a:bodyPr/>
          <a:lstStyle/>
          <a:p>
            <a:fld id="{812EA19C-D2A3-4CDA-8FE8-D2814500BFD5}" type="slidenum">
              <a:rPr lang="de-DE" smtClean="0"/>
              <a:t>‹Nr.›</a:t>
            </a:fld>
            <a:endParaRPr lang="de-DE"/>
          </a:p>
        </p:txBody>
      </p:sp>
    </p:spTree>
    <p:extLst>
      <p:ext uri="{BB962C8B-B14F-4D97-AF65-F5344CB8AC3E}">
        <p14:creationId xmlns:p14="http://schemas.microsoft.com/office/powerpoint/2010/main" val="30749118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62AEA0-F784-435D-925B-1C46593A2B93}"/>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79F4BA70-A164-415D-BBA6-25738C6D32F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EAA023D7-891A-48BF-A73D-D99DCD7629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85C53F05-C1E5-4C7C-AA2F-FA42F4B393D8}"/>
              </a:ext>
            </a:extLst>
          </p:cNvPr>
          <p:cNvSpPr>
            <a:spLocks noGrp="1"/>
          </p:cNvSpPr>
          <p:nvPr>
            <p:ph type="dt" sz="half" idx="10"/>
          </p:nvPr>
        </p:nvSpPr>
        <p:spPr/>
        <p:txBody>
          <a:bodyPr/>
          <a:lstStyle/>
          <a:p>
            <a:fld id="{76D5C5AB-4A55-477B-8EB1-E05F53DE3E24}" type="datetimeFigureOut">
              <a:rPr lang="de-DE" smtClean="0"/>
              <a:t>24.04.2026</a:t>
            </a:fld>
            <a:endParaRPr lang="de-DE"/>
          </a:p>
        </p:txBody>
      </p:sp>
      <p:sp>
        <p:nvSpPr>
          <p:cNvPr id="6" name="Fußzeilenplatzhalter 5">
            <a:extLst>
              <a:ext uri="{FF2B5EF4-FFF2-40B4-BE49-F238E27FC236}">
                <a16:creationId xmlns:a16="http://schemas.microsoft.com/office/drawing/2014/main" id="{A45A46B6-1B4D-4EFF-BF23-D9297F840575}"/>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9E530048-084E-4BD6-B255-EB3B721D7971}"/>
              </a:ext>
            </a:extLst>
          </p:cNvPr>
          <p:cNvSpPr>
            <a:spLocks noGrp="1"/>
          </p:cNvSpPr>
          <p:nvPr>
            <p:ph type="sldNum" sz="quarter" idx="12"/>
          </p:nvPr>
        </p:nvSpPr>
        <p:spPr/>
        <p:txBody>
          <a:bodyPr/>
          <a:lstStyle/>
          <a:p>
            <a:fld id="{812EA19C-D2A3-4CDA-8FE8-D2814500BFD5}" type="slidenum">
              <a:rPr lang="de-DE" smtClean="0"/>
              <a:t>‹Nr.›</a:t>
            </a:fld>
            <a:endParaRPr lang="de-DE"/>
          </a:p>
        </p:txBody>
      </p:sp>
    </p:spTree>
    <p:extLst>
      <p:ext uri="{BB962C8B-B14F-4D97-AF65-F5344CB8AC3E}">
        <p14:creationId xmlns:p14="http://schemas.microsoft.com/office/powerpoint/2010/main" val="27249241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81EEA1B-9F88-4DE3-9B50-62FC8A00E855}"/>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E52EFFD6-188B-491E-B103-5B3B92AB64AB}"/>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B0B64540-6F8A-460F-94A2-0D53E566EFB8}"/>
              </a:ext>
            </a:extLst>
          </p:cNvPr>
          <p:cNvSpPr>
            <a:spLocks noGrp="1"/>
          </p:cNvSpPr>
          <p:nvPr>
            <p:ph type="dt" sz="half" idx="10"/>
          </p:nvPr>
        </p:nvSpPr>
        <p:spPr/>
        <p:txBody>
          <a:bodyPr/>
          <a:lstStyle/>
          <a:p>
            <a:fld id="{76D5C5AB-4A55-477B-8EB1-E05F53DE3E24}" type="datetimeFigureOut">
              <a:rPr lang="de-DE" smtClean="0"/>
              <a:t>24.04.2026</a:t>
            </a:fld>
            <a:endParaRPr lang="de-DE"/>
          </a:p>
        </p:txBody>
      </p:sp>
      <p:sp>
        <p:nvSpPr>
          <p:cNvPr id="5" name="Fußzeilenplatzhalter 4">
            <a:extLst>
              <a:ext uri="{FF2B5EF4-FFF2-40B4-BE49-F238E27FC236}">
                <a16:creationId xmlns:a16="http://schemas.microsoft.com/office/drawing/2014/main" id="{C0980250-0C67-42D1-8964-3E9A19FB684C}"/>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4C214E3-37E3-4D2B-8C65-34F76D3545ED}"/>
              </a:ext>
            </a:extLst>
          </p:cNvPr>
          <p:cNvSpPr>
            <a:spLocks noGrp="1"/>
          </p:cNvSpPr>
          <p:nvPr>
            <p:ph type="sldNum" sz="quarter" idx="12"/>
          </p:nvPr>
        </p:nvSpPr>
        <p:spPr/>
        <p:txBody>
          <a:bodyPr/>
          <a:lstStyle/>
          <a:p>
            <a:fld id="{812EA19C-D2A3-4CDA-8FE8-D2814500BFD5}" type="slidenum">
              <a:rPr lang="de-DE" smtClean="0"/>
              <a:t>‹Nr.›</a:t>
            </a:fld>
            <a:endParaRPr lang="de-DE"/>
          </a:p>
        </p:txBody>
      </p:sp>
    </p:spTree>
    <p:extLst>
      <p:ext uri="{BB962C8B-B14F-4D97-AF65-F5344CB8AC3E}">
        <p14:creationId xmlns:p14="http://schemas.microsoft.com/office/powerpoint/2010/main" val="5026482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D57DFABB-637E-4896-B17A-D2BE61B6E304}"/>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D7C2E9DE-C524-44A1-AADA-2F5477140BA4}"/>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DECF71A4-7B5B-4B70-A94C-7796A59C3602}"/>
              </a:ext>
            </a:extLst>
          </p:cNvPr>
          <p:cNvSpPr>
            <a:spLocks noGrp="1"/>
          </p:cNvSpPr>
          <p:nvPr>
            <p:ph type="dt" sz="half" idx="10"/>
          </p:nvPr>
        </p:nvSpPr>
        <p:spPr/>
        <p:txBody>
          <a:bodyPr/>
          <a:lstStyle/>
          <a:p>
            <a:fld id="{76D5C5AB-4A55-477B-8EB1-E05F53DE3E24}" type="datetimeFigureOut">
              <a:rPr lang="de-DE" smtClean="0"/>
              <a:t>24.04.2026</a:t>
            </a:fld>
            <a:endParaRPr lang="de-DE"/>
          </a:p>
        </p:txBody>
      </p:sp>
      <p:sp>
        <p:nvSpPr>
          <p:cNvPr id="5" name="Fußzeilenplatzhalter 4">
            <a:extLst>
              <a:ext uri="{FF2B5EF4-FFF2-40B4-BE49-F238E27FC236}">
                <a16:creationId xmlns:a16="http://schemas.microsoft.com/office/drawing/2014/main" id="{F4D6E476-D01A-471A-BA45-678BDFF3403C}"/>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4F800BF-072F-4CFF-8408-DD8D78C882C6}"/>
              </a:ext>
            </a:extLst>
          </p:cNvPr>
          <p:cNvSpPr>
            <a:spLocks noGrp="1"/>
          </p:cNvSpPr>
          <p:nvPr>
            <p:ph type="sldNum" sz="quarter" idx="12"/>
          </p:nvPr>
        </p:nvSpPr>
        <p:spPr/>
        <p:txBody>
          <a:bodyPr/>
          <a:lstStyle/>
          <a:p>
            <a:fld id="{812EA19C-D2A3-4CDA-8FE8-D2814500BFD5}" type="slidenum">
              <a:rPr lang="de-DE" smtClean="0"/>
              <a:t>‹Nr.›</a:t>
            </a:fld>
            <a:endParaRPr lang="de-DE"/>
          </a:p>
        </p:txBody>
      </p:sp>
    </p:spTree>
    <p:extLst>
      <p:ext uri="{BB962C8B-B14F-4D97-AF65-F5344CB8AC3E}">
        <p14:creationId xmlns:p14="http://schemas.microsoft.com/office/powerpoint/2010/main" val="2034569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CD813AAC-74CB-4596-B8D7-0BAF14808C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2C763229-A0B5-42EE-85E2-729089AA44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F34B3556-40E2-47EE-8BA8-5B38B1CFE27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D5C5AB-4A55-477B-8EB1-E05F53DE3E24}" type="datetimeFigureOut">
              <a:rPr lang="de-DE" smtClean="0"/>
              <a:t>24.04.2026</a:t>
            </a:fld>
            <a:endParaRPr lang="de-DE"/>
          </a:p>
        </p:txBody>
      </p:sp>
      <p:sp>
        <p:nvSpPr>
          <p:cNvPr id="5" name="Fußzeilenplatzhalter 4">
            <a:extLst>
              <a:ext uri="{FF2B5EF4-FFF2-40B4-BE49-F238E27FC236}">
                <a16:creationId xmlns:a16="http://schemas.microsoft.com/office/drawing/2014/main" id="{EB9060FB-028E-4DD1-8046-A1398FADCB4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7F358199-6762-45F6-A7C7-F9380DD2D15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2EA19C-D2A3-4CDA-8FE8-D2814500BFD5}" type="slidenum">
              <a:rPr lang="de-DE" smtClean="0"/>
              <a:t>‹Nr.›</a:t>
            </a:fld>
            <a:endParaRPr lang="de-DE"/>
          </a:p>
        </p:txBody>
      </p:sp>
    </p:spTree>
    <p:extLst>
      <p:ext uri="{BB962C8B-B14F-4D97-AF65-F5344CB8AC3E}">
        <p14:creationId xmlns:p14="http://schemas.microsoft.com/office/powerpoint/2010/main" val="3057691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fi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Branchenkompetenzen"/>
          <p:cNvSpPr/>
          <p:nvPr/>
        </p:nvSpPr>
        <p:spPr>
          <a:xfrm>
            <a:off x="8191567" y="3522033"/>
            <a:ext cx="3724000" cy="3123600"/>
          </a:xfrm>
          <a:prstGeom prst="rect">
            <a:avLst/>
          </a:prstGeom>
          <a:noFill/>
          <a:ln w="19050" cap="flat" cmpd="sng">
            <a:solidFill>
              <a:srgbClr val="6B9399"/>
            </a:solidFill>
            <a:prstDash val="solid"/>
            <a:round/>
            <a:headEnd type="none" w="sm" len="sm"/>
            <a:tailEnd type="none" w="sm" len="sm"/>
          </a:ln>
        </p:spPr>
        <p:txBody>
          <a:bodyPr spcFirstLastPara="1" wrap="square" lIns="135133" tIns="135133" rIns="33800" bIns="17167" anchor="t" anchorCtr="0">
            <a:noAutofit/>
          </a:bodyPr>
          <a:lstStyle/>
          <a:p>
            <a:pPr>
              <a:buClr>
                <a:srgbClr val="000000"/>
              </a:buClr>
              <a:buSzPts val="1000"/>
            </a:pPr>
            <a:r>
              <a:rPr lang="de-DE" sz="1333" b="1" dirty="0">
                <a:solidFill>
                  <a:srgbClr val="A35353"/>
                </a:solidFill>
                <a:latin typeface="Arial" panose="020B0604020202020204" pitchFamily="34" charset="0"/>
                <a:ea typeface="Proxima Nova"/>
                <a:cs typeface="Arial" panose="020B0604020202020204" pitchFamily="34" charset="0"/>
                <a:sym typeface="Proxima Nova"/>
              </a:rPr>
              <a:t>Branchenkompetenzen</a:t>
            </a:r>
          </a:p>
          <a:p>
            <a:pPr>
              <a:buClr>
                <a:srgbClr val="000000"/>
              </a:buClr>
              <a:buSzPts val="1000"/>
            </a:pPr>
            <a:endParaRPr lang="de-DE" sz="1200" b="1" dirty="0">
              <a:latin typeface="Arial" panose="020B0604020202020204" pitchFamily="34" charset="0"/>
              <a:ea typeface="Proxima Nova"/>
              <a:cs typeface="Arial" panose="020B0604020202020204" pitchFamily="34" charset="0"/>
              <a:sym typeface="Proxima Nova"/>
            </a:endParaRPr>
          </a:p>
          <a:p>
            <a:pPr>
              <a:lnSpc>
                <a:spcPct val="120000"/>
              </a:lnSpc>
              <a:buClr>
                <a:srgbClr val="000000"/>
              </a:buClr>
              <a:buSzPts val="1000"/>
              <a:tabLst>
                <a:tab pos="609585" algn="l"/>
              </a:tabLst>
            </a:pPr>
            <a:r>
              <a:rPr lang="de-DE" sz="1200" dirty="0">
                <a:latin typeface="Arial" panose="020B0604020202020204" pitchFamily="34" charset="0"/>
                <a:cs typeface="Arial" panose="020B0604020202020204" pitchFamily="34" charset="0"/>
                <a:sym typeface="Proxima Nova"/>
              </a:rPr>
              <a:t>Das Fahrpersonal sollte in der Lage sein, z.B. </a:t>
            </a:r>
          </a:p>
          <a:p>
            <a:pPr marL="167996" indent="-167996">
              <a:lnSpc>
                <a:spcPct val="120000"/>
              </a:lnSpc>
              <a:buClr>
                <a:srgbClr val="000000"/>
              </a:buClr>
              <a:buSzPts val="1000"/>
              <a:buFont typeface="Arial" panose="020B0604020202020204" pitchFamily="34" charset="0"/>
              <a:buChar char="•"/>
              <a:tabLst>
                <a:tab pos="609585" algn="l"/>
              </a:tabLst>
            </a:pPr>
            <a:r>
              <a:rPr lang="de-DE" sz="1200" dirty="0">
                <a:latin typeface="Arial" panose="020B0604020202020204" pitchFamily="34" charset="0"/>
                <a:cs typeface="Arial" panose="020B0604020202020204" pitchFamily="34" charset="0"/>
                <a:sym typeface="Proxima Nova"/>
              </a:rPr>
              <a:t>eine automatisierte Bestandskontrolle mittels Barcodescanner durchzuführen oder </a:t>
            </a:r>
          </a:p>
          <a:p>
            <a:pPr marL="167996" indent="-167996">
              <a:lnSpc>
                <a:spcPct val="120000"/>
              </a:lnSpc>
              <a:spcAft>
                <a:spcPts val="600"/>
              </a:spcAft>
              <a:buClr>
                <a:srgbClr val="000000"/>
              </a:buClr>
              <a:buSzPts val="1000"/>
              <a:buFont typeface="Arial" panose="020B0604020202020204" pitchFamily="34" charset="0"/>
              <a:buChar char="•"/>
              <a:tabLst>
                <a:tab pos="609585" algn="l"/>
              </a:tabLst>
            </a:pPr>
            <a:r>
              <a:rPr lang="de-DE" sz="1200" dirty="0">
                <a:latin typeface="Arial" panose="020B0604020202020204" pitchFamily="34" charset="0"/>
                <a:cs typeface="Arial" panose="020B0604020202020204" pitchFamily="34" charset="0"/>
                <a:sym typeface="Proxima Nova"/>
              </a:rPr>
              <a:t>digitale Verkehrs- und Parkleitsysteme sowie Fahrerassistenzsysteme zu bedienen. </a:t>
            </a:r>
          </a:p>
          <a:p>
            <a:pPr>
              <a:lnSpc>
                <a:spcPct val="120000"/>
              </a:lnSpc>
              <a:buClr>
                <a:srgbClr val="000000"/>
              </a:buClr>
              <a:buSzPts val="1000"/>
              <a:tabLst>
                <a:tab pos="609585" algn="l"/>
              </a:tabLst>
            </a:pPr>
            <a:r>
              <a:rPr lang="de-DE" sz="1200" dirty="0">
                <a:latin typeface="Arial" panose="020B0604020202020204" pitchFamily="34" charset="0"/>
                <a:cs typeface="Arial" panose="020B0604020202020204" pitchFamily="34" charset="0"/>
                <a:sym typeface="Wingdings" panose="05000000000000000000" pitchFamily="2" charset="2"/>
              </a:rPr>
              <a:t></a:t>
            </a:r>
            <a:r>
              <a:rPr lang="de-DE" sz="1200" b="1" dirty="0">
                <a:latin typeface="Arial" panose="020B0604020202020204" pitchFamily="34" charset="0"/>
                <a:cs typeface="Arial" panose="020B0604020202020204" pitchFamily="34" charset="0"/>
                <a:sym typeface="Proxima Nova"/>
              </a:rPr>
              <a:t>Branchenspezifische digitale Fachkompetenzen werden immer wichtiger!</a:t>
            </a:r>
          </a:p>
          <a:p>
            <a:pPr marL="171450" indent="-171450">
              <a:buClr>
                <a:srgbClr val="000000"/>
              </a:buClr>
              <a:buSzPts val="1000"/>
              <a:buFont typeface="Symbol" panose="05050102010706020507" pitchFamily="18" charset="2"/>
              <a:buChar char="Þ"/>
              <a:tabLst>
                <a:tab pos="609585" algn="l"/>
              </a:tabLst>
            </a:pPr>
            <a:endParaRPr lang="de-DE" sz="1067" dirty="0">
              <a:cs typeface="Arial" panose="020B0604020202020204" pitchFamily="34" charset="0"/>
              <a:sym typeface="Proxima Nova"/>
            </a:endParaRPr>
          </a:p>
          <a:p>
            <a:pPr>
              <a:buClr>
                <a:srgbClr val="000000"/>
              </a:buClr>
              <a:buSzPts val="1000"/>
            </a:pPr>
            <a:endParaRPr sz="1067" b="1" dirty="0">
              <a:solidFill>
                <a:srgbClr val="C50022"/>
              </a:solidFill>
              <a:ea typeface="Proxima Nova"/>
              <a:cs typeface="Proxima Nova"/>
              <a:sym typeface="Proxima Nova"/>
            </a:endParaRPr>
          </a:p>
        </p:txBody>
      </p:sp>
      <p:sp>
        <p:nvSpPr>
          <p:cNvPr id="78" name="Zukunftskompetenzen"/>
          <p:cNvSpPr/>
          <p:nvPr/>
        </p:nvSpPr>
        <p:spPr>
          <a:xfrm>
            <a:off x="4213219" y="3522075"/>
            <a:ext cx="3724000" cy="3123600"/>
          </a:xfrm>
          <a:prstGeom prst="rect">
            <a:avLst/>
          </a:prstGeom>
          <a:noFill/>
          <a:ln w="19050" cap="flat" cmpd="sng">
            <a:solidFill>
              <a:srgbClr val="6B9399"/>
            </a:solidFill>
            <a:prstDash val="solid"/>
            <a:round/>
            <a:headEnd type="none" w="sm" len="sm"/>
            <a:tailEnd type="none" w="sm" len="sm"/>
          </a:ln>
        </p:spPr>
        <p:txBody>
          <a:bodyPr spcFirstLastPara="1" wrap="square" lIns="135133" tIns="135133" rIns="33800" bIns="17167" anchor="t" anchorCtr="0">
            <a:noAutofit/>
          </a:bodyPr>
          <a:lstStyle/>
          <a:p>
            <a:pPr>
              <a:spcAft>
                <a:spcPts val="1200"/>
              </a:spcAft>
              <a:buClr>
                <a:srgbClr val="000000"/>
              </a:buClr>
              <a:buSzPts val="1000"/>
            </a:pPr>
            <a:r>
              <a:rPr lang="de" sz="1333" b="1" dirty="0">
                <a:solidFill>
                  <a:srgbClr val="A35353"/>
                </a:solidFill>
                <a:latin typeface="Arial" panose="020B0604020202020204" pitchFamily="34" charset="0"/>
                <a:ea typeface="Proxima Nova"/>
                <a:cs typeface="Arial" panose="020B0604020202020204" pitchFamily="34" charset="0"/>
                <a:sym typeface="Proxima Nova"/>
              </a:rPr>
              <a:t>Zukunftskompetenzen (branchenübergreifend)</a:t>
            </a:r>
            <a:endParaRPr lang="de-DE" sz="1200" dirty="0">
              <a:latin typeface="Arial" panose="020B0604020202020204" pitchFamily="34" charset="0"/>
              <a:cs typeface="Arial" panose="020B0604020202020204" pitchFamily="34" charset="0"/>
              <a:sym typeface="Proxima Nova"/>
            </a:endParaRPr>
          </a:p>
          <a:p>
            <a:pPr>
              <a:lnSpc>
                <a:spcPct val="120000"/>
              </a:lnSpc>
              <a:buClr>
                <a:srgbClr val="000000"/>
              </a:buClr>
              <a:buSzPts val="1000"/>
            </a:pPr>
            <a:r>
              <a:rPr lang="de-DE" sz="1150" b="1" dirty="0">
                <a:latin typeface="Arial" panose="020B0604020202020204" pitchFamily="34" charset="0"/>
                <a:cs typeface="Arial" panose="020B0604020202020204" pitchFamily="34" charset="0"/>
                <a:sym typeface="Proxima Nova"/>
              </a:rPr>
              <a:t>Überfachliche Future Skills </a:t>
            </a:r>
            <a:r>
              <a:rPr lang="de-DE" sz="1150" dirty="0">
                <a:latin typeface="Arial" panose="020B0604020202020204" pitchFamily="34" charset="0"/>
                <a:cs typeface="Arial" panose="020B0604020202020204" pitchFamily="34" charset="0"/>
                <a:sym typeface="Proxima Nova"/>
              </a:rPr>
              <a:t>(vgl. Jobmonitor 2024)</a:t>
            </a:r>
            <a:endParaRPr lang="de" sz="1150" dirty="0">
              <a:latin typeface="Arial" panose="020B0604020202020204" pitchFamily="34" charset="0"/>
              <a:cs typeface="Arial" panose="020B0604020202020204" pitchFamily="34" charset="0"/>
              <a:sym typeface="Proxima Nova"/>
            </a:endParaRPr>
          </a:p>
          <a:p>
            <a:pPr marL="171450" indent="-171450">
              <a:lnSpc>
                <a:spcPct val="120000"/>
              </a:lnSpc>
              <a:buClr>
                <a:srgbClr val="000000"/>
              </a:buClr>
              <a:buSzPts val="1000"/>
              <a:buFont typeface="Arial" panose="020B0604020202020204" pitchFamily="34" charset="0"/>
              <a:buChar char="•"/>
            </a:pPr>
            <a:r>
              <a:rPr lang="de-DE" sz="1150" dirty="0">
                <a:latin typeface="Arial" panose="020B0604020202020204" pitchFamily="34" charset="0"/>
                <a:cs typeface="Arial" panose="020B0604020202020204" pitchFamily="34" charset="0"/>
                <a:sym typeface="Proxima Nova"/>
              </a:rPr>
              <a:t>Auf Facharbeiterebene: Einfühlungsvermögen, Teamfähigkeit, Selbstständigkeit, kritisches Denken und kreatives Denken</a:t>
            </a:r>
          </a:p>
          <a:p>
            <a:pPr marL="171450" indent="-171450">
              <a:lnSpc>
                <a:spcPct val="120000"/>
              </a:lnSpc>
              <a:buClr>
                <a:srgbClr val="000000"/>
              </a:buClr>
              <a:buSzPts val="1000"/>
              <a:buFont typeface="Arial" panose="020B0604020202020204" pitchFamily="34" charset="0"/>
              <a:buChar char="•"/>
            </a:pPr>
            <a:r>
              <a:rPr lang="de-DE" sz="1150" dirty="0">
                <a:latin typeface="Arial" panose="020B0604020202020204" pitchFamily="34" charset="0"/>
                <a:cs typeface="Arial" panose="020B0604020202020204" pitchFamily="34" charset="0"/>
                <a:sym typeface="Proxima Nova"/>
              </a:rPr>
              <a:t>Im Helferbereich: Anpassungsfähigkeit, Verlässlichkeit und Sorgfalt</a:t>
            </a:r>
          </a:p>
          <a:p>
            <a:pPr>
              <a:lnSpc>
                <a:spcPct val="120000"/>
              </a:lnSpc>
              <a:buClr>
                <a:srgbClr val="000000"/>
              </a:buClr>
              <a:buSzPts val="1000"/>
            </a:pPr>
            <a:r>
              <a:rPr lang="de-DE" sz="1150" b="1" dirty="0">
                <a:latin typeface="Arial" panose="020B0604020202020204" pitchFamily="34" charset="0"/>
                <a:cs typeface="Arial" panose="020B0604020202020204" pitchFamily="34" charset="0"/>
                <a:sym typeface="Proxima Nova"/>
              </a:rPr>
              <a:t>Digitale Grundkompetenzen </a:t>
            </a:r>
            <a:r>
              <a:rPr lang="de-DE" sz="1150" dirty="0">
                <a:latin typeface="Arial" panose="020B0604020202020204" pitchFamily="34" charset="0"/>
                <a:cs typeface="Arial" panose="020B0604020202020204" pitchFamily="34" charset="0"/>
                <a:sym typeface="Proxima Nova"/>
              </a:rPr>
              <a:t>(vgl. Studie „Future Skills“ 2023 der </a:t>
            </a:r>
            <a:r>
              <a:rPr lang="de-DE" sz="1150" dirty="0" err="1">
                <a:latin typeface="Arial" panose="020B0604020202020204" pitchFamily="34" charset="0"/>
                <a:cs typeface="Arial" panose="020B0604020202020204" pitchFamily="34" charset="0"/>
                <a:sym typeface="Proxima Nova"/>
              </a:rPr>
              <a:t>AgenturQ</a:t>
            </a:r>
            <a:r>
              <a:rPr lang="de-DE" sz="1150" dirty="0">
                <a:latin typeface="Arial" panose="020B0604020202020204" pitchFamily="34" charset="0"/>
                <a:cs typeface="Arial" panose="020B0604020202020204" pitchFamily="34" charset="0"/>
                <a:sym typeface="Proxima Nova"/>
              </a:rPr>
              <a:t>): Umgang mit Computern und arbeitsplatzspezifischer Basissoftware (z. B. MS-Office-Paket, SAP, Umgang mit Betriebssystemen) </a:t>
            </a:r>
          </a:p>
          <a:p>
            <a:pPr>
              <a:lnSpc>
                <a:spcPct val="120000"/>
              </a:lnSpc>
              <a:buClr>
                <a:srgbClr val="000000"/>
              </a:buClr>
              <a:buSzPts val="1000"/>
            </a:pPr>
            <a:r>
              <a:rPr lang="de-DE" sz="1150" b="1" dirty="0">
                <a:latin typeface="Arial" panose="020B0604020202020204" pitchFamily="34" charset="0"/>
                <a:cs typeface="Arial" panose="020B0604020202020204" pitchFamily="34" charset="0"/>
                <a:sym typeface="Proxima Nova"/>
              </a:rPr>
              <a:t>KI-Basiskompetenzen</a:t>
            </a:r>
            <a:endParaRPr lang="de-DE" sz="1150" b="1" dirty="0">
              <a:solidFill>
                <a:srgbClr val="000000"/>
              </a:solidFill>
              <a:latin typeface="Arial" panose="020B0604020202020204" pitchFamily="34" charset="0"/>
              <a:ea typeface="Proxima Nova"/>
              <a:cs typeface="Arial" panose="020B0604020202020204" pitchFamily="34" charset="0"/>
              <a:sym typeface="Proxima Nova"/>
            </a:endParaRPr>
          </a:p>
        </p:txBody>
      </p:sp>
      <p:sp>
        <p:nvSpPr>
          <p:cNvPr id="77" name="Grundkompetenzen"/>
          <p:cNvSpPr/>
          <p:nvPr/>
        </p:nvSpPr>
        <p:spPr>
          <a:xfrm>
            <a:off x="249799" y="3522115"/>
            <a:ext cx="3724000" cy="3123600"/>
          </a:xfrm>
          <a:prstGeom prst="rect">
            <a:avLst/>
          </a:prstGeom>
          <a:noFill/>
          <a:ln w="19050" cap="flat" cmpd="sng">
            <a:solidFill>
              <a:srgbClr val="6B9399"/>
            </a:solidFill>
            <a:prstDash val="solid"/>
            <a:round/>
            <a:headEnd type="none" w="sm" len="sm"/>
            <a:tailEnd type="none" w="sm" len="sm"/>
          </a:ln>
        </p:spPr>
        <p:txBody>
          <a:bodyPr spcFirstLastPara="1" wrap="square" lIns="135133" tIns="135133" rIns="33800" bIns="17167" anchor="t" anchorCtr="0">
            <a:noAutofit/>
          </a:bodyPr>
          <a:lstStyle/>
          <a:p>
            <a:pPr>
              <a:spcAft>
                <a:spcPts val="1200"/>
              </a:spcAft>
              <a:buClr>
                <a:srgbClr val="000000"/>
              </a:buClr>
              <a:buSzPts val="1000"/>
            </a:pPr>
            <a:r>
              <a:rPr lang="de" sz="1333" b="1" dirty="0">
                <a:solidFill>
                  <a:srgbClr val="A35353"/>
                </a:solidFill>
                <a:latin typeface="Arial" panose="020B0604020202020204" pitchFamily="34" charset="0"/>
                <a:ea typeface="Proxima Nova"/>
                <a:cs typeface="Arial" panose="020B0604020202020204" pitchFamily="34" charset="0"/>
                <a:sym typeface="Proxima Nova"/>
              </a:rPr>
              <a:t>Grundkompetenzen</a:t>
            </a:r>
            <a:endParaRPr sz="1333" b="1" dirty="0">
              <a:solidFill>
                <a:srgbClr val="000000"/>
              </a:solidFill>
              <a:latin typeface="Arial" panose="020B0604020202020204" pitchFamily="34" charset="0"/>
              <a:ea typeface="Proxima Nova"/>
              <a:cs typeface="Arial" panose="020B0604020202020204" pitchFamily="34" charset="0"/>
              <a:sym typeface="Proxima Nova"/>
            </a:endParaRPr>
          </a:p>
          <a:p>
            <a:pPr>
              <a:lnSpc>
                <a:spcPct val="120000"/>
              </a:lnSpc>
              <a:spcAft>
                <a:spcPts val="600"/>
              </a:spcAft>
              <a:buSzPts val="1000"/>
              <a:tabLst>
                <a:tab pos="609585" algn="l"/>
              </a:tabLst>
            </a:pPr>
            <a:r>
              <a:rPr lang="de-DE" sz="1200" dirty="0">
                <a:latin typeface="Arial" panose="020B0604020202020204" pitchFamily="34" charset="0"/>
                <a:cs typeface="Arial" panose="020B0604020202020204" pitchFamily="34" charset="0"/>
              </a:rPr>
              <a:t>Für Transportberufe sind Grundkompetenzen wie </a:t>
            </a:r>
            <a:r>
              <a:rPr lang="de-DE" sz="1200" b="1" dirty="0">
                <a:latin typeface="Arial" panose="020B0604020202020204" pitchFamily="34" charset="0"/>
                <a:cs typeface="Arial" panose="020B0604020202020204" pitchFamily="34" charset="0"/>
              </a:rPr>
              <a:t>Lesen, Schreiben, Rechnen </a:t>
            </a:r>
            <a:r>
              <a:rPr lang="de-DE" sz="1200" dirty="0">
                <a:latin typeface="Arial" panose="020B0604020202020204" pitchFamily="34" charset="0"/>
                <a:cs typeface="Arial" panose="020B0604020202020204" pitchFamily="34" charset="0"/>
              </a:rPr>
              <a:t>und ein </a:t>
            </a:r>
            <a:r>
              <a:rPr lang="de-DE" sz="1200" b="1" dirty="0">
                <a:latin typeface="Arial" panose="020B0604020202020204" pitchFamily="34" charset="0"/>
                <a:cs typeface="Arial" panose="020B0604020202020204" pitchFamily="34" charset="0"/>
              </a:rPr>
              <a:t>technisches Grundverständnis </a:t>
            </a:r>
            <a:r>
              <a:rPr lang="de-DE" sz="1200" dirty="0">
                <a:latin typeface="Arial" panose="020B0604020202020204" pitchFamily="34" charset="0"/>
                <a:cs typeface="Arial" panose="020B0604020202020204" pitchFamily="34" charset="0"/>
              </a:rPr>
              <a:t>sowie </a:t>
            </a:r>
            <a:r>
              <a:rPr lang="de-DE" sz="1200" b="1" dirty="0">
                <a:latin typeface="Arial" panose="020B0604020202020204" pitchFamily="34" charset="0"/>
                <a:cs typeface="Arial" panose="020B0604020202020204" pitchFamily="34" charset="0"/>
              </a:rPr>
              <a:t>gute Deutschkenntnisse </a:t>
            </a:r>
            <a:r>
              <a:rPr lang="de-DE" sz="1200" dirty="0">
                <a:latin typeface="Arial" panose="020B0604020202020204" pitchFamily="34" charset="0"/>
                <a:cs typeface="Arial" panose="020B0604020202020204" pitchFamily="34" charset="0"/>
              </a:rPr>
              <a:t>als Zugangsvoraussetzungen ausreichend.</a:t>
            </a:r>
          </a:p>
          <a:p>
            <a:pPr>
              <a:lnSpc>
                <a:spcPct val="120000"/>
              </a:lnSpc>
              <a:buSzPts val="1000"/>
              <a:tabLst>
                <a:tab pos="609585" algn="l"/>
              </a:tabLst>
            </a:pPr>
            <a:r>
              <a:rPr lang="de-DE" sz="1200" dirty="0">
                <a:latin typeface="Arial" panose="020B0604020202020204" pitchFamily="34" charset="0"/>
                <a:cs typeface="Arial" panose="020B0604020202020204" pitchFamily="34" charset="0"/>
                <a:sym typeface="Wingdings" panose="05000000000000000000" pitchFamily="2" charset="2"/>
              </a:rPr>
              <a:t></a:t>
            </a:r>
            <a:r>
              <a:rPr lang="de-DE" sz="1200" dirty="0">
                <a:latin typeface="Arial" panose="020B0604020202020204" pitchFamily="34" charset="0"/>
                <a:cs typeface="Arial" panose="020B0604020202020204" pitchFamily="34" charset="0"/>
              </a:rPr>
              <a:t>Diese werden von den Unternehmen in der Regel als selbstverständlich vorausgesetzt, müssen aber bei nicht formal Qualifizierten oft erst entwickelt werden.</a:t>
            </a:r>
          </a:p>
        </p:txBody>
      </p:sp>
      <p:sp>
        <p:nvSpPr>
          <p:cNvPr id="70" name="Fachkräftebedarf"/>
          <p:cNvSpPr/>
          <p:nvPr/>
        </p:nvSpPr>
        <p:spPr>
          <a:xfrm>
            <a:off x="8191567" y="209096"/>
            <a:ext cx="3724000" cy="3123600"/>
          </a:xfrm>
          <a:prstGeom prst="rect">
            <a:avLst/>
          </a:prstGeom>
          <a:noFill/>
          <a:ln w="19050" cap="flat" cmpd="sng">
            <a:solidFill>
              <a:srgbClr val="6B9399"/>
            </a:solidFill>
            <a:prstDash val="solid"/>
            <a:round/>
            <a:headEnd type="none" w="sm" len="sm"/>
            <a:tailEnd type="none" w="sm" len="sm"/>
          </a:ln>
        </p:spPr>
        <p:txBody>
          <a:bodyPr spcFirstLastPara="1" wrap="square" lIns="135133" tIns="135133" rIns="33800" bIns="17167" anchor="t" anchorCtr="0">
            <a:noAutofit/>
          </a:bodyPr>
          <a:lstStyle/>
          <a:p>
            <a:pPr>
              <a:spcAft>
                <a:spcPts val="1200"/>
              </a:spcAft>
              <a:buClr>
                <a:srgbClr val="000000"/>
              </a:buClr>
              <a:buSzPts val="1000"/>
            </a:pPr>
            <a:r>
              <a:rPr lang="de" sz="1333" b="1" dirty="0">
                <a:solidFill>
                  <a:srgbClr val="A35353"/>
                </a:solidFill>
                <a:latin typeface="Arial" panose="020B0604020202020204" pitchFamily="34" charset="0"/>
                <a:ea typeface="Proxima Nova"/>
                <a:cs typeface="Arial" panose="020B0604020202020204" pitchFamily="34" charset="0"/>
                <a:sym typeface="Proxima Nova"/>
              </a:rPr>
              <a:t>Fachkräfebedarf</a:t>
            </a:r>
            <a:endParaRPr lang="de-DE" sz="1200" dirty="0">
              <a:solidFill>
                <a:srgbClr val="242424"/>
              </a:solidFill>
              <a:latin typeface="Arial" panose="020B0604020202020204" pitchFamily="34" charset="0"/>
              <a:cs typeface="Arial" panose="020B0604020202020204" pitchFamily="34" charset="0"/>
              <a:sym typeface="Proxima Nova"/>
            </a:endParaRPr>
          </a:p>
          <a:p>
            <a:pPr defTabSz="1219170">
              <a:lnSpc>
                <a:spcPct val="120000"/>
              </a:lnSpc>
              <a:buClr>
                <a:srgbClr val="000000"/>
              </a:buClr>
              <a:buSzPts val="800"/>
              <a:defRPr/>
            </a:pPr>
            <a:r>
              <a:rPr lang="de-DE" sz="1200" dirty="0">
                <a:solidFill>
                  <a:srgbClr val="242424"/>
                </a:solidFill>
                <a:latin typeface="Arial" panose="020B0604020202020204" pitchFamily="34" charset="0"/>
                <a:cs typeface="Arial" panose="020B0604020202020204" pitchFamily="34" charset="0"/>
                <a:sym typeface="Proxima Nova"/>
              </a:rPr>
              <a:t>Laut </a:t>
            </a:r>
            <a:r>
              <a:rPr lang="de-DE" sz="1200" b="0" i="0" dirty="0">
                <a:effectLst/>
                <a:latin typeface="Arial" panose="020B0604020202020204" pitchFamily="34" charset="0"/>
                <a:cs typeface="Arial" panose="020B0604020202020204" pitchFamily="34" charset="0"/>
              </a:rPr>
              <a:t>Modellrechnungen fehlen bis zu 70.000 Fahrer*innen (vgl. Studie zu Kapazitätsengpässen im Straßengüterverkehr von </a:t>
            </a:r>
            <a:r>
              <a:rPr lang="de-DE" sz="1200" dirty="0">
                <a:latin typeface="Arial" panose="020B0604020202020204" pitchFamily="34" charset="0"/>
                <a:cs typeface="Arial" panose="020B0604020202020204" pitchFamily="34" charset="0"/>
              </a:rPr>
              <a:t>Kille et. al., 2023</a:t>
            </a:r>
            <a:r>
              <a:rPr lang="de-DE" sz="1200" b="0" i="0" dirty="0">
                <a:effectLst/>
                <a:latin typeface="Arial" panose="020B0604020202020204" pitchFamily="34" charset="0"/>
                <a:cs typeface="Arial" panose="020B0604020202020204" pitchFamily="34" charset="0"/>
              </a:rPr>
              <a:t>).</a:t>
            </a:r>
            <a:endParaRPr lang="de-DE" sz="1200" dirty="0">
              <a:latin typeface="Arial" panose="020B0604020202020204" pitchFamily="34" charset="0"/>
              <a:cs typeface="Arial" panose="020B0604020202020204" pitchFamily="34" charset="0"/>
            </a:endParaRPr>
          </a:p>
          <a:p>
            <a:pPr defTabSz="1219170">
              <a:lnSpc>
                <a:spcPct val="120000"/>
              </a:lnSpc>
              <a:buClr>
                <a:srgbClr val="000000"/>
              </a:buClr>
              <a:buSzPts val="800"/>
              <a:defRPr/>
            </a:pPr>
            <a:r>
              <a:rPr lang="de-DE" sz="1200" b="1" i="0" dirty="0">
                <a:effectLst/>
                <a:latin typeface="Arial" panose="020B0604020202020204" pitchFamily="34" charset="0"/>
                <a:cs typeface="Arial" panose="020B0604020202020204" pitchFamily="34" charset="0"/>
              </a:rPr>
              <a:t>Gründe:</a:t>
            </a:r>
          </a:p>
          <a:p>
            <a:pPr marL="171450" indent="-171450" defTabSz="1219170">
              <a:lnSpc>
                <a:spcPct val="120000"/>
              </a:lnSpc>
              <a:buClr>
                <a:srgbClr val="000000"/>
              </a:buClr>
              <a:buSzPts val="800"/>
              <a:buFont typeface="Arial" panose="020B0604020202020204" pitchFamily="34" charset="0"/>
              <a:buChar char="•"/>
              <a:defRPr/>
            </a:pPr>
            <a:r>
              <a:rPr lang="de-DE" sz="1200" dirty="0">
                <a:latin typeface="Arial" panose="020B0604020202020204" pitchFamily="34" charset="0"/>
                <a:cs typeface="Arial" panose="020B0604020202020204" pitchFamily="34" charset="0"/>
              </a:rPr>
              <a:t>schlechtes Image der Transportbranche</a:t>
            </a:r>
          </a:p>
          <a:p>
            <a:pPr marL="171450" indent="-171450" defTabSz="1219170">
              <a:lnSpc>
                <a:spcPct val="120000"/>
              </a:lnSpc>
              <a:buClr>
                <a:srgbClr val="000000"/>
              </a:buClr>
              <a:buSzPts val="800"/>
              <a:buFont typeface="Arial" panose="020B0604020202020204" pitchFamily="34" charset="0"/>
              <a:buChar char="•"/>
              <a:defRPr/>
            </a:pPr>
            <a:r>
              <a:rPr lang="de-DE" sz="1200" dirty="0">
                <a:latin typeface="Arial" panose="020B0604020202020204" pitchFamily="34" charset="0"/>
                <a:cs typeface="Arial" panose="020B0604020202020204" pitchFamily="34" charset="0"/>
              </a:rPr>
              <a:t>belastendes Arbeitsumfeld</a:t>
            </a:r>
          </a:p>
          <a:p>
            <a:pPr marL="171450" indent="-171450" defTabSz="1219170">
              <a:lnSpc>
                <a:spcPct val="120000"/>
              </a:lnSpc>
              <a:buClr>
                <a:srgbClr val="000000"/>
              </a:buClr>
              <a:buSzPts val="800"/>
              <a:buFont typeface="Arial" panose="020B0604020202020204" pitchFamily="34" charset="0"/>
              <a:buChar char="•"/>
              <a:defRPr/>
            </a:pPr>
            <a:r>
              <a:rPr lang="de-DE" sz="1200" dirty="0">
                <a:latin typeface="Arial" panose="020B0604020202020204" pitchFamily="34" charset="0"/>
                <a:cs typeface="Arial" panose="020B0604020202020204" pitchFamily="34" charset="0"/>
              </a:rPr>
              <a:t>schwierige Arbeitsbedingungen</a:t>
            </a:r>
          </a:p>
          <a:p>
            <a:pPr marL="171450" indent="-171450" defTabSz="1219170">
              <a:lnSpc>
                <a:spcPct val="120000"/>
              </a:lnSpc>
              <a:spcAft>
                <a:spcPts val="600"/>
              </a:spcAft>
              <a:buClr>
                <a:srgbClr val="000000"/>
              </a:buClr>
              <a:buSzPts val="800"/>
              <a:buFont typeface="Arial" panose="020B0604020202020204" pitchFamily="34" charset="0"/>
              <a:buChar char="•"/>
              <a:defRPr/>
            </a:pPr>
            <a:r>
              <a:rPr lang="de-DE" sz="1200" b="0" i="0" dirty="0">
                <a:effectLst/>
                <a:latin typeface="Arial" panose="020B0604020202020204" pitchFamily="34" charset="0"/>
                <a:cs typeface="Arial" panose="020B0604020202020204" pitchFamily="34" charset="0"/>
              </a:rPr>
              <a:t>kaum Ausbildungsstrukturen aufgrund hoher Ausbildungskosten und verhaltenem Bewerbermarkt </a:t>
            </a:r>
            <a:endParaRPr lang="de-DE" sz="1200" dirty="0">
              <a:latin typeface="Arial" panose="020B0604020202020204" pitchFamily="34" charset="0"/>
              <a:cs typeface="Arial" panose="020B0604020202020204" pitchFamily="34" charset="0"/>
            </a:endParaRPr>
          </a:p>
          <a:p>
            <a:pPr defTabSz="1219170">
              <a:lnSpc>
                <a:spcPct val="120000"/>
              </a:lnSpc>
              <a:buClr>
                <a:srgbClr val="000000"/>
              </a:buClr>
              <a:buSzPts val="800"/>
              <a:defRPr/>
            </a:pPr>
            <a:r>
              <a:rPr lang="de-DE" sz="1200" b="1" i="0" dirty="0">
                <a:effectLst/>
                <a:latin typeface="Arial" panose="020B0604020202020204" pitchFamily="34" charset="0"/>
                <a:cs typeface="Arial" panose="020B0604020202020204" pitchFamily="34" charset="0"/>
                <a:sym typeface="Wingdings" panose="05000000000000000000" pitchFamily="2" charset="2"/>
              </a:rPr>
              <a:t></a:t>
            </a:r>
            <a:r>
              <a:rPr lang="de-DE" sz="1200" b="1" i="0" dirty="0">
                <a:effectLst/>
                <a:latin typeface="Arial" panose="020B0604020202020204" pitchFamily="34" charset="0"/>
                <a:cs typeface="Arial" panose="020B0604020202020204" pitchFamily="34" charset="0"/>
              </a:rPr>
              <a:t>Quereinsteiger*innen sind gefragt</a:t>
            </a:r>
          </a:p>
          <a:p>
            <a:pPr marL="171450" indent="-171450" defTabSz="1219170">
              <a:buClr>
                <a:srgbClr val="000000"/>
              </a:buClr>
              <a:buSzPts val="800"/>
              <a:buFont typeface="Symbol" panose="05050102010706020507" pitchFamily="18" charset="2"/>
              <a:buChar char="Þ"/>
              <a:defRPr/>
            </a:pPr>
            <a:endParaRPr lang="de-DE" sz="1200" b="0" i="0" dirty="0">
              <a:effectLst/>
              <a:latin typeface="-apple-system"/>
            </a:endParaRPr>
          </a:p>
          <a:p>
            <a:pPr marL="171450" indent="-171450" defTabSz="1219170">
              <a:buClr>
                <a:srgbClr val="000000"/>
              </a:buClr>
              <a:buSzPts val="800"/>
              <a:buFont typeface="Arial" panose="020B0604020202020204" pitchFamily="34" charset="0"/>
              <a:buChar char="•"/>
              <a:defRPr/>
            </a:pPr>
            <a:endParaRPr lang="de-DE" sz="1200" dirty="0">
              <a:latin typeface="-apple-system"/>
            </a:endParaRPr>
          </a:p>
          <a:p>
            <a:pPr defTabSz="1219170">
              <a:buClr>
                <a:srgbClr val="000000"/>
              </a:buClr>
              <a:buSzPts val="800"/>
              <a:defRPr/>
            </a:pPr>
            <a:endParaRPr lang="de-DE" sz="1200" b="0" i="0" dirty="0">
              <a:effectLst/>
              <a:latin typeface="-apple-system"/>
            </a:endParaRPr>
          </a:p>
          <a:p>
            <a:pPr marL="228594" indent="-228594" defTabSz="1219170">
              <a:buClr>
                <a:srgbClr val="000000"/>
              </a:buClr>
              <a:buSzPts val="800"/>
              <a:buFont typeface="Arial" panose="020B0604020202020204" pitchFamily="34" charset="0"/>
              <a:buChar char="•"/>
              <a:defRPr/>
            </a:pPr>
            <a:endParaRPr lang="de-DE" sz="1067" dirty="0">
              <a:solidFill>
                <a:srgbClr val="242424"/>
              </a:solidFill>
              <a:cs typeface="Arial" panose="020B0604020202020204" pitchFamily="34" charset="0"/>
              <a:sym typeface="Proxima Nova"/>
            </a:endParaRPr>
          </a:p>
        </p:txBody>
      </p:sp>
      <p:sp>
        <p:nvSpPr>
          <p:cNvPr id="71" name="Arbeitsmarktlage"/>
          <p:cNvSpPr/>
          <p:nvPr/>
        </p:nvSpPr>
        <p:spPr>
          <a:xfrm>
            <a:off x="4213219" y="209105"/>
            <a:ext cx="3724000" cy="3123600"/>
          </a:xfrm>
          <a:prstGeom prst="rect">
            <a:avLst/>
          </a:prstGeom>
          <a:noFill/>
          <a:ln w="19050" cap="flat" cmpd="sng">
            <a:solidFill>
              <a:srgbClr val="6B9399"/>
            </a:solidFill>
            <a:prstDash val="solid"/>
            <a:round/>
            <a:headEnd type="none" w="sm" len="sm"/>
            <a:tailEnd type="none" w="sm" len="sm"/>
          </a:ln>
        </p:spPr>
        <p:txBody>
          <a:bodyPr spcFirstLastPara="1" wrap="square" lIns="135133" tIns="135133" rIns="33800" bIns="17167" anchor="t" anchorCtr="0">
            <a:noAutofit/>
          </a:bodyPr>
          <a:lstStyle/>
          <a:p>
            <a:pPr>
              <a:spcAft>
                <a:spcPts val="1200"/>
              </a:spcAft>
              <a:buClr>
                <a:srgbClr val="000000"/>
              </a:buClr>
              <a:buSzPts val="1000"/>
            </a:pPr>
            <a:r>
              <a:rPr lang="de" sz="1333" b="1" dirty="0">
                <a:solidFill>
                  <a:srgbClr val="A35353"/>
                </a:solidFill>
                <a:latin typeface="Arial" panose="020B0604020202020204" pitchFamily="34" charset="0"/>
                <a:ea typeface="Proxima Nova"/>
                <a:cs typeface="Arial" panose="020B0604020202020204" pitchFamily="34" charset="0"/>
                <a:sym typeface="Proxima Nova"/>
              </a:rPr>
              <a:t>Arbeitsmarktlage</a:t>
            </a:r>
            <a:endParaRPr lang="de-DE" sz="933" i="1" dirty="0">
              <a:solidFill>
                <a:srgbClr val="A35353"/>
              </a:solidFill>
              <a:latin typeface="Arial" panose="020B0604020202020204" pitchFamily="34" charset="0"/>
              <a:ea typeface="Proxima Nova"/>
              <a:cs typeface="Arial" panose="020B0604020202020204" pitchFamily="34" charset="0"/>
              <a:sym typeface="Proxima Nova"/>
            </a:endParaRPr>
          </a:p>
          <a:p>
            <a:pPr defTabSz="1219170">
              <a:lnSpc>
                <a:spcPct val="120000"/>
              </a:lnSpc>
              <a:buClr>
                <a:srgbClr val="000000"/>
              </a:buClr>
              <a:buSzPts val="800"/>
              <a:defRPr/>
            </a:pPr>
            <a:r>
              <a:rPr lang="de-DE" sz="1200" dirty="0">
                <a:latin typeface="Arial" panose="020B0604020202020204" pitchFamily="34" charset="0"/>
                <a:cs typeface="Arial" panose="020B0604020202020204" pitchFamily="34" charset="0"/>
              </a:rPr>
              <a:t>Die Logistik- und Transportbranche zählt zu den wachstumsstärksten Wirtschaftszweigen in Deutschland. Sie bietet ein </a:t>
            </a:r>
            <a:r>
              <a:rPr lang="de-DE" sz="1200" b="1" dirty="0">
                <a:latin typeface="Arial" panose="020B0604020202020204" pitchFamily="34" charset="0"/>
                <a:cs typeface="Arial" panose="020B0604020202020204" pitchFamily="34" charset="0"/>
              </a:rPr>
              <a:t>enormes Beschäftigungspotenzial </a:t>
            </a:r>
            <a:r>
              <a:rPr lang="de-DE" sz="1200" dirty="0">
                <a:latin typeface="Arial" panose="020B0604020202020204" pitchFamily="34" charset="0"/>
                <a:cs typeface="Arial" panose="020B0604020202020204" pitchFamily="34" charset="0"/>
              </a:rPr>
              <a:t>und eignet sich wegen der hohen Arbeitskräftenachfrage gerade auch für Quereinsteiger*innen. </a:t>
            </a:r>
            <a:endParaRPr lang="de-DE" sz="1100" dirty="0">
              <a:solidFill>
                <a:srgbClr val="242424"/>
              </a:solidFill>
              <a:latin typeface="Arial" panose="020B0604020202020204" pitchFamily="34" charset="0"/>
              <a:ea typeface="Times New Roman" panose="02020603050405020304" pitchFamily="18" charset="0"/>
              <a:cs typeface="Arial" panose="020B0604020202020204" pitchFamily="34" charset="0"/>
            </a:endParaRPr>
          </a:p>
        </p:txBody>
      </p:sp>
      <p:pic>
        <p:nvPicPr>
          <p:cNvPr id="5" name="Grafik 4">
            <a:extLst>
              <a:ext uri="{FF2B5EF4-FFF2-40B4-BE49-F238E27FC236}">
                <a16:creationId xmlns:a16="http://schemas.microsoft.com/office/drawing/2014/main" id="{95A8E654-F097-4F9C-B796-41599C32B59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433" y="1225887"/>
            <a:ext cx="3722400" cy="2097127"/>
          </a:xfrm>
          <a:prstGeom prst="rect">
            <a:avLst/>
          </a:prstGeom>
        </p:spPr>
      </p:pic>
      <p:sp>
        <p:nvSpPr>
          <p:cNvPr id="2" name="Titel 1">
            <a:extLst>
              <a:ext uri="{FF2B5EF4-FFF2-40B4-BE49-F238E27FC236}">
                <a16:creationId xmlns:a16="http://schemas.microsoft.com/office/drawing/2014/main" id="{0DF909DF-90EB-40A6-B72E-FEF452A8A5B0}"/>
              </a:ext>
            </a:extLst>
          </p:cNvPr>
          <p:cNvSpPr>
            <a:spLocks noGrp="1"/>
          </p:cNvSpPr>
          <p:nvPr>
            <p:ph type="title" idx="4294967295"/>
          </p:nvPr>
        </p:nvSpPr>
        <p:spPr>
          <a:xfrm>
            <a:off x="137555" y="162221"/>
            <a:ext cx="3861278" cy="874296"/>
          </a:xfrm>
        </p:spPr>
        <p:txBody>
          <a:bodyPr>
            <a:noAutofit/>
          </a:bodyPr>
          <a:lstStyle/>
          <a:p>
            <a:pPr>
              <a:lnSpc>
                <a:spcPct val="100000"/>
              </a:lnSpc>
            </a:pPr>
            <a:r>
              <a:rPr lang="de-DE" sz="2800" b="1" dirty="0">
                <a:solidFill>
                  <a:srgbClr val="A35353"/>
                </a:solidFill>
                <a:latin typeface="Arial" panose="020B0604020202020204" pitchFamily="34" charset="0"/>
                <a:ea typeface="Proxima Nova"/>
                <a:cs typeface="Arial" panose="020B0604020202020204" pitchFamily="34" charset="0"/>
              </a:rPr>
              <a:t>Branchensteckbrief </a:t>
            </a:r>
            <a:br>
              <a:rPr lang="de-DE" sz="2800" b="1" dirty="0">
                <a:solidFill>
                  <a:srgbClr val="A35353"/>
                </a:solidFill>
                <a:latin typeface="Arial" panose="020B0604020202020204" pitchFamily="34" charset="0"/>
                <a:ea typeface="Proxima Nova"/>
                <a:cs typeface="Arial" panose="020B0604020202020204" pitchFamily="34" charset="0"/>
              </a:rPr>
            </a:br>
            <a:r>
              <a:rPr lang="de-DE" sz="2800" b="1" dirty="0">
                <a:solidFill>
                  <a:srgbClr val="A35353"/>
                </a:solidFill>
                <a:latin typeface="Arial" panose="020B0604020202020204" pitchFamily="34" charset="0"/>
                <a:ea typeface="Proxima Nova"/>
                <a:cs typeface="Arial" panose="020B0604020202020204" pitchFamily="34" charset="0"/>
              </a:rPr>
              <a:t>Transport</a:t>
            </a:r>
          </a:p>
        </p:txBody>
      </p:sp>
    </p:spTree>
    <p:extLst>
      <p:ext uri="{BB962C8B-B14F-4D97-AF65-F5344CB8AC3E}">
        <p14:creationId xmlns:p14="http://schemas.microsoft.com/office/powerpoint/2010/main" val="813574727"/>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388</Words>
  <Application>Microsoft Office PowerPoint</Application>
  <PresentationFormat>Breitbild</PresentationFormat>
  <Paragraphs>37</Paragraphs>
  <Slides>1</Slides>
  <Notes>1</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1</vt:i4>
      </vt:variant>
    </vt:vector>
  </HeadingPairs>
  <TitlesOfParts>
    <vt:vector size="8" baseType="lpstr">
      <vt:lpstr>-apple-system</vt:lpstr>
      <vt:lpstr>Arial</vt:lpstr>
      <vt:lpstr>Calibri</vt:lpstr>
      <vt:lpstr>Calibri Light</vt:lpstr>
      <vt:lpstr>Segoe UI</vt:lpstr>
      <vt:lpstr>Symbol</vt:lpstr>
      <vt:lpstr>Office</vt:lpstr>
      <vt:lpstr>Branchensteckbrief  Transport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Persona Vorlagen</dc:title>
  <dc:creator>Biallahs, Svenja</dc:creator>
  <cp:lastModifiedBy>Schmitt, Melanie</cp:lastModifiedBy>
  <cp:revision>226</cp:revision>
  <cp:lastPrinted>2025-04-30T08:45:52Z</cp:lastPrinted>
  <dcterms:created xsi:type="dcterms:W3CDTF">2025-04-11T10:26:47Z</dcterms:created>
  <dcterms:modified xsi:type="dcterms:W3CDTF">2026-04-24T08:43:46Z</dcterms:modified>
</cp:coreProperties>
</file>