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0" r:id="rId2"/>
    <p:sldId id="640" r:id="rId3"/>
    <p:sldId id="259" r:id="rId4"/>
    <p:sldId id="281" r:id="rId5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allahs, Svenja" initials="BS" lastIdx="4" clrIdx="0">
    <p:extLst>
      <p:ext uri="{19B8F6BF-5375-455C-9EA6-DF929625EA0E}">
        <p15:presenceInfo xmlns:p15="http://schemas.microsoft.com/office/powerpoint/2012/main" userId="S-1-5-21-1644758697-150128365-4257268962-1261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8433" autoAdjust="0"/>
  </p:normalViewPr>
  <p:slideViewPr>
    <p:cSldViewPr snapToGrid="0">
      <p:cViewPr varScale="1">
        <p:scale>
          <a:sx n="78" d="100"/>
          <a:sy n="78" d="100"/>
        </p:scale>
        <p:origin x="115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7E484-022A-4AF3-875B-CD43D722A105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08D69-0DC9-4868-AFBF-B06D8FAD64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578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Im Projekt </a:t>
            </a:r>
            <a:r>
              <a:rPr lang="de-DE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AoG</a:t>
            </a:r>
            <a:r>
              <a:rPr lang="de-D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-plus-TQ wurden Personas entwickelt, die exemplarisch Förderbedarf und -möglichkeiten verschiedener Personengruppen aufzeigen. </a:t>
            </a:r>
            <a:r>
              <a:rPr lang="de-DE" b="0" i="0" dirty="0">
                <a:effectLst/>
                <a:latin typeface="Segoe UI" panose="020B0502040204020203" pitchFamily="34" charset="0"/>
              </a:rPr>
              <a:t>Die unterschiedlichen Ausgangslagen von Menschen mit Grundbildungsbedarf werden am Beispiel der drei Personas Jonas, Amin und Samira deutlich.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5F637-F1CD-4657-A2B9-AC33FC86F32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378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6fe688df4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894013" y="1077913"/>
            <a:ext cx="9577388" cy="5387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a6fe688df4_0_174:notes"/>
          <p:cNvSpPr txBox="1">
            <a:spLocks noGrp="1"/>
          </p:cNvSpPr>
          <p:nvPr>
            <p:ph type="body" idx="1"/>
          </p:nvPr>
        </p:nvSpPr>
        <p:spPr>
          <a:xfrm>
            <a:off x="379007" y="6824968"/>
            <a:ext cx="3031880" cy="646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879" tIns="78879" rIns="78879" bIns="78879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de-DE" b="0" i="0" dirty="0">
                <a:effectLst/>
                <a:latin typeface="Segoe UI" panose="020B0502040204020203" pitchFamily="34" charset="0"/>
              </a:rPr>
              <a:t>Diese Folie zeigt den Persona‑Steckbrief von Jonas. Jonas ist 27 Jahre alt und arbeitet als Hilfskraft in einem Logistikzentrum. Die Persona steht beispielhaft für geringqualifizierte Beschäftigte im Logistikbereich mit Weiterbildungsambitionen.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lang="de-DE" b="0" i="0" dirty="0">
              <a:effectLst/>
              <a:latin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de-DE" sz="1200" b="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Jonas</a:t>
            </a:r>
            <a:r>
              <a:rPr lang="de-DE" sz="12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12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träumt von einem beruflichen Aufstieg, erkennt aber, dass ihm für eine Höherqualifizierung sowohl fachliche als auch überfachliche Kompetenzen fehlen. Der Fokus bei ihm liegt auf der Förderung von Lernkompetenz.</a:t>
            </a:r>
            <a:endParaRPr lang="de-DE" b="0" i="0" dirty="0">
              <a:effectLst/>
              <a:latin typeface="Segoe UI" panose="020B0502040204020203" pitchFamily="34" charset="0"/>
            </a:endParaRPr>
          </a:p>
          <a:p>
            <a:pPr>
              <a:buSzPts val="1400"/>
            </a:pPr>
            <a:endParaRPr dirty="0"/>
          </a:p>
        </p:txBody>
      </p:sp>
      <p:sp>
        <p:nvSpPr>
          <p:cNvPr id="67" name="Google Shape;67;ga6fe688df4_0_174:notes"/>
          <p:cNvSpPr txBox="1">
            <a:spLocks noGrp="1"/>
          </p:cNvSpPr>
          <p:nvPr>
            <p:ph type="sldNum" idx="12"/>
          </p:nvPr>
        </p:nvSpPr>
        <p:spPr>
          <a:xfrm>
            <a:off x="2146823" y="13647438"/>
            <a:ext cx="1642358" cy="71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879" tIns="39440" rIns="78879" bIns="39440" anchor="b" anchorCtr="0">
            <a:noAutofit/>
          </a:bodyPr>
          <a:lstStyle/>
          <a:p>
            <a:pPr algn="l" rtl="0">
              <a:buSzPts val="1400"/>
            </a:pPr>
            <a:fld id="{00000000-1234-1234-1234-123412341234}" type="slidenum">
              <a:rPr lang="de" sz="1200"/>
              <a:pPr algn="l" rtl="0">
                <a:buSzPts val="1400"/>
              </a:pPr>
              <a:t>2</a:t>
            </a:fld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884589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6fe688df4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a6fe688df4_0_17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7843" cy="4466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50" tIns="89850" rIns="89850" bIns="8985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de-DE" b="0" i="0" dirty="0">
                <a:effectLst/>
                <a:latin typeface="Segoe UI" panose="020B0502040204020203" pitchFamily="34" charset="0"/>
              </a:rPr>
              <a:t>Diese Folie beschreibt die Persona Amin, 41 Jahre alt. Amin arbeitet als Beifahrer in einem Transportunternehmen. Er verfügt über praktische Berufserfahrung, arbeitet sorgfältig und ist motiviert, sich weiterzuentwickeln.</a:t>
            </a:r>
            <a:endParaRPr lang="de-DE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de-DE" sz="1200" b="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Amin</a:t>
            </a:r>
            <a:r>
              <a:rPr lang="de-DE" sz="12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verfügt zwar über wertvolle Berufserfahrung, fühlt sich aber überfordert, wenn es um digitale Geräte oder mathematische Anforderungen im Transportbereich geht. </a:t>
            </a:r>
            <a:r>
              <a:rPr lang="de-DE" b="0" i="0" dirty="0">
                <a:effectLst/>
                <a:latin typeface="Segoe UI" panose="020B0502040204020203" pitchFamily="34" charset="0"/>
              </a:rPr>
              <a:t>Der Förderbedarf liegt in der Erweiterung bestehender Kompetenzen und der Förderung von Zukunftskompetenzen wie Digital </a:t>
            </a:r>
            <a:r>
              <a:rPr lang="de-DE" b="0" i="0" dirty="0" err="1">
                <a:effectLst/>
                <a:latin typeface="Segoe UI" panose="020B0502040204020203" pitchFamily="34" charset="0"/>
              </a:rPr>
              <a:t>Literacy</a:t>
            </a:r>
            <a:r>
              <a:rPr lang="de-DE" b="0" i="0" dirty="0">
                <a:effectLst/>
                <a:latin typeface="Segoe UI" panose="020B0502040204020203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lang="de-DE" sz="12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7" name="Google Shape;67;ga6fe688df4_0_174:notes"/>
          <p:cNvSpPr txBox="1">
            <a:spLocks noGrp="1"/>
          </p:cNvSpPr>
          <p:nvPr>
            <p:ph type="sldNum" idx="12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50" tIns="44925" rIns="89850" bIns="449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" sz="1400"/>
              <a:t>3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887647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6fe688df4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894013" y="1077913"/>
            <a:ext cx="9577388" cy="5387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a6fe688df4_0_174:notes"/>
          <p:cNvSpPr txBox="1">
            <a:spLocks noGrp="1"/>
          </p:cNvSpPr>
          <p:nvPr>
            <p:ph type="body" idx="1"/>
          </p:nvPr>
        </p:nvSpPr>
        <p:spPr>
          <a:xfrm>
            <a:off x="379007" y="6824968"/>
            <a:ext cx="3031880" cy="646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879" tIns="78879" rIns="78879" bIns="78879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de-DE" b="0" i="0" dirty="0">
                <a:effectLst/>
                <a:latin typeface="Segoe UI" panose="020B0502040204020203" pitchFamily="34" charset="0"/>
              </a:rPr>
              <a:t>Die aktuelle Folie zeigt den Persona‑Steckbrief von Samira. Samira ist 38 Jahre alt, arbeitslos und auf der Suche nach einer Teilzeitstelle. Sie hat Erfahrung im Helferbereich, </a:t>
            </a:r>
            <a:r>
              <a:rPr lang="de-DE" sz="12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sie arbeitet sorgfältig und verfügt über technisches Verständnis. Sie scheitert jedoch an sprachlichen Anforderungen und fehlender Orientierung im Arbeitskontext. Bei ihr liegt der Fokus auf berufsbezogener Deutschförderung.</a:t>
            </a:r>
            <a:endParaRPr dirty="0"/>
          </a:p>
        </p:txBody>
      </p:sp>
      <p:sp>
        <p:nvSpPr>
          <p:cNvPr id="67" name="Google Shape;67;ga6fe688df4_0_174:notes"/>
          <p:cNvSpPr txBox="1">
            <a:spLocks noGrp="1"/>
          </p:cNvSpPr>
          <p:nvPr>
            <p:ph type="sldNum" idx="12"/>
          </p:nvPr>
        </p:nvSpPr>
        <p:spPr>
          <a:xfrm>
            <a:off x="2146823" y="13647438"/>
            <a:ext cx="1642358" cy="71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879" tIns="39440" rIns="78879" bIns="39440" anchor="b" anchorCtr="0">
            <a:noAutofit/>
          </a:bodyPr>
          <a:lstStyle/>
          <a:p>
            <a:pPr algn="l" rtl="0">
              <a:buSzPts val="1400"/>
            </a:pPr>
            <a:fld id="{00000000-1234-1234-1234-123412341234}" type="slidenum">
              <a:rPr lang="de" sz="1200"/>
              <a:pPr algn="l" rtl="0">
                <a:buSzPts val="1400"/>
              </a:pPr>
              <a:t>4</a:t>
            </a:fld>
            <a:endParaRPr sz="1200"/>
          </a:p>
        </p:txBody>
      </p:sp>
    </p:spTree>
    <p:extLst>
      <p:ext uri="{BB962C8B-B14F-4D97-AF65-F5344CB8AC3E}">
        <p14:creationId xmlns:p14="http://schemas.microsoft.com/office/powerpoint/2010/main" val="337649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ED76B5-4DAA-4B13-AA33-6F66807C5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AC54157-ECE2-465E-997C-E8185FA7B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45F61A-833D-4B39-8AD3-8DFF051BB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349FAB-3AE7-4BC5-B153-ACD5549E4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7CF91B-0FFE-43EB-A7E7-D4DA13F9D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147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84F90-64FC-40E3-8363-CF693939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895611-2FB8-4118-98AC-65FD1161D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08C9F8-5A7D-4366-88F5-9A0DA82F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EB6C86-60BA-416C-9E95-F8690D99A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2F987E-11BE-40A0-9A90-B25F7166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306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9AE14-A73B-4E39-A245-59C376D08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09542F-095F-4A9A-8E49-91D9853AA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E47184-814B-4103-BA4C-2E79A1632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8A129F-A0AC-442B-ADBC-174026948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9C0EBB-16BD-4BFE-956A-0D4CC6A68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541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AA9332-13C7-4993-8BE8-BD344937B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FD154A-D9D4-4083-B9BE-FE49579AE6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B37633D-B7BB-4877-8AB7-33611DD57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8E96A3-1757-4619-AEFC-6D8012B3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B8CE16-B1EA-422E-BD24-410C5F97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12560D7-90E6-4F09-82FD-7C808CAD3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37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2470B1-BC3C-45B3-9717-2427D515E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826F8B-53A2-4E48-BCDC-84949B8D5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042DFBA-62E3-4D9A-A171-5F44E539C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297E5CA-B6D7-417B-B5C6-9BC8853EE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EE00DFC-73D6-43E4-9153-C5F45754D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581CE62-66EB-41AF-98C1-112CE72B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46BA4D4-2E0C-49A0-B125-ED65CDE29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6F153C4-A698-4DB0-8C37-5E6BEE3D7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106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8CC13-B723-4E8C-8172-CD3CE4BBF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A6922A-1A0B-4A96-A67A-5B0E8B97B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20C3AF4-0A79-43DC-B824-ECC86FBA5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ED2F23-739C-4531-9064-657A0C8A3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706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7858FD4-1AB4-463B-AAC1-DB6846C8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35F7E3-0C34-4E95-9D58-0200A32E7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59BC8B-1BFB-4A0B-BB45-23F76720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95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43D742-BF91-4F9C-842B-899AE8BB4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2D99CA-2692-413A-B300-85B52F948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1554289-A7AF-4399-BBFE-D07DEAD28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A685C10-ACF7-4912-A62C-72ED1CAE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3406C8-81A4-4CF9-86B3-9110B8EBB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FF3D99-8206-41BB-9655-151B9066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911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62AEA0-F784-435D-925B-1C46593A2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9F4BA70-A164-415D-BBA6-25738C6D3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AA023D7-891A-48BF-A73D-D99DCD762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5C53F05-C1E5-4C7C-AA2F-FA42F4B39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5A46B6-1B4D-4EFF-BF23-D9297F840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530048-084E-4BD6-B255-EB3B721D7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92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EEA1B-9F88-4DE3-9B50-62FC8A00E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52EFFD6-188B-491E-B103-5B3B92AB6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B64540-6F8A-460F-94A2-0D53E566E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980250-0C67-42D1-8964-3E9A19FB6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C214E3-37E3-4D2B-8C65-34F76D354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64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57DFABB-637E-4896-B17A-D2BE61B6E3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7C2E9DE-C524-44A1-AADA-2F5477140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CF71A4-7B5B-4B70-A94C-7796A59C3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D6E476-D01A-471A-BA45-678BDFF34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F800BF-072F-4CFF-8408-DD8D78C88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456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D813AAC-74CB-4596-B8D7-0BAF14808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763229-A0B5-42EE-85E2-729089AA4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4B3556-40E2-47EE-8BA8-5B38B1CFE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5C5AB-4A55-477B-8EB1-E05F53DE3E24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9060FB-028E-4DD1-8046-A1398FADC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358199-6762-45F6-A7C7-F9380DD2D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EA19C-D2A3-4CDA-8FE8-D2814500BF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76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9011234" y="2241000"/>
            <a:ext cx="3181985" cy="4617085"/>
          </a:xfrm>
          <a:custGeom>
            <a:avLst/>
            <a:gdLst/>
            <a:ahLst/>
            <a:cxnLst/>
            <a:rect l="l" t="t" r="r" b="b"/>
            <a:pathLst>
              <a:path w="3181984" h="4617084">
                <a:moveTo>
                  <a:pt x="3181972" y="0"/>
                </a:moveTo>
                <a:lnTo>
                  <a:pt x="1968766" y="0"/>
                </a:lnTo>
                <a:lnTo>
                  <a:pt x="0" y="4616996"/>
                </a:lnTo>
                <a:lnTo>
                  <a:pt x="3181972" y="4616996"/>
                </a:lnTo>
                <a:lnTo>
                  <a:pt x="3181972" y="0"/>
                </a:lnTo>
                <a:close/>
              </a:path>
            </a:pathLst>
          </a:custGeom>
          <a:solidFill>
            <a:srgbClr val="EE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BE1C40D-D261-47FC-B466-92394822F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950" y="3770995"/>
            <a:ext cx="2592000" cy="2592000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C352CFC5-BA16-409A-9390-B34D10253CB9}"/>
              </a:ext>
            </a:extLst>
          </p:cNvPr>
          <p:cNvSpPr txBox="1"/>
          <p:nvPr/>
        </p:nvSpPr>
        <p:spPr>
          <a:xfrm>
            <a:off x="7696200" y="2524638"/>
            <a:ext cx="3407501" cy="10233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b="1" spc="-20" dirty="0">
                <a:solidFill>
                  <a:srgbClr val="231F20"/>
                </a:solidFill>
                <a:latin typeface="Arial"/>
                <a:cs typeface="Arial"/>
              </a:rPr>
              <a:t>SAMIRA, 28 Jahre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spc="-20" dirty="0">
                <a:solidFill>
                  <a:srgbClr val="231F20"/>
                </a:solidFill>
                <a:latin typeface="Arial"/>
                <a:cs typeface="Arial"/>
              </a:rPr>
              <a:t>Erfahrung im Helferbereich (Produktion) – aktuell erwerbslos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b="1" spc="-20" dirty="0">
                <a:solidFill>
                  <a:srgbClr val="231F20"/>
                </a:solidFill>
                <a:latin typeface="Arial"/>
                <a:cs typeface="Arial"/>
              </a:rPr>
              <a:t>„integrativer“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E8AFAF7-8340-4AF0-A023-FECB58655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05" t="12521" b="-1"/>
          <a:stretch/>
        </p:blipFill>
        <p:spPr>
          <a:xfrm>
            <a:off x="4149456" y="3770995"/>
            <a:ext cx="2708024" cy="2592000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3C470CD4-500B-466B-8F83-6581F600733B}"/>
              </a:ext>
            </a:extLst>
          </p:cNvPr>
          <p:cNvSpPr txBox="1"/>
          <p:nvPr/>
        </p:nvSpPr>
        <p:spPr>
          <a:xfrm>
            <a:off x="4191000" y="2524638"/>
            <a:ext cx="2415682" cy="10233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b="1" spc="-20" dirty="0">
                <a:solidFill>
                  <a:srgbClr val="231F20"/>
                </a:solidFill>
                <a:latin typeface="Arial"/>
                <a:cs typeface="Arial"/>
              </a:rPr>
              <a:t>AMIN, 41 Jahre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spc="-20" dirty="0">
                <a:solidFill>
                  <a:srgbClr val="231F20"/>
                </a:solidFill>
                <a:latin typeface="Arial"/>
                <a:cs typeface="Arial"/>
              </a:rPr>
              <a:t>Beifahrer in einem Transportunternehmen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b="1" spc="-20" dirty="0">
                <a:solidFill>
                  <a:srgbClr val="231F20"/>
                </a:solidFill>
                <a:latin typeface="Arial"/>
                <a:cs typeface="Arial"/>
              </a:rPr>
              <a:t>„breiter“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E10D72F-FD35-44F3-8C26-5F811ED77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06" y="3770995"/>
            <a:ext cx="2592000" cy="25920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07299" y="2524638"/>
            <a:ext cx="2112101" cy="10233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b="1" spc="-20" dirty="0">
                <a:solidFill>
                  <a:srgbClr val="231F20"/>
                </a:solidFill>
                <a:latin typeface="Arial"/>
                <a:cs typeface="Arial"/>
              </a:rPr>
              <a:t>JONAS, 27 Jahre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spc="-20" dirty="0">
                <a:solidFill>
                  <a:srgbClr val="231F20"/>
                </a:solidFill>
                <a:latin typeface="Arial"/>
                <a:cs typeface="Arial"/>
              </a:rPr>
              <a:t>Hilfskraft in einem Logistikzentrum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z="1600" b="1" spc="-20" dirty="0">
                <a:solidFill>
                  <a:srgbClr val="231F20"/>
                </a:solidFill>
                <a:latin typeface="Arial"/>
                <a:cs typeface="Arial"/>
              </a:rPr>
              <a:t>„höher“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300" y="1476957"/>
            <a:ext cx="102655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de-DE" spc="-50" dirty="0">
                <a:latin typeface="Arial" panose="020B0604020202020204" pitchFamily="34" charset="0"/>
                <a:cs typeface="Arial" panose="020B0604020202020204" pitchFamily="34" charset="0"/>
              </a:rPr>
              <a:t>Zielgruppe Personas</a:t>
            </a:r>
            <a:endParaRPr spc="-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ject 5" descr="Logozeile, die auf jeder Folie erscheint. Von links nach rechts: Projektlogo AoG-plus-TQ, Forschungsinstitut betriebliche Bildung f-bb, Bildungswerk der Bayerischen Wirtschaft bbw und Berufliches Fortbildungszentrum bfz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324002"/>
            <a:ext cx="12193206" cy="81071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7298" y="642607"/>
            <a:ext cx="35950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fld id="{EB69B59A-4EEE-4CEE-88F2-7BF2128FD345}" type="slidenum">
              <a:rPr lang="de-DE" sz="1000" spc="-50" smtClean="0">
                <a:solidFill>
                  <a:srgbClr val="231F20"/>
                </a:solidFill>
                <a:latin typeface="Arial"/>
                <a:cs typeface="Arial"/>
              </a:rPr>
              <a:t>1</a:t>
            </a:fld>
            <a:endParaRPr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8926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50767" y="5925700"/>
            <a:ext cx="721600" cy="72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Google Shape;80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81" idx="4"/>
            <a:endCxn id="82" idx="0"/>
          </p:cNvCxnSpPr>
          <p:nvPr/>
        </p:nvCxnSpPr>
        <p:spPr>
          <a:xfrm>
            <a:off x="8412467" y="4175867"/>
            <a:ext cx="0" cy="1910000"/>
          </a:xfrm>
          <a:prstGeom prst="straightConnector1">
            <a:avLst/>
          </a:prstGeom>
          <a:noFill/>
          <a:ln w="9525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2" name="Google Shape;82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5667" y="6085908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5667" y="5412195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5667" y="4756281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5667" y="4060667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69" name="Typischer Arbeitsalltag"/>
          <p:cNvSpPr/>
          <p:nvPr/>
        </p:nvSpPr>
        <p:spPr>
          <a:xfrm>
            <a:off x="8191567" y="3522033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Ein typischer (Arbeits-)tag</a:t>
            </a:r>
            <a:endParaRPr lang="de-DE" sz="1333" b="1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1000"/>
            </a:pPr>
            <a:endParaRPr lang="de-DE" sz="1333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indent="169329">
              <a:buClr>
                <a:srgbClr val="000000"/>
              </a:buClr>
              <a:buSzPts val="800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</a:t>
            </a: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Morgen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</a:t>
            </a:r>
          </a:p>
          <a:p>
            <a:pPr marL="167996">
              <a:buClr>
                <a:srgbClr val="000000"/>
              </a:buClr>
              <a:buSzPts val="800"/>
            </a:pP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Jonas beginnt seinen Tag mit dem Entladen von</a:t>
            </a:r>
          </a:p>
          <a:p>
            <a:pPr marL="167996">
              <a:buClr>
                <a:srgbClr val="000000"/>
              </a:buClr>
              <a:buSzPts val="800"/>
            </a:pP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Lieferungen und dem Sortieren von Gütern.</a:t>
            </a:r>
            <a:endParaRPr sz="1100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endParaRPr sz="1100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     </a:t>
            </a:r>
            <a:r>
              <a:rPr lang="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Mittag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</a:p>
          <a:p>
            <a:pPr marL="167996">
              <a:buSzPts val="800"/>
            </a:pPr>
            <a:r>
              <a:rPr lang="de-DE" sz="1100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Er überprüft die Lagerbestände und organisiert die Lagerplätze.</a:t>
            </a:r>
            <a:endParaRPr sz="1100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900"/>
            </a:pPr>
            <a:endParaRPr sz="1100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     </a:t>
            </a:r>
            <a:r>
              <a:rPr lang="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Nachmittag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</a:p>
          <a:p>
            <a:pPr marL="167996">
              <a:buClr>
                <a:srgbClr val="000000"/>
              </a:buClr>
              <a:buSzPts val="800"/>
            </a:pPr>
            <a:r>
              <a:rPr lang="de-DE" sz="1100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Jonas führt Stückzahlkontrollen durch und unterstützt bei der Lösung von Lagerproblemen.</a:t>
            </a:r>
            <a:endParaRPr sz="1100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endParaRPr sz="1100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     </a:t>
            </a:r>
            <a:r>
              <a:rPr lang="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Abend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</a:p>
          <a:p>
            <a:pPr marL="167996">
              <a:buClr>
                <a:srgbClr val="000000"/>
              </a:buClr>
              <a:buSzPts val="800"/>
            </a:pPr>
            <a:r>
              <a:rPr lang="de-DE" sz="1100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Er bereitet das Lager für die nächsten </a:t>
            </a:r>
          </a:p>
          <a:p>
            <a:pPr marL="167996">
              <a:buClr>
                <a:srgbClr val="000000"/>
              </a:buClr>
              <a:buSzPts val="800"/>
            </a:pPr>
            <a:r>
              <a:rPr lang="de-DE" sz="1100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Lieferungen vor und schließt seine Aufgaben ab.</a:t>
            </a:r>
          </a:p>
          <a:p>
            <a:pPr>
              <a:buClr>
                <a:srgbClr val="000000"/>
              </a:buClr>
              <a:buSzPts val="1000"/>
            </a:pPr>
            <a:endParaRPr sz="1067" b="1" dirty="0">
              <a:solidFill>
                <a:srgbClr val="C50022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90" name="Google Shape;90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867" y="592570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Kompetenzen und Fähigkeiten"/>
          <p:cNvSpPr/>
          <p:nvPr/>
        </p:nvSpPr>
        <p:spPr>
          <a:xfrm>
            <a:off x="4213219" y="352207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Kompetenzen &amp; Fähigkeiten</a:t>
            </a:r>
          </a:p>
          <a:p>
            <a:pPr>
              <a:buClr>
                <a:srgbClr val="000000"/>
              </a:buClr>
              <a:buSzPts val="1000"/>
            </a:pPr>
            <a:endParaRPr lang="de" sz="1333" b="1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SzPts val="1000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+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</a:t>
            </a: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Vorhanden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Lesen und Schreiben auf Textebene, mathematische und digitale Alltagskompetenzen, 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Verlässlichkeit, Teamfähigkeit, Lernbereitschaft</a:t>
            </a:r>
            <a:endParaRPr lang="de" sz="1100" b="1" dirty="0">
              <a:solidFill>
                <a:srgbClr val="242424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SzPts val="1000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- Fehlend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Fachsprache, Fachrechnen, Arbeitsplanung, digitale Berufskompetenz, Selbständigkeit, Lern- und Arbeitstechniken </a:t>
            </a:r>
            <a:endParaRPr lang="de-D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SzPts val="800"/>
            </a:pPr>
            <a:r>
              <a:rPr lang="de" sz="1100" b="1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Talent</a:t>
            </a:r>
            <a:r>
              <a:rPr lang="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gutes räumliches Vorstellungsvermögen</a:t>
            </a:r>
            <a:endParaRPr sz="1100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SzPts val="800"/>
            </a:pPr>
            <a:r>
              <a:rPr lang="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Wissen / Expertise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Lagerverwaltung</a:t>
            </a:r>
          </a:p>
        </p:txBody>
      </p:sp>
      <p:pic>
        <p:nvPicPr>
          <p:cNvPr id="88" name="Google Shape;88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8884" y="592570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Demografische Daten"/>
          <p:cNvSpPr/>
          <p:nvPr/>
        </p:nvSpPr>
        <p:spPr>
          <a:xfrm>
            <a:off x="249799" y="352211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Demographische Daten &amp; Situation</a:t>
            </a:r>
            <a:endParaRPr lang="de" sz="933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1000"/>
            </a:pPr>
            <a:endParaRPr sz="1400" b="1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67996" indent="-167996"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de-DE" sz="11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Beruflicher Werdegang: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Keine Ausbildung, aber langjährige Tätigkeit im Logistikbereich</a:t>
            </a:r>
            <a:endParaRPr lang="de-D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67996" indent="-167996"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de-DE" sz="11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Job &amp; Karriere: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Möchte sich zum Lagerleiter weiterentwickeln</a:t>
            </a:r>
            <a:endParaRPr lang="de-DE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7996" indent="-167996"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de-DE" sz="11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Berufserfahrung: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Grundkenntnisse in der Nutzung von Lagerverwaltungssystemen</a:t>
            </a:r>
            <a:endParaRPr lang="de-DE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7996" indent="-167996"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de-DE" sz="11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Professionelles Umfeld &amp; Beziehungen: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gute Zusammenarbeit mit Kolleg*innen und Vorgesetzten</a:t>
            </a:r>
            <a:endParaRPr lang="de-DE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7996" indent="-167996"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de-DE" sz="11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Arbeitsplatzbeschreibung: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einfache manuelle Tätigkeiten wie das Entladen von Lieferungen und das Sortieren von Gütern im Logistikzentrum</a:t>
            </a:r>
            <a:endParaRPr lang="de-DE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7996" indent="-167996">
              <a:buSzPts val="1000"/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de-DE" sz="11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Kommunikation- und Informationsverhalten: </a:t>
            </a:r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Bevorzugt klare und einfache Anweisungen</a:t>
            </a:r>
            <a:endParaRPr lang="de-DE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Google Shape;86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20599" y="2704624"/>
            <a:ext cx="721600" cy="7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Herausforderungen, Emotionen"/>
          <p:cNvSpPr/>
          <p:nvPr/>
        </p:nvSpPr>
        <p:spPr>
          <a:xfrm>
            <a:off x="8191567" y="209096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Herausforderungen &amp; Emotionen</a:t>
            </a:r>
            <a:endParaRPr sz="933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algn="ctr">
              <a:buClr>
                <a:srgbClr val="000000"/>
              </a:buClr>
              <a:buSzPts val="1000"/>
            </a:pPr>
            <a:endParaRPr lang="de-DE" sz="1333" b="1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Schwierigkeiten bei Arbeitsprozessen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</a:t>
            </a:r>
          </a:p>
          <a:p>
            <a:pPr marL="230394" lvl="4" indent="-230394"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Lieferscheine prüfen</a:t>
            </a:r>
          </a:p>
          <a:p>
            <a:pPr marL="230394" lvl="4" indent="-230394"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Stückzahlkontrolle</a:t>
            </a:r>
          </a:p>
          <a:p>
            <a:pPr marL="230394" lvl="4" indent="-230394"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Lösung von Lagerproblemen</a:t>
            </a:r>
          </a:p>
          <a:p>
            <a:pPr marL="230394" lvl="4" indent="-230394"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  <a:sym typeface="Proxima Nova"/>
              </a:rPr>
              <a:t>Umgang mit IT-Systemen bei der Kommissionierung</a:t>
            </a:r>
            <a:endParaRPr lang="de" sz="1100" dirty="0">
              <a:latin typeface="Arial" panose="020B0604020202020204" pitchFamily="34" charset="0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endParaRPr lang="de" sz="1067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69329" indent="-169329"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nervt am meisten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fehlendes Fachvokabular</a:t>
            </a:r>
          </a:p>
          <a:p>
            <a:pPr marL="169329" indent="-169329"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Angst macht :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Veränderungen durch die digitale Transformation im Unternehmen</a:t>
            </a:r>
          </a:p>
          <a:p>
            <a:pPr marL="169329" indent="-169329"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mag die Persona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körperliche Aktivität und das Organisieren von Lagerplätzen</a:t>
            </a:r>
          </a:p>
          <a:p>
            <a:pPr marL="169329" indent="-169329">
              <a:buSzPts val="800"/>
              <a:buFont typeface="Proxima Nova"/>
              <a:buChar char="•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mag die Persona nicht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Unsicherheit bei Mengenberechnungen und komplexen Arbeitsplänen</a:t>
            </a:r>
          </a:p>
        </p:txBody>
      </p:sp>
      <p:pic>
        <p:nvPicPr>
          <p:cNvPr id="89" name="Google Shape;89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05200" y="2612633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Bedürfnisse und Ziele"/>
          <p:cNvSpPr/>
          <p:nvPr/>
        </p:nvSpPr>
        <p:spPr>
          <a:xfrm>
            <a:off x="4213219" y="20910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40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Professionelle &amp; persönliche Bedürfnisse und Ziele</a:t>
            </a:r>
          </a:p>
          <a:p>
            <a:pPr>
              <a:buClr>
                <a:srgbClr val="000000"/>
              </a:buClr>
              <a:buSzPts val="1000"/>
            </a:pPr>
            <a:endParaRPr sz="1000" i="1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228594" indent="-228594" defTabSz="1219170">
              <a:lnSpc>
                <a:spcPct val="15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IST: </a:t>
            </a:r>
            <a:r>
              <a:rPr lang="de-DE" sz="12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arbeitet sorgfältig</a:t>
            </a:r>
            <a:endParaRPr lang="de-D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594" indent="-228594" defTabSz="1219170">
              <a:lnSpc>
                <a:spcPct val="15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SOLL:</a:t>
            </a:r>
            <a:r>
              <a:rPr lang="de-DE" sz="12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kann die Bestandskontrolle eigenständig übernehmen</a:t>
            </a:r>
          </a:p>
          <a:p>
            <a:pPr marL="228594" indent="-228594" defTabSz="1219170">
              <a:lnSpc>
                <a:spcPct val="15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Motivation:</a:t>
            </a:r>
            <a:r>
              <a:rPr lang="de-DE" sz="12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möchte sich weiterbilden</a:t>
            </a:r>
            <a:endParaRPr lang="de-D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28594" indent="-228594" defTabSz="1219170">
              <a:lnSpc>
                <a:spcPct val="15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Bedürfnisse:</a:t>
            </a:r>
            <a:r>
              <a:rPr lang="de-DE" sz="12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braucht klare Arbeitsanweisungen</a:t>
            </a:r>
          </a:p>
          <a:p>
            <a:pPr marL="228594" indent="-228594" defTabSz="1219170">
              <a:lnSpc>
                <a:spcPct val="15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Anreize</a:t>
            </a:r>
            <a:r>
              <a:rPr lang="de-DE" sz="12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auf dem Arbeitsmarkt verwertbares Zertifikat</a:t>
            </a:r>
          </a:p>
          <a:p>
            <a:pPr marL="228594" indent="-228594" defTabSz="1219170">
              <a:lnSpc>
                <a:spcPct val="15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200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Ziel:</a:t>
            </a:r>
            <a:r>
              <a:rPr lang="de-DE" sz="12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Berufsabschluss</a:t>
            </a:r>
          </a:p>
        </p:txBody>
      </p:sp>
      <p:cxnSp>
        <p:nvCxnSpPr>
          <p:cNvPr id="74" name="Google Shape;7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79651" y="3195819"/>
            <a:ext cx="3656800" cy="0"/>
          </a:xfrm>
          <a:prstGeom prst="straightConnector1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Berufliche Situation der Persona"/>
          <p:cNvSpPr txBox="1"/>
          <p:nvPr/>
        </p:nvSpPr>
        <p:spPr>
          <a:xfrm>
            <a:off x="279633" y="2959024"/>
            <a:ext cx="3656800" cy="2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de-DE" sz="1333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Hilfskraft in einem Logistikzentrum</a:t>
            </a:r>
            <a:endParaRPr sz="1333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76" name="Berufliche Situation"/>
          <p:cNvSpPr txBox="1"/>
          <p:nvPr/>
        </p:nvSpPr>
        <p:spPr>
          <a:xfrm>
            <a:off x="249801" y="3204233"/>
            <a:ext cx="1778000" cy="1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33" tIns="17167" rIns="34333" bIns="17167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berufliche Situation</a:t>
            </a:r>
            <a:endParaRPr sz="1100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cxnSp>
        <p:nvCxnSpPr>
          <p:cNvPr id="73" name="Google Shape;7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78071" y="2772403"/>
            <a:ext cx="3686800" cy="0"/>
          </a:xfrm>
          <a:prstGeom prst="straightConnector1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Name und Alter der Persona">
            <a:extLst>
              <a:ext uri="{FF2B5EF4-FFF2-40B4-BE49-F238E27FC236}">
                <a16:creationId xmlns:a16="http://schemas.microsoft.com/office/drawing/2014/main" id="{DBBD074C-EB62-4C2F-93AB-F75EF34846F5}"/>
              </a:ext>
            </a:extLst>
          </p:cNvPr>
          <p:cNvSpPr txBox="1"/>
          <p:nvPr/>
        </p:nvSpPr>
        <p:spPr>
          <a:xfrm>
            <a:off x="178343" y="2511932"/>
            <a:ext cx="207925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33" dirty="0">
                <a:latin typeface="Arial" panose="020B0604020202020204" pitchFamily="34" charset="0"/>
                <a:cs typeface="Arial" panose="020B0604020202020204" pitchFamily="34" charset="0"/>
              </a:rPr>
              <a:t>Jonas, 27 Jahre</a:t>
            </a:r>
          </a:p>
        </p:txBody>
      </p:sp>
      <p:sp>
        <p:nvSpPr>
          <p:cNvPr id="75" name="Name, Alter"/>
          <p:cNvSpPr txBox="1"/>
          <p:nvPr/>
        </p:nvSpPr>
        <p:spPr>
          <a:xfrm>
            <a:off x="249799" y="2780820"/>
            <a:ext cx="848400" cy="1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33" tIns="17167" rIns="34333" bIns="17167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Name, Alter</a:t>
            </a:r>
            <a:endParaRPr sz="1100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81194645-8613-4A87-BBA6-9F0934810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641" y="240079"/>
            <a:ext cx="2079259" cy="207925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606BC26-EC78-4644-A510-8E009391C8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47521" y="245380"/>
            <a:ext cx="1382726" cy="1093570"/>
          </a:xfrm>
        </p:spPr>
        <p:txBody>
          <a:bodyPr>
            <a:normAutofit/>
          </a:bodyPr>
          <a:lstStyle/>
          <a:p>
            <a:r>
              <a:rPr lang="de-DE" sz="1400" b="1" dirty="0">
                <a:solidFill>
                  <a:srgbClr val="A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</a:t>
            </a:r>
            <a:r>
              <a:rPr lang="de-DE" sz="1400" b="1" baseline="0" dirty="0">
                <a:solidFill>
                  <a:srgbClr val="A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Fachlagerist, Leitlinie „höher“</a:t>
            </a:r>
            <a:endParaRPr lang="de-DE" sz="1400" b="1" dirty="0">
              <a:solidFill>
                <a:srgbClr val="A3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211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3967" y="5965200"/>
            <a:ext cx="721600" cy="72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Google Shape;80;p15"/>
          <p:cNvCxnSpPr>
            <a:stCxn id="81" idx="4"/>
            <a:endCxn id="82" idx="0"/>
          </p:cNvCxnSpPr>
          <p:nvPr/>
        </p:nvCxnSpPr>
        <p:spPr>
          <a:xfrm>
            <a:off x="8412467" y="4175867"/>
            <a:ext cx="0" cy="1910000"/>
          </a:xfrm>
          <a:prstGeom prst="straightConnector1">
            <a:avLst/>
          </a:prstGeom>
          <a:noFill/>
          <a:ln w="9525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2" name="Google Shape;82;p15"/>
          <p:cNvSpPr/>
          <p:nvPr/>
        </p:nvSpPr>
        <p:spPr>
          <a:xfrm>
            <a:off x="8355667" y="6085908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5"/>
          <p:cNvSpPr/>
          <p:nvPr/>
        </p:nvSpPr>
        <p:spPr>
          <a:xfrm>
            <a:off x="8355667" y="5412195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8355667" y="4756281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8355667" y="4060667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69" name="Typischer Arbeitsalltag"/>
          <p:cNvSpPr/>
          <p:nvPr/>
        </p:nvSpPr>
        <p:spPr>
          <a:xfrm>
            <a:off x="8191567" y="3522033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Ein typischer (Arbeits-)tag</a:t>
            </a:r>
            <a:endParaRPr sz="1333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indent="169329">
              <a:buClr>
                <a:srgbClr val="000000"/>
              </a:buClr>
              <a:buSzPts val="800"/>
            </a:pPr>
            <a:r>
              <a:rPr lang="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</a:t>
            </a:r>
            <a:r>
              <a:rPr lang="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Morgen</a:t>
            </a:r>
            <a:r>
              <a:rPr lang="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  <a:endParaRPr sz="1067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67996">
              <a:spcAft>
                <a:spcPts val="600"/>
              </a:spcAft>
              <a:buClr>
                <a:srgbClr val="000000"/>
              </a:buClr>
              <a:buSzPts val="800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Amin</a:t>
            </a:r>
            <a:r>
              <a:rPr lang="de-DE" sz="1067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überprüft die Route und bereitet das Fahrzeug vor. Er bespricht die Tagesaufgaben mit seinem Team und klärt offene Fragen.</a:t>
            </a:r>
          </a:p>
          <a:p>
            <a:pPr>
              <a:buClr>
                <a:srgbClr val="000000"/>
              </a:buClr>
              <a:buSzPts val="800"/>
            </a:pPr>
            <a:r>
              <a:rPr lang="de-DE" sz="1067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     </a:t>
            </a: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Mittag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</a:p>
          <a:p>
            <a:pPr marL="167996">
              <a:spcAft>
                <a:spcPts val="1200"/>
              </a:spcAft>
              <a:buClr>
                <a:srgbClr val="000000"/>
              </a:buClr>
              <a:buSzPts val="800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Er überprüft die Ladungssicherheit. Und macht Mittagspause.</a:t>
            </a:r>
            <a:endParaRPr lang="de-DE" sz="1067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67996">
              <a:buClr>
                <a:srgbClr val="000000"/>
              </a:buClr>
              <a:buSzPts val="800"/>
            </a:pPr>
            <a:r>
              <a:rPr lang="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Nachmittag</a:t>
            </a:r>
            <a:r>
              <a:rPr lang="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  <a:endParaRPr sz="1067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67996">
              <a:spcAft>
                <a:spcPts val="600"/>
              </a:spcAft>
              <a:buClr>
                <a:srgbClr val="000000"/>
              </a:buClr>
              <a:buSzPts val="900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Er</a:t>
            </a:r>
            <a:r>
              <a:rPr lang="de-DE" sz="1067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setzt seine Fahrt fort, navigiert durch den Verkehr und hält sich an die Zeitpläne. Er kommuniziert mit dem Disponenten und meldet Verzögerungen oder Probleme</a:t>
            </a:r>
          </a:p>
          <a:p>
            <a:pPr>
              <a:buClr>
                <a:srgbClr val="000000"/>
              </a:buClr>
              <a:buSzPts val="800"/>
            </a:pPr>
            <a:r>
              <a:rPr lang="de" sz="1067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     </a:t>
            </a:r>
            <a:r>
              <a:rPr lang="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Abend</a:t>
            </a:r>
            <a:r>
              <a:rPr lang="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</a:p>
          <a:p>
            <a:pPr marL="167996">
              <a:lnSpc>
                <a:spcPct val="107000"/>
              </a:lnSpc>
              <a:spcAft>
                <a:spcPts val="1067"/>
              </a:spcAft>
              <a:buSzPts val="1000"/>
              <a:tabLst>
                <a:tab pos="609585" algn="l"/>
              </a:tabLst>
            </a:pPr>
            <a:r>
              <a:rPr lang="de-DE" sz="1067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 überprüft das Fahrzeug und dokumentiert </a:t>
            </a:r>
            <a:br>
              <a:rPr lang="de-DE" sz="1067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de-DE" sz="1067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 Tagesverlauf.</a:t>
            </a:r>
            <a:endParaRPr lang="de-DE" sz="1067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867" y="592570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Kompetenzen und Fähigkeiten"/>
          <p:cNvSpPr/>
          <p:nvPr/>
        </p:nvSpPr>
        <p:spPr>
          <a:xfrm>
            <a:off x="4213219" y="352207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Kompetenzen &amp; Fähigkeiten</a:t>
            </a:r>
            <a:endParaRPr lang="de" sz="933" b="1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SzPts val="1000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+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</a:t>
            </a: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Vorhanden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Fahrfähigkeiten, Motivation, Präzision, Erfahrung im Straßenverkehr</a:t>
            </a:r>
            <a:endParaRPr lang="de-DE" sz="1067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SzPts val="1000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- Fehlend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Mathematische Grundkenntnisse, digitale Alltags- und Grundkompetenzen sowie berufsspezifische digitale Kompetenzen </a:t>
            </a:r>
            <a:r>
              <a:rPr lang="de-DE" sz="1067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(automatisierte Bestandskontrolle, digitale Verkehrs- und Parkleitsysteme und Fahrerassistenzsysteme)</a:t>
            </a:r>
            <a:endParaRPr lang="de-DE" sz="1067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20000"/>
              </a:lnSpc>
              <a:spcAft>
                <a:spcPts val="600"/>
              </a:spcAft>
              <a:buClr>
                <a:srgbClr val="000000"/>
              </a:buClr>
              <a:buSzPts val="800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Talente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Gutes Gespür für den Straßenverkehr</a:t>
            </a:r>
          </a:p>
          <a:p>
            <a:pPr>
              <a:lnSpc>
                <a:spcPct val="120000"/>
              </a:lnSpc>
              <a:buClr>
                <a:srgbClr val="000000"/>
              </a:buClr>
              <a:buSzPts val="800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Wissen / Expertise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Erfahrung in der Fahrzeugbedienung und im Straßenverkehr</a:t>
            </a:r>
            <a:endParaRPr lang="de" sz="1067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228594" indent="-228594"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endParaRPr lang="de" sz="1067" b="1" dirty="0">
              <a:ea typeface="Proxima Nova"/>
              <a:cs typeface="Proxima Nova"/>
              <a:sym typeface="Proxima Nova"/>
            </a:endParaRPr>
          </a:p>
          <a:p>
            <a:pPr marL="228594" indent="-228594"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</a:pPr>
            <a:endParaRPr sz="1067" dirty="0">
              <a:solidFill>
                <a:srgbClr val="000000"/>
              </a:solidFill>
              <a:ea typeface="Proxima Nova"/>
              <a:cs typeface="Proxima Nova"/>
              <a:sym typeface="Proxima Nova"/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5383" y="599984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Demografische Daten"/>
          <p:cNvSpPr/>
          <p:nvPr/>
        </p:nvSpPr>
        <p:spPr>
          <a:xfrm>
            <a:off x="249799" y="352211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Demographische Daten &amp; Situation</a:t>
            </a:r>
            <a:endParaRPr sz="933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228594" indent="-228594" defTabSz="1219170">
              <a:lnSpc>
                <a:spcPct val="12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Ausbildung: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Fahrer für leichte Transportfahrzeuge</a:t>
            </a:r>
          </a:p>
          <a:p>
            <a:pPr marL="228594" indent="-228594" defTabSz="1219170">
              <a:lnSpc>
                <a:spcPct val="12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Job &amp; Karriere: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Möchte eines Tages Lkw-Fahrer werden und Verantwortung für Transporte übernehmen</a:t>
            </a:r>
          </a:p>
          <a:p>
            <a:pPr marL="228594" indent="-228594" defTabSz="1219170">
              <a:lnSpc>
                <a:spcPct val="12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Technisches Equipment &amp; Digitale Skills: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Unsicher im Umgang mit Tachographen und Navigationssystemen</a:t>
            </a:r>
          </a:p>
          <a:p>
            <a:pPr marL="228594" indent="-228594" defTabSz="1219170">
              <a:lnSpc>
                <a:spcPct val="12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Professionelles Umfeld &amp; Beziehungen: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Arbeitet eng mit Kollegen und Vorgesetzten zusammen</a:t>
            </a:r>
          </a:p>
          <a:p>
            <a:pPr marL="228594" indent="-228594" defTabSz="1219170">
              <a:lnSpc>
                <a:spcPct val="12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Arbeitsplatzbeschreibung: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Unterwegs auf den Straßen, im Fahrzeug und bei Kunden</a:t>
            </a:r>
          </a:p>
          <a:p>
            <a:pPr marL="228594" indent="-228594" defTabSz="1219170">
              <a:lnSpc>
                <a:spcPct val="120000"/>
              </a:lnSpc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Kommunikation- und Informationsverhalten: </a:t>
            </a:r>
            <a:r>
              <a:rPr lang="de-DE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Bevorzugt klare und einfache Anweisungen</a:t>
            </a:r>
            <a:endParaRPr lang="de-DE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594" indent="-228594" defTabSz="1219170">
              <a:buClr>
                <a:srgbClr val="000000"/>
              </a:buClr>
              <a:buSzPts val="800"/>
              <a:buFont typeface="Arial" panose="020B0604020202020204" pitchFamily="34" charset="0"/>
              <a:buChar char="•"/>
              <a:defRPr/>
            </a:pPr>
            <a:endParaRPr lang="de-DE" sz="1067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93967" y="2674667"/>
            <a:ext cx="721600" cy="7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Probleme, Schmerzpunkte, Emotionen"/>
          <p:cNvSpPr/>
          <p:nvPr/>
        </p:nvSpPr>
        <p:spPr>
          <a:xfrm>
            <a:off x="8191567" y="209096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Probleme, Schmerzpunkte &amp; Emotionen</a:t>
            </a:r>
            <a:endParaRPr sz="1067" b="1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lnSpc>
                <a:spcPct val="120000"/>
              </a:lnSpc>
              <a:buClr>
                <a:srgbClr val="000000"/>
              </a:buClr>
              <a:buSzPts val="800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Schwierigkeiten bei Arbeitsprozessen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</a:t>
            </a:r>
          </a:p>
          <a:p>
            <a:pPr marL="230394" indent="-230394">
              <a:lnSpc>
                <a:spcPct val="120000"/>
              </a:lnSpc>
              <a:buClr>
                <a:srgbClr val="000000"/>
              </a:buClr>
              <a:buSzPts val="800"/>
              <a:buFont typeface="Symbol" panose="05050102010706020507" pitchFamily="18" charset="2"/>
              <a:buChar char="-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Probleme bei der Berechnung von Ladungen (Gewicht, Volumen). </a:t>
            </a:r>
          </a:p>
          <a:p>
            <a:pPr marL="230394" indent="-230394">
              <a:lnSpc>
                <a:spcPct val="120000"/>
              </a:lnSpc>
              <a:buClr>
                <a:srgbClr val="000000"/>
              </a:buClr>
              <a:buSzPts val="800"/>
              <a:buFont typeface="Symbol" panose="05050102010706020507" pitchFamily="18" charset="2"/>
              <a:buChar char="-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Probleme bei der Einhaltung von Ladungssicherheitsvorschriften. </a:t>
            </a:r>
          </a:p>
          <a:p>
            <a:pPr marL="230394" indent="-230394">
              <a:lnSpc>
                <a:spcPct val="120000"/>
              </a:lnSpc>
              <a:buClr>
                <a:srgbClr val="000000"/>
              </a:buClr>
              <a:buSzPts val="800"/>
              <a:buFont typeface="Symbol" panose="05050102010706020507" pitchFamily="18" charset="2"/>
              <a:buChar char="-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Unsicherheit im Umgang mit digitalen Geräten wie Tachographen oder Navigationssystemen. </a:t>
            </a:r>
            <a:endParaRPr lang="de" sz="1067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69329" indent="-169329">
              <a:lnSpc>
                <a:spcPct val="120000"/>
              </a:lnSpc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nervt am meisten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Überforderung bei Veränderung technischer Systeme</a:t>
            </a:r>
          </a:p>
          <a:p>
            <a:pPr marL="169329" indent="-169329">
              <a:lnSpc>
                <a:spcPct val="120000"/>
              </a:lnSpc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mag die Persona: 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Amin genießt das Fahren und die Freiheit auf der Straße.</a:t>
            </a:r>
          </a:p>
          <a:p>
            <a:pPr marL="169329" indent="-169329">
              <a:lnSpc>
                <a:spcPct val="120000"/>
              </a:lnSpc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mag die Persona nicht: 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Stress durch </a:t>
            </a:r>
            <a:b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</a:b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enge Zeitpläne und Verkehrsprobleme. </a:t>
            </a:r>
          </a:p>
          <a:p>
            <a:pPr marL="169329" indent="-169329">
              <a:buClr>
                <a:srgbClr val="000000"/>
              </a:buClr>
              <a:buSzPts val="800"/>
              <a:buFont typeface="Proxima Nova"/>
              <a:buChar char="•"/>
            </a:pPr>
            <a:endParaRPr lang="de-DE" sz="1067" dirty="0">
              <a:ea typeface="Proxima Nova"/>
              <a:cs typeface="Proxima Nova"/>
              <a:sym typeface="Proxima Nova"/>
            </a:endParaRPr>
          </a:p>
          <a:p>
            <a:pPr marL="169329" indent="-169329">
              <a:buClr>
                <a:srgbClr val="000000"/>
              </a:buClr>
              <a:buSzPts val="800"/>
              <a:buFont typeface="Proxima Nova"/>
              <a:buChar char="•"/>
            </a:pPr>
            <a:endParaRPr lang="de-DE" sz="1067" dirty="0">
              <a:ea typeface="Proxima Nova"/>
              <a:cs typeface="Proxima Nova"/>
              <a:sym typeface="Proxima Nova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82608" y="270900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Bedürfnisse und Ziele"/>
          <p:cNvSpPr/>
          <p:nvPr/>
        </p:nvSpPr>
        <p:spPr>
          <a:xfrm>
            <a:off x="4213219" y="20910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spcAft>
                <a:spcPts val="1200"/>
              </a:spcAft>
              <a:buClr>
                <a:srgbClr val="000000"/>
              </a:buClr>
              <a:buSzPts val="1000"/>
            </a:pPr>
            <a:r>
              <a:rPr lang="de" sz="133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Professionelle &amp; persönliche Bedürfnisse und Ziele</a:t>
            </a:r>
            <a:endParaRPr sz="1330" b="1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228594" indent="-228594">
              <a:lnSpc>
                <a:spcPct val="120000"/>
              </a:lnSpc>
              <a:buSzPts val="800"/>
              <a:buFont typeface="Arial" panose="020B0604020202020204" pitchFamily="34" charset="0"/>
              <a:buChar char="•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</a:t>
            </a:r>
            <a:r>
              <a:rPr lang="de-DE" sz="1067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IST: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Hat ein gutes Gespür für den Straßenverkehr, arbeitet sorgfältig und motiviert</a:t>
            </a:r>
          </a:p>
          <a:p>
            <a:pPr marL="228594" indent="-228594">
              <a:lnSpc>
                <a:spcPct val="120000"/>
              </a:lnSpc>
              <a:buSzPts val="800"/>
              <a:buFont typeface="Arial" panose="020B0604020202020204" pitchFamily="34" charset="0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SOLL: 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Die Ladung soll ordnungsgemäß gesichert sein und digitale Systeme benutzt werden.</a:t>
            </a:r>
          </a:p>
          <a:p>
            <a:pPr marL="228594" indent="-228594">
              <a:lnSpc>
                <a:spcPct val="120000"/>
              </a:lnSpc>
              <a:buSzPts val="800"/>
              <a:buFont typeface="Arial" panose="020B0604020202020204" pitchFamily="34" charset="0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Motivation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Der Wunsch eines Tages einen Lkw zu fahren.</a:t>
            </a:r>
          </a:p>
          <a:p>
            <a:pPr marL="228594" indent="-228594">
              <a:lnSpc>
                <a:spcPct val="120000"/>
              </a:lnSpc>
              <a:buSzPts val="800"/>
              <a:buFont typeface="Arial" panose="020B0604020202020204" pitchFamily="34" charset="0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Bedürfnisse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 Unterstützung beim Erlernen mathematischer Kenntnisse und beim Umgang mit digitalen Geräten.</a:t>
            </a:r>
          </a:p>
          <a:p>
            <a:pPr marL="228594" indent="-228594">
              <a:lnSpc>
                <a:spcPct val="120000"/>
              </a:lnSpc>
              <a:buSzPts val="800"/>
              <a:buFont typeface="Arial" panose="020B0604020202020204" pitchFamily="34" charset="0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Anreize: 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Führerschein, Arbeitsplatzsicherheit</a:t>
            </a:r>
            <a:endParaRPr lang="de-DE" sz="1067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228594" indent="-228594">
              <a:lnSpc>
                <a:spcPct val="120000"/>
              </a:lnSpc>
              <a:buSzPts val="800"/>
              <a:buFont typeface="Arial" panose="020B0604020202020204" pitchFamily="34" charset="0"/>
              <a:buChar char="•"/>
            </a:pPr>
            <a:r>
              <a:rPr lang="de-DE" sz="1067" b="1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Ziel: </a:t>
            </a:r>
            <a:r>
              <a:rPr lang="de-DE" sz="1067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Erwerb des LKW Führerscheins und </a:t>
            </a:r>
            <a:br>
              <a:rPr lang="de-DE" sz="1067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de-DE" sz="1067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berufsspezifische digitale Kompetenzen</a:t>
            </a:r>
            <a:endParaRPr lang="de-DE" sz="1067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cxnSp>
        <p:nvCxnSpPr>
          <p:cNvPr id="74" name="Google Shape;74;p15"/>
          <p:cNvCxnSpPr/>
          <p:nvPr/>
        </p:nvCxnSpPr>
        <p:spPr>
          <a:xfrm>
            <a:off x="279651" y="3195819"/>
            <a:ext cx="3656800" cy="0"/>
          </a:xfrm>
          <a:prstGeom prst="straightConnector1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Berufliche Situation der Persona"/>
          <p:cNvSpPr txBox="1"/>
          <p:nvPr/>
        </p:nvSpPr>
        <p:spPr>
          <a:xfrm>
            <a:off x="279633" y="2959024"/>
            <a:ext cx="3656800" cy="2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de-DE" sz="1333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Beifahrer bei einem Transportunternehmen</a:t>
            </a:r>
          </a:p>
        </p:txBody>
      </p:sp>
      <p:sp>
        <p:nvSpPr>
          <p:cNvPr id="76" name="Berufliche Situation"/>
          <p:cNvSpPr txBox="1"/>
          <p:nvPr/>
        </p:nvSpPr>
        <p:spPr>
          <a:xfrm>
            <a:off x="249801" y="3204233"/>
            <a:ext cx="1778000" cy="1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33" tIns="17167" rIns="34333" bIns="17167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berufliche Situation</a:t>
            </a:r>
            <a:endParaRPr sz="1100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cxnSp>
        <p:nvCxnSpPr>
          <p:cNvPr id="73" name="Google Shape;73;p15"/>
          <p:cNvCxnSpPr/>
          <p:nvPr/>
        </p:nvCxnSpPr>
        <p:spPr>
          <a:xfrm>
            <a:off x="278071" y="2772403"/>
            <a:ext cx="3686800" cy="0"/>
          </a:xfrm>
          <a:prstGeom prst="straightConnector1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" name="Name und Alter der Persona"/>
          <p:cNvSpPr txBox="1"/>
          <p:nvPr/>
        </p:nvSpPr>
        <p:spPr>
          <a:xfrm>
            <a:off x="283600" y="2520200"/>
            <a:ext cx="3656800" cy="2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de-DE" sz="1333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Amin, 41 Jahre</a:t>
            </a:r>
            <a:endParaRPr sz="1333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75" name="Name, Alter"/>
          <p:cNvSpPr txBox="1"/>
          <p:nvPr/>
        </p:nvSpPr>
        <p:spPr>
          <a:xfrm>
            <a:off x="249799" y="2780820"/>
            <a:ext cx="848400" cy="1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33" tIns="17167" rIns="34333" bIns="17167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Name, Alter</a:t>
            </a:r>
            <a:endParaRPr sz="1100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D13C4E25-0042-4828-9472-965FBB632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605" t="12521" b="-1"/>
          <a:stretch/>
        </p:blipFill>
        <p:spPr>
          <a:xfrm>
            <a:off x="249799" y="291503"/>
            <a:ext cx="2115200" cy="2024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E96C161-768B-46A1-B614-9FA5A4BC43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04795" y="138158"/>
            <a:ext cx="1599872" cy="1263056"/>
          </a:xfrm>
        </p:spPr>
        <p:txBody>
          <a:bodyPr>
            <a:normAutofit/>
          </a:bodyPr>
          <a:lstStyle/>
          <a:p>
            <a:r>
              <a:rPr lang="de-DE" sz="1600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</a:rPr>
              <a:t>Persona Berufskraft-fahrer Leitlinie „breiter“</a:t>
            </a:r>
          </a:p>
        </p:txBody>
      </p:sp>
    </p:spTree>
    <p:extLst>
      <p:ext uri="{BB962C8B-B14F-4D97-AF65-F5344CB8AC3E}">
        <p14:creationId xmlns:p14="http://schemas.microsoft.com/office/powerpoint/2010/main" val="1302421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87;p15">
            <a:extLst>
              <a:ext uri="{FF2B5EF4-FFF2-40B4-BE49-F238E27FC236}">
                <a16:creationId xmlns:a16="http://schemas.microsoft.com/office/drawing/2014/main" id="{FC9F126B-AEED-4BB7-9DBB-254DCD2BA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77600" y="5980067"/>
            <a:ext cx="721600" cy="72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Google Shape;80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81" idx="4"/>
            <a:endCxn id="82" idx="0"/>
          </p:cNvCxnSpPr>
          <p:nvPr/>
        </p:nvCxnSpPr>
        <p:spPr>
          <a:xfrm>
            <a:off x="8412467" y="4175867"/>
            <a:ext cx="0" cy="1910000"/>
          </a:xfrm>
          <a:prstGeom prst="straightConnector1">
            <a:avLst/>
          </a:prstGeom>
          <a:noFill/>
          <a:ln w="9525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2" name="Google Shape;82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5667" y="6085908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5667" y="5412195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5667" y="4756281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5667" y="4060667"/>
            <a:ext cx="113600" cy="115200"/>
          </a:xfrm>
          <a:prstGeom prst="ellipse">
            <a:avLst/>
          </a:prstGeom>
          <a:solidFill>
            <a:srgbClr val="6B9399"/>
          </a:solidFill>
          <a:ln>
            <a:noFill/>
          </a:ln>
        </p:spPr>
        <p:txBody>
          <a:bodyPr spcFirstLastPara="1" wrap="square" lIns="34333" tIns="34333" rIns="34333" bIns="34333" anchor="ctr" anchorCtr="0">
            <a:noAutofit/>
          </a:bodyPr>
          <a:lstStyle/>
          <a:p>
            <a:pPr>
              <a:buClr>
                <a:srgbClr val="000000"/>
              </a:buClr>
              <a:buSzPts val="400"/>
            </a:pPr>
            <a:endParaRPr sz="533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69" name="Typischer Arbeitsalltag"/>
          <p:cNvSpPr/>
          <p:nvPr/>
        </p:nvSpPr>
        <p:spPr>
          <a:xfrm>
            <a:off x="8191567" y="3522033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Ein typischer (Arbeits-)tag</a:t>
            </a:r>
            <a:endParaRPr sz="1333" b="1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indent="169329">
              <a:spcBef>
                <a:spcPts val="1200"/>
              </a:spcBef>
              <a:buClr>
                <a:srgbClr val="000000"/>
              </a:buClr>
              <a:buSzPts val="800"/>
            </a:pP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</a:t>
            </a:r>
            <a:r>
              <a:rPr lang="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Morgen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  <a:endParaRPr sz="1100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252000">
              <a:buClr>
                <a:srgbClr val="000000"/>
              </a:buClr>
              <a:buSzPts val="800"/>
            </a:pP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Kinder wecken und fertig für die Schule machen, Frühstück mit der Familie, Hausarbeit und Einkäufe.</a:t>
            </a:r>
          </a:p>
          <a:p>
            <a:pPr marL="252000">
              <a:buClr>
                <a:srgbClr val="000000"/>
              </a:buClr>
              <a:buSzPts val="800"/>
            </a:pPr>
            <a:endParaRPr lang="de-DE" sz="1100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67996">
              <a:spcBef>
                <a:spcPts val="300"/>
              </a:spcBef>
              <a:buClr>
                <a:srgbClr val="000000"/>
              </a:buClr>
              <a:buSzPts val="800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Mittag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</a:p>
          <a:p>
            <a:pPr marL="252000">
              <a:spcAft>
                <a:spcPts val="300"/>
              </a:spcAft>
              <a:buClr>
                <a:srgbClr val="000000"/>
              </a:buClr>
              <a:buSzPts val="800"/>
            </a:pP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Mittagessen mit den Kindern zuhause</a:t>
            </a:r>
          </a:p>
          <a:p>
            <a:pPr marL="252000">
              <a:spcAft>
                <a:spcPts val="1200"/>
              </a:spcAft>
              <a:buClr>
                <a:srgbClr val="000000"/>
              </a:buClr>
              <a:buSzPts val="800"/>
            </a:pPr>
            <a:endParaRPr lang="de" sz="1100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67996">
              <a:buClr>
                <a:srgbClr val="000000"/>
              </a:buClr>
              <a:buSzPts val="800"/>
            </a:pPr>
            <a:r>
              <a:rPr lang="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  Nachmittag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</a:p>
          <a:p>
            <a:pPr marL="252000">
              <a:buClr>
                <a:srgbClr val="000000"/>
              </a:buClr>
              <a:buSzPts val="900"/>
            </a:pP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Hausaufgaben mit den Kindern machen, Suche nach Arbeitsstellen und Weiterbildungsangeboten</a:t>
            </a:r>
          </a:p>
          <a:p>
            <a:pPr marL="252000">
              <a:buClr>
                <a:srgbClr val="000000"/>
              </a:buClr>
              <a:buSzPts val="900"/>
            </a:pPr>
            <a:endParaRPr lang="de-DE" sz="1100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252000">
              <a:spcBef>
                <a:spcPts val="100"/>
              </a:spcBef>
              <a:spcAft>
                <a:spcPts val="300"/>
              </a:spcAft>
              <a:buClr>
                <a:srgbClr val="000000"/>
              </a:buClr>
              <a:buSzPts val="900"/>
            </a:pPr>
            <a:r>
              <a:rPr lang="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Abend</a:t>
            </a: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:</a:t>
            </a:r>
            <a:b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</a:br>
            <a:r>
              <a:rPr lang="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Abendessen und Familienzeit</a:t>
            </a:r>
          </a:p>
        </p:txBody>
      </p:sp>
      <p:pic>
        <p:nvPicPr>
          <p:cNvPr id="27" name="Google Shape;90;p15">
            <a:extLst>
              <a:ext uri="{FF2B5EF4-FFF2-40B4-BE49-F238E27FC236}">
                <a16:creationId xmlns:a16="http://schemas.microsoft.com/office/drawing/2014/main" id="{97E2BAE7-49D2-4C2F-AB9C-1B24FFC8B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1000" y="601980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Kompetenzen und Fähigkeiten"/>
          <p:cNvSpPr/>
          <p:nvPr/>
        </p:nvSpPr>
        <p:spPr>
          <a:xfrm>
            <a:off x="4213219" y="352207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Kompetenzen &amp; Fähigkeiten</a:t>
            </a:r>
          </a:p>
          <a:p>
            <a:pPr>
              <a:buClr>
                <a:srgbClr val="000000"/>
              </a:buClr>
              <a:buSzPts val="1000"/>
            </a:pPr>
            <a:endParaRPr lang="de" sz="1333" b="1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1000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+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</a:t>
            </a: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Vorhanden: 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Bedienung von Industrienähmaschinen, Teamarbeit, Präzises Arbeiten und Einhalten von Vorgaben</a:t>
            </a:r>
            <a:endParaRPr lang="de-DE" sz="1100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1000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- Fehlend: 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Berufsbezogene Deutschsprachkenntnisse für (Teil-) Qualifizierungen, formale Qualifikation in Deutschland</a:t>
            </a:r>
          </a:p>
          <a:p>
            <a:pPr>
              <a:buClr>
                <a:srgbClr val="000000"/>
              </a:buClr>
              <a:buSzPts val="800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Talente: 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Präzises Arbeiten, Aufmerksamkeit für Details, praktisches Geschick, schnelle Auffassungsgabe und termingerechtes Arbeiten</a:t>
            </a:r>
            <a:endParaRPr lang="de-DE" sz="1100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r>
              <a:rPr lang="de-DE" sz="11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Wissen / Expertise: </a:t>
            </a: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Berufserfahrung in der Textilproduktion </a:t>
            </a:r>
          </a:p>
          <a:p>
            <a:pPr>
              <a:buClr>
                <a:srgbClr val="000000"/>
              </a:buClr>
              <a:buSzPts val="800"/>
            </a:pPr>
            <a:r>
              <a:rPr lang="de-DE" sz="11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grundlegende Sprachkenntnisse (mündliches Sprachniveau B1, schriftsprachliches Niveau A2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)</a:t>
            </a:r>
            <a:endParaRPr lang="de" sz="1067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24" name="Google Shape;88;p15">
            <a:extLst>
              <a:ext uri="{FF2B5EF4-FFF2-40B4-BE49-F238E27FC236}">
                <a16:creationId xmlns:a16="http://schemas.microsoft.com/office/drawing/2014/main" id="{3E744001-C864-4CDD-BAB0-8E4746867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4800" y="606180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Demografische Daten"/>
          <p:cNvSpPr/>
          <p:nvPr/>
        </p:nvSpPr>
        <p:spPr>
          <a:xfrm>
            <a:off x="249799" y="352211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Demographische Daten &amp; Situation</a:t>
            </a:r>
          </a:p>
          <a:p>
            <a:pPr defTabSz="1219170">
              <a:spcAft>
                <a:spcPts val="400"/>
              </a:spcAft>
              <a:buClr>
                <a:srgbClr val="000000"/>
              </a:buClr>
              <a:buSzPts val="800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Ausbildung: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keine Berufsausbildung im Herkunftsland Bangladesch, seit 5 Jahren mit ihrer Familie in Deutschland</a:t>
            </a:r>
          </a:p>
          <a:p>
            <a:pPr defTabSz="1219170">
              <a:spcAft>
                <a:spcPts val="400"/>
              </a:spcAft>
              <a:buClr>
                <a:srgbClr val="000000"/>
              </a:buClr>
              <a:buSzPts val="800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Job &amp; Karriere: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Frühere Tätigkeit als Näherin in einer Textilfabrik in Bangladesch</a:t>
            </a:r>
          </a:p>
          <a:p>
            <a:pPr defTabSz="1219170">
              <a:spcAft>
                <a:spcPts val="400"/>
              </a:spcAft>
              <a:buClr>
                <a:srgbClr val="000000"/>
              </a:buClr>
              <a:buSzPts val="800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Technisches Equipment &amp; Digitale Skills: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Smartphone und gelegentlicher Zugang zu einem Computer. Grundlegende Kenntnisse in der Nutzung von Internet.</a:t>
            </a:r>
          </a:p>
          <a:p>
            <a:pPr defTabSz="1219170">
              <a:spcAft>
                <a:spcPts val="400"/>
              </a:spcAft>
              <a:buClr>
                <a:srgbClr val="000000"/>
              </a:buClr>
              <a:buSzPts val="800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Professionelles Umfeld &amp; Beziehungen: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Soziale Kontakte innerhalb ihrer Community. Regelmäßiger Kontakt zur Integrationsfachkraft (IFK) des Jobcenters München.</a:t>
            </a:r>
          </a:p>
          <a:p>
            <a:pPr defTabSz="1219170">
              <a:spcAft>
                <a:spcPts val="400"/>
              </a:spcAft>
              <a:buClr>
                <a:srgbClr val="000000"/>
              </a:buClr>
              <a:buSzPts val="800"/>
              <a:defRPr/>
            </a:pPr>
            <a:r>
              <a:rPr lang="de-DE" sz="1067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Kommunikation- und Informationsverhalten: </a:t>
            </a:r>
            <a:r>
              <a:rPr lang="de-DE" sz="1067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Bevorzugt persönliche Gespräche und einfache, klare Kommunikation. Nutzt soziale Medien und Jobportale.</a:t>
            </a:r>
          </a:p>
        </p:txBody>
      </p:sp>
      <p:pic>
        <p:nvPicPr>
          <p:cNvPr id="22" name="Google Shape;86;p15">
            <a:extLst>
              <a:ext uri="{FF2B5EF4-FFF2-40B4-BE49-F238E27FC236}">
                <a16:creationId xmlns:a16="http://schemas.microsoft.com/office/drawing/2014/main" id="{CBFC0AE3-37C7-441B-BDDE-856BA99A3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311932" y="2743200"/>
            <a:ext cx="721600" cy="7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Probleme, Schmerzpunkte, Emotionen"/>
          <p:cNvSpPr/>
          <p:nvPr/>
        </p:nvSpPr>
        <p:spPr>
          <a:xfrm>
            <a:off x="8191567" y="209096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Probleme, Schmerzpunkte &amp; Emotionen</a:t>
            </a:r>
            <a:endParaRPr sz="933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algn="ctr">
              <a:buClr>
                <a:srgbClr val="000000"/>
              </a:buClr>
              <a:buSzPts val="1000"/>
            </a:pPr>
            <a:endParaRPr sz="1067" b="1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buClr>
                <a:srgbClr val="000000"/>
              </a:buClr>
              <a:buSzPts val="800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Schwierigkeiten bei der Entwicklung und Realisierung beruflicher Perspektiven zur Aufnahme einer Beschäftigung und ggf. einer (Teil-) Qualifizierung:</a:t>
            </a:r>
          </a:p>
          <a:p>
            <a:pPr marL="180000" indent="-180000">
              <a:spcAft>
                <a:spcPts val="1200"/>
              </a:spcAft>
              <a:buClr>
                <a:srgbClr val="000000"/>
              </a:buClr>
              <a:buSzPts val="800"/>
              <a:buFont typeface="Symbol" panose="05050102010706020507" pitchFamily="18" charset="2"/>
              <a:buChar char="-"/>
            </a:pP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Vereinbarkeit von Familie und Beruf, bspw. Kinderbetreuung, gezielte Suche nach einer Arbeitsstelle bzw. einem (Online-) Weiterbildungsangebot in Teilzeit</a:t>
            </a:r>
            <a:endParaRPr lang="de" sz="1067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80000" indent="-180000">
              <a:spcAft>
                <a:spcPts val="600"/>
              </a:spcAft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nervt am meisten: 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Mangelnde Transparenz der Weiterbildungsangebote inkl. Finanzierungsmöglichkeiten</a:t>
            </a:r>
          </a:p>
          <a:p>
            <a:pPr marL="180000" indent="-180000">
              <a:spcAft>
                <a:spcPts val="600"/>
              </a:spcAft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mag die Persona: 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Unterstützung von Beratungsstellen</a:t>
            </a:r>
            <a:endParaRPr lang="de-DE" sz="1067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marL="180000" indent="-180000">
              <a:spcAft>
                <a:spcPts val="600"/>
              </a:spcAft>
              <a:buClr>
                <a:srgbClr val="000000"/>
              </a:buClr>
              <a:buSzPts val="800"/>
              <a:buFont typeface="Proxima Nova"/>
              <a:buChar char="•"/>
            </a:pPr>
            <a:r>
              <a:rPr lang="de-DE" sz="1067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Was mag die Persona nicht: </a:t>
            </a:r>
            <a:r>
              <a:rPr lang="de-DE" sz="1067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Unpersönliche Auswahlverfahren im Bewerbungsprozess</a:t>
            </a:r>
          </a:p>
          <a:p>
            <a:pPr marL="169329" indent="-169329">
              <a:buClr>
                <a:srgbClr val="000000"/>
              </a:buClr>
              <a:buSzPts val="800"/>
              <a:buFont typeface="Proxima Nova"/>
              <a:buChar char="•"/>
            </a:pPr>
            <a:endParaRPr lang="de-DE" sz="1067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25" name="Google Shape;89;p15">
            <a:extLst>
              <a:ext uri="{FF2B5EF4-FFF2-40B4-BE49-F238E27FC236}">
                <a16:creationId xmlns:a16="http://schemas.microsoft.com/office/drawing/2014/main" id="{335CA9C0-2C93-4CD6-A8BF-168C5585B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96533" y="2743200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Bedürfnisse und Ziele"/>
          <p:cNvSpPr/>
          <p:nvPr/>
        </p:nvSpPr>
        <p:spPr>
          <a:xfrm>
            <a:off x="4213219" y="209105"/>
            <a:ext cx="3724000" cy="3123600"/>
          </a:xfrm>
          <a:prstGeom prst="rect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5133" tIns="135133" rIns="33800" bIns="17167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de" sz="1333" b="1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Professionelle &amp; persönliche Bedürfnisse und Ziele</a:t>
            </a:r>
            <a:endParaRPr sz="933" i="1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 algn="ctr">
              <a:buClr>
                <a:srgbClr val="000000"/>
              </a:buClr>
              <a:buSzPts val="1000"/>
            </a:pPr>
            <a:r>
              <a:rPr lang="de-DE" sz="1100" b="1" dirty="0">
                <a:solidFill>
                  <a:srgbClr val="000000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</a:t>
            </a:r>
            <a:endParaRPr sz="1100" b="1" dirty="0">
              <a:solidFill>
                <a:srgbClr val="000000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spcAft>
                <a:spcPts val="600"/>
              </a:spcAft>
              <a:buSzPts val="800"/>
            </a:pPr>
            <a:r>
              <a:rPr lang="de-DE" sz="10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IST: </a:t>
            </a:r>
            <a:r>
              <a:rPr lang="de-DE" sz="10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Proaktiv und motiviert, neue Chancen zu finden. Offen für eine abschlussorientierte Weiterbildung.</a:t>
            </a:r>
            <a:endParaRPr lang="de-DE" sz="1000" b="1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  <a:p>
            <a:pPr>
              <a:spcAft>
                <a:spcPts val="600"/>
              </a:spcAft>
              <a:buSzPts val="800"/>
            </a:pPr>
            <a:r>
              <a:rPr lang="de-DE" sz="10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SOLL: </a:t>
            </a:r>
            <a:r>
              <a:rPr lang="de-DE" sz="10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Technische Kompetenzen und Interesse an einer Tätigkeit in der Produktion (gewerblich-technisch)</a:t>
            </a:r>
          </a:p>
          <a:p>
            <a:pPr>
              <a:spcAft>
                <a:spcPts val="600"/>
              </a:spcAft>
              <a:buSzPts val="800"/>
            </a:pPr>
            <a:r>
              <a:rPr lang="de-DE" sz="10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Motivation: </a:t>
            </a:r>
            <a:r>
              <a:rPr lang="de-DE" sz="10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Persönliche und berufliche Weiterentwicklung, Vereinbarkeit von Familie und Beruf </a:t>
            </a:r>
          </a:p>
          <a:p>
            <a:pPr>
              <a:spcAft>
                <a:spcPts val="600"/>
              </a:spcAft>
              <a:buSzPts val="800"/>
            </a:pPr>
            <a:r>
              <a:rPr lang="de-DE" sz="10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Bedürfnisse:</a:t>
            </a:r>
            <a:r>
              <a:rPr lang="de-DE" sz="10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Unterstützung bei der Jobsuche und im Bewerbungsprozess, kurzfristig erfolgreicher Berufseinstieg und langfristig Entwicklung beruflicher Perspektiven</a:t>
            </a:r>
          </a:p>
          <a:p>
            <a:pPr>
              <a:spcAft>
                <a:spcPts val="600"/>
              </a:spcAft>
              <a:buSzPts val="800"/>
            </a:pPr>
            <a:r>
              <a:rPr lang="de-DE" sz="10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Anreize:</a:t>
            </a:r>
            <a:r>
              <a:rPr lang="de-DE" sz="10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 Berufliche und soziale Teilhabe durch Beschäftigung, perspektivisch Teilnahme an einer (Teil-) Qualifizierung</a:t>
            </a:r>
          </a:p>
          <a:p>
            <a:pPr>
              <a:spcAft>
                <a:spcPts val="600"/>
              </a:spcAft>
              <a:buSzPts val="800"/>
            </a:pPr>
            <a:r>
              <a:rPr lang="de-DE" sz="1000" b="1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Ziel: </a:t>
            </a:r>
            <a:r>
              <a:rPr lang="de-DE" sz="10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Festanstellung in Teilzeit à max. 30 h / Wo</a:t>
            </a:r>
          </a:p>
        </p:txBody>
      </p:sp>
      <p:cxnSp>
        <p:nvCxnSpPr>
          <p:cNvPr id="74" name="Google Shape;7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79651" y="3195819"/>
            <a:ext cx="3656800" cy="0"/>
          </a:xfrm>
          <a:prstGeom prst="straightConnector1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Berufliche Situation der Persona"/>
          <p:cNvSpPr txBox="1"/>
          <p:nvPr/>
        </p:nvSpPr>
        <p:spPr>
          <a:xfrm>
            <a:off x="279633" y="2959024"/>
            <a:ext cx="3656800" cy="2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de-DE" sz="1100" dirty="0">
                <a:solidFill>
                  <a:srgbClr val="242424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Arbeitslos, auf der Suche nach einer Teilzeitstelle</a:t>
            </a:r>
            <a:endParaRPr lang="de-DE" sz="1100" dirty="0">
              <a:ea typeface="Proxima Nova"/>
              <a:cs typeface="Proxima Nova"/>
              <a:sym typeface="Proxima Nova"/>
            </a:endParaRPr>
          </a:p>
        </p:txBody>
      </p:sp>
      <p:sp>
        <p:nvSpPr>
          <p:cNvPr id="76" name="Berufliche Situation"/>
          <p:cNvSpPr txBox="1"/>
          <p:nvPr/>
        </p:nvSpPr>
        <p:spPr>
          <a:xfrm>
            <a:off x="249801" y="3204233"/>
            <a:ext cx="1778000" cy="1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33" tIns="17167" rIns="34333" bIns="17167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berufliche Situation</a:t>
            </a:r>
            <a:endParaRPr sz="1100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cxnSp>
        <p:nvCxnSpPr>
          <p:cNvPr id="73" name="Google Shape;7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78071" y="2772403"/>
            <a:ext cx="3686800" cy="0"/>
          </a:xfrm>
          <a:prstGeom prst="straightConnector1">
            <a:avLst/>
          </a:prstGeom>
          <a:noFill/>
          <a:ln w="19050" cap="flat" cmpd="sng">
            <a:solidFill>
              <a:srgbClr val="6B939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" name="Name und Alter der Persona"/>
          <p:cNvSpPr txBox="1"/>
          <p:nvPr/>
        </p:nvSpPr>
        <p:spPr>
          <a:xfrm>
            <a:off x="283600" y="2520200"/>
            <a:ext cx="3656800" cy="2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de-DE" sz="1200" dirty="0"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Samira, 38 Jahre</a:t>
            </a:r>
            <a:endParaRPr sz="1200" dirty="0"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sp>
        <p:nvSpPr>
          <p:cNvPr id="75" name="Name, Alter"/>
          <p:cNvSpPr txBox="1"/>
          <p:nvPr/>
        </p:nvSpPr>
        <p:spPr>
          <a:xfrm>
            <a:off x="249799" y="2780820"/>
            <a:ext cx="848400" cy="1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33" tIns="17167" rIns="34333" bIns="17167" anchor="t" anchorCtr="0">
            <a:noAutofit/>
          </a:bodyPr>
          <a:lstStyle/>
          <a:p>
            <a:pPr>
              <a:buClr>
                <a:srgbClr val="000000"/>
              </a:buClr>
              <a:buSzPts val="800"/>
            </a:pPr>
            <a:r>
              <a:rPr lang="de" sz="1100" dirty="0">
                <a:solidFill>
                  <a:srgbClr val="A35353"/>
                </a:solidFill>
                <a:latin typeface="Arial" panose="020B0604020202020204" pitchFamily="34" charset="0"/>
                <a:ea typeface="Proxima Nova"/>
                <a:cs typeface="Arial" panose="020B0604020202020204" pitchFamily="34" charset="0"/>
                <a:sym typeface="Proxima Nova"/>
              </a:rPr>
              <a:t>Name, Alter</a:t>
            </a:r>
            <a:endParaRPr sz="1100" dirty="0">
              <a:solidFill>
                <a:srgbClr val="A35353"/>
              </a:solidFill>
              <a:latin typeface="Arial" panose="020B0604020202020204" pitchFamily="34" charset="0"/>
              <a:ea typeface="Proxima Nova"/>
              <a:cs typeface="Arial" panose="020B0604020202020204" pitchFamily="34" charset="0"/>
              <a:sym typeface="Proxima Nova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8FEDFC62-7B51-4CFD-A94B-F271CF251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799" y="272283"/>
            <a:ext cx="2115200" cy="21152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7A6C2D-32AC-4F81-B4F6-5DC38DB226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40033" y="272283"/>
            <a:ext cx="1654816" cy="984885"/>
          </a:xfrm>
        </p:spPr>
        <p:txBody>
          <a:bodyPr/>
          <a:lstStyle/>
          <a:p>
            <a:r>
              <a:rPr lang="de-DE" sz="1600" b="1" dirty="0">
                <a:solidFill>
                  <a:srgbClr val="A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 Erwerbslose</a:t>
            </a:r>
            <a:r>
              <a:rPr lang="de-DE" sz="1600" b="1" baseline="0" dirty="0">
                <a:solidFill>
                  <a:srgbClr val="A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Leitlinie „integrativer“</a:t>
            </a:r>
            <a:endParaRPr lang="de-DE" sz="1600" b="1" dirty="0">
              <a:solidFill>
                <a:srgbClr val="A3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16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1403</Words>
  <Application>Microsoft Office PowerPoint</Application>
  <PresentationFormat>Breitbild</PresentationFormat>
  <Paragraphs>162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Palatino Linotype</vt:lpstr>
      <vt:lpstr>Proxima Nova</vt:lpstr>
      <vt:lpstr>Segoe UI</vt:lpstr>
      <vt:lpstr>Symbol</vt:lpstr>
      <vt:lpstr>Office</vt:lpstr>
      <vt:lpstr>Zielgruppe Personas</vt:lpstr>
      <vt:lpstr>Persona Fachlagerist, Leitlinie „höher“</vt:lpstr>
      <vt:lpstr>Persona Berufskraft-fahrer Leitlinie „breiter“</vt:lpstr>
      <vt:lpstr>Persona Erwerbslose, Leitlinie „integrativer“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Zielgruppe: Persona Vorlagen</dc:title>
  <dc:creator>Biallahs, Svenja</dc:creator>
  <cp:lastModifiedBy>Schmitt, Melanie</cp:lastModifiedBy>
  <cp:revision>54</cp:revision>
  <cp:lastPrinted>2025-04-30T08:45:52Z</cp:lastPrinted>
  <dcterms:created xsi:type="dcterms:W3CDTF">2025-04-11T10:26:47Z</dcterms:created>
  <dcterms:modified xsi:type="dcterms:W3CDTF">2026-04-24T07:21:57Z</dcterms:modified>
</cp:coreProperties>
</file>