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614" r:id="rId2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iallahs, Svenja" initials="BS" lastIdx="4" clrIdx="0">
    <p:extLst>
      <p:ext uri="{19B8F6BF-5375-455C-9EA6-DF929625EA0E}">
        <p15:presenceInfo xmlns:p15="http://schemas.microsoft.com/office/powerpoint/2012/main" userId="S-1-5-21-1644758697-150128365-4257268962-126169" providerId="AD"/>
      </p:ext>
    </p:extLst>
  </p:cmAuthor>
  <p:cmAuthor id="2" name="Dauser, Dominique" initials="DD" lastIdx="2" clrIdx="1">
    <p:extLst>
      <p:ext uri="{19B8F6BF-5375-455C-9EA6-DF929625EA0E}">
        <p15:presenceInfo xmlns:p15="http://schemas.microsoft.com/office/powerpoint/2012/main" userId="S-1-5-21-1644758697-150128365-4257268962-14567" providerId="AD"/>
      </p:ext>
    </p:extLst>
  </p:cmAuthor>
  <p:cmAuthor id="3" name="Wailand, Elke" initials="WE" lastIdx="1" clrIdx="2">
    <p:extLst>
      <p:ext uri="{19B8F6BF-5375-455C-9EA6-DF929625EA0E}">
        <p15:presenceInfo xmlns:p15="http://schemas.microsoft.com/office/powerpoint/2012/main" userId="S-1-5-21-1644758697-150128365-4257268962-132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5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1" autoAdjust="0"/>
    <p:restoredTop sz="54888" autoAdjust="0"/>
  </p:normalViewPr>
  <p:slideViewPr>
    <p:cSldViewPr snapToGrid="0">
      <p:cViewPr varScale="1">
        <p:scale>
          <a:sx n="62" d="100"/>
          <a:sy n="62" d="100"/>
        </p:scale>
        <p:origin x="241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C7E484-022A-4AF3-875B-CD43D722A105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B08D69-0DC9-4868-AFBF-B06D8FAD64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5781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a6fe688df4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894013" y="1077913"/>
            <a:ext cx="9577388" cy="5387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a6fe688df4_0_174:notes"/>
          <p:cNvSpPr txBox="1">
            <a:spLocks noGrp="1"/>
          </p:cNvSpPr>
          <p:nvPr>
            <p:ph type="body" idx="1"/>
          </p:nvPr>
        </p:nvSpPr>
        <p:spPr>
          <a:xfrm>
            <a:off x="379007" y="6824968"/>
            <a:ext cx="3031880" cy="6465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879" tIns="78879" rIns="78879" bIns="78879" anchor="ctr" anchorCtr="0">
            <a:noAutofit/>
          </a:bodyPr>
          <a:lstStyle/>
          <a:p>
            <a:pPr>
              <a:buSzPts val="1400"/>
            </a:pPr>
            <a:r>
              <a:rPr lang="de-D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Diese Folie gibt beispielhaft einen Überblick über aktuelle Entwicklungen in der Branche Lagerlogistik. </a:t>
            </a:r>
          </a:p>
          <a:p>
            <a:pPr>
              <a:buSzPts val="1400"/>
            </a:pPr>
            <a:endParaRPr lang="de-DE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de-D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Die Branche zählt in Deutschland zu den stark nachgefragten Bereichen und bietet insbesondere für geringqualifizierte Personen und Quereinsteigerinnen und Quereinsteiger gute Einstiegsmöglichkeiten. </a:t>
            </a:r>
            <a:r>
              <a:rPr lang="de-DE" sz="2800" b="0" i="0" dirty="0">
                <a:effectLst/>
                <a:latin typeface="Segoe UI" panose="020B0502040204020203" pitchFamily="34" charset="0"/>
              </a:rPr>
              <a:t>Berufe der Lagerlogistik zählen zu den am stärksten nachgefragten Tätigkeiten und Unternehmen fragen zunehmend auch Beschäftigte mit Teilqualifikationen nach.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lang="de-DE" sz="2800" b="0" i="0" u="none" strike="noStrike" baseline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de-DE" sz="2800" b="0" i="0" dirty="0">
                <a:effectLst/>
                <a:latin typeface="Segoe UI" panose="020B0502040204020203" pitchFamily="34" charset="0"/>
              </a:rPr>
              <a:t>Durch die fortschreitende Digitalisierung gewinnen digitale Grundkompetenzen wie der Umgang mit Computern sowie auch KI-Basiskompetenzen weiter an Bedeutung. Zusätzlich sind auch im Helferbereich überfachliche Kompetenzen wie Verlässlichkeit, Sorgfalt und Anpassungsfähigkeit wichtig.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lang="de-DE" sz="2800" b="0" i="0" dirty="0"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de-DE" sz="2800" b="0" i="0" dirty="0">
                <a:effectLst/>
                <a:latin typeface="Segoe UI" panose="020B0502040204020203" pitchFamily="34" charset="0"/>
              </a:rPr>
              <a:t>Speziell im Bereich Lagerlogistik werden digitale Kompetenzen etwa beim Umgang mit Lagerverwaltungssystemen, Scannern oder IT‑gestützter Dokumentation immer wichtiger.</a:t>
            </a:r>
            <a:endParaRPr lang="de-DE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buSzPts val="1400"/>
            </a:pPr>
            <a:endParaRPr lang="de-DE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buSzPts val="1400"/>
            </a:pPr>
            <a:endParaRPr lang="de-DE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7" name="Google Shape;67;ga6fe688df4_0_174:notes"/>
          <p:cNvSpPr txBox="1">
            <a:spLocks noGrp="1"/>
          </p:cNvSpPr>
          <p:nvPr>
            <p:ph type="sldNum" idx="12"/>
          </p:nvPr>
        </p:nvSpPr>
        <p:spPr>
          <a:xfrm>
            <a:off x="2146823" y="13647438"/>
            <a:ext cx="1642358" cy="718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879" tIns="39440" rIns="78879" bIns="39440" anchor="b" anchorCtr="0">
            <a:noAutofit/>
          </a:bodyPr>
          <a:lstStyle/>
          <a:p>
            <a:pPr algn="l" rtl="0">
              <a:buSzPts val="1400"/>
            </a:pPr>
            <a:fld id="{00000000-1234-1234-1234-123412341234}" type="slidenum">
              <a:rPr lang="de" sz="1200"/>
              <a:pPr algn="l" rtl="0">
                <a:buSzPts val="1400"/>
              </a:pPr>
              <a:t>1</a:t>
            </a:fld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884589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ED76B5-4DAA-4B13-AA33-6F66807C5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AC54157-ECE2-465E-997C-E8185FA7B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45F61A-833D-4B39-8AD3-8DFF051BB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349FAB-3AE7-4BC5-B153-ACD5549E4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7CF91B-0FFE-43EB-A7E7-D4DA13F9D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2147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84F90-64FC-40E3-8363-CF6939397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9895611-2FB8-4118-98AC-65FD1161D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08C9F8-5A7D-4366-88F5-9A0DA82F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EB6C86-60BA-416C-9E95-F8690D99A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2F987E-11BE-40A0-9A90-B25F71660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3067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F9AE14-A73B-4E39-A245-59C376D08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209542F-095F-4A9A-8E49-91D9853AA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E47184-814B-4103-BA4C-2E79A1632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8A129F-A0AC-442B-ADBC-174026948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29C0EBB-16BD-4BFE-956A-0D4CC6A68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5419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AA9332-13C7-4993-8BE8-BD344937B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FD154A-D9D4-4083-B9BE-FE49579AE6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B37633D-B7BB-4877-8AB7-33611DD573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D8E96A3-1757-4619-AEFC-6D8012B3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3B8CE16-B1EA-422E-BD24-410C5F975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12560D7-90E6-4F09-82FD-7C808CAD3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9374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2470B1-BC3C-45B3-9717-2427D515E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A826F8B-53A2-4E48-BCDC-84949B8D5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042DFBA-62E3-4D9A-A171-5F44E539C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297E5CA-B6D7-417B-B5C6-9BC8853EE4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EE00DFC-73D6-43E4-9153-C5F45754DD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581CE62-66EB-41AF-98C1-112CE72BD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46BA4D4-2E0C-49A0-B125-ED65CDE29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6F153C4-A698-4DB0-8C37-5E6BEE3D7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1068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98CC13-B723-4E8C-8172-CD3CE4BBF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2A6922A-1A0B-4A96-A67A-5B0E8B97B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20C3AF4-0A79-43DC-B824-ECC86FBA5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AED2F23-739C-4531-9064-657A0C8A3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706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7858FD4-1AB4-463B-AAC1-DB6846C8F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D35F7E3-0C34-4E95-9D58-0200A32E7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359BC8B-1BFB-4A0B-BB45-23F767206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9955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43D742-BF91-4F9C-842B-899AE8BB4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2D99CA-2692-413A-B300-85B52F948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1554289-A7AF-4399-BBFE-D07DEAD28E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A685C10-ACF7-4912-A62C-72ED1CAE9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C3406C8-81A4-4CF9-86B3-9110B8EBB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FF3D99-8206-41BB-9655-151B9066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491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62AEA0-F784-435D-925B-1C46593A2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9F4BA70-A164-415D-BBA6-25738C6D32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AA023D7-891A-48BF-A73D-D99DCD762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5C53F05-C1E5-4C7C-AA2F-FA42F4B39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5A46B6-1B4D-4EFF-BF23-D9297F840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E530048-084E-4BD6-B255-EB3B721D7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4924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1EEA1B-9F88-4DE3-9B50-62FC8A00E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52EFFD6-188B-491E-B103-5B3B92AB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B64540-6F8A-460F-94A2-0D53E566E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980250-0C67-42D1-8964-3E9A19FB6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C214E3-37E3-4D2B-8C65-34F76D354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64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57DFABB-637E-4896-B17A-D2BE61B6E3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7C2E9DE-C524-44A1-AADA-2F5477140B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CF71A4-7B5B-4B70-A94C-7796A59C3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D6E476-D01A-471A-BA45-678BDFF34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F800BF-072F-4CFF-8408-DD8D78C88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4569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D813AAC-74CB-4596-B8D7-0BAF14808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763229-A0B5-42EE-85E2-729089AA4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4B3556-40E2-47EE-8BA8-5B38B1CFE2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9060FB-028E-4DD1-8046-A1398FADCB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358199-6762-45F6-A7C7-F9380DD2D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769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Digitale Branchenkompetenzen"/>
          <p:cNvSpPr/>
          <p:nvPr/>
        </p:nvSpPr>
        <p:spPr>
          <a:xfrm>
            <a:off x="8191567" y="3522033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spcAft>
                <a:spcPts val="1200"/>
              </a:spcAft>
              <a:buClr>
                <a:srgbClr val="000000"/>
              </a:buClr>
              <a:buSzPts val="1000"/>
            </a:pPr>
            <a:r>
              <a:rPr lang="de-DE" sz="1350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Digitale Branchenkompetenzen</a:t>
            </a:r>
            <a:endParaRPr lang="de-DE" sz="1200" b="1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SzPts val="1000"/>
              <a:tabLst>
                <a:tab pos="609585" algn="l"/>
              </a:tabLst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Gefragte digitale Kompetenzen des Lagerpersonals: </a:t>
            </a:r>
          </a:p>
          <a:p>
            <a:pPr marL="167996" indent="-167996">
              <a:lnSpc>
                <a:spcPct val="120000"/>
              </a:lnSpc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IT-gestützte Erfassung und Dokumentation bei der Kommissionierung</a:t>
            </a:r>
          </a:p>
          <a:p>
            <a:pPr marL="167996" indent="-167996">
              <a:lnSpc>
                <a:spcPct val="120000"/>
              </a:lnSpc>
              <a:spcAft>
                <a:spcPts val="120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Umgang mit Datenbrillen, Transportrobotern, Exoskeletten, Drohnentechnik oder Wearable Technology (Sensorhandschuhe) 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Pts val="1000"/>
              <a:tabLst>
                <a:tab pos="609585" algn="l"/>
              </a:tabLst>
            </a:pP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Branchenspezifische digitale Kompetenzen werden immer wichtiger!</a:t>
            </a:r>
            <a:endParaRPr sz="1200" b="1" dirty="0">
              <a:solidFill>
                <a:srgbClr val="C50022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sp>
        <p:nvSpPr>
          <p:cNvPr id="78" name="Zukunftskompetenzen"/>
          <p:cNvSpPr/>
          <p:nvPr/>
        </p:nvSpPr>
        <p:spPr>
          <a:xfrm>
            <a:off x="4213219" y="3522075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spcAft>
                <a:spcPts val="1200"/>
              </a:spcAft>
              <a:buClr>
                <a:srgbClr val="000000"/>
              </a:buClr>
              <a:buSzPts val="1000"/>
            </a:pPr>
            <a:r>
              <a:rPr lang="de" sz="1350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Zukunftskompetenzen </a:t>
            </a:r>
            <a:r>
              <a:rPr lang="de-DE" sz="1350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(branchenübergreifend)</a:t>
            </a:r>
            <a:endParaRPr lang="de-DE" sz="1200" b="1" dirty="0">
              <a:latin typeface="Arial" panose="020B0604020202020204" pitchFamily="34" charset="0"/>
              <a:cs typeface="Arial" panose="020B0604020202020204" pitchFamily="34" charset="0"/>
              <a:sym typeface="Proxima Nova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SzPts val="1000"/>
            </a:pP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Überfachliche Future Skills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(vgl. Jobmonitor 2024)</a:t>
            </a:r>
            <a:endParaRPr lang="de" sz="1100" dirty="0">
              <a:latin typeface="Arial" panose="020B0604020202020204" pitchFamily="34" charset="0"/>
              <a:cs typeface="Arial" panose="020B0604020202020204" pitchFamily="34" charset="0"/>
              <a:sym typeface="Proxima Nova"/>
            </a:endParaRPr>
          </a:p>
          <a:p>
            <a:pPr marL="171450" indent="-171450">
              <a:lnSpc>
                <a:spcPct val="120000"/>
              </a:lnSpc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Auf Facharbeiterebene: Einfühlungsvermögen, Teamfähigkeit, Selbstständigkeit, kritisches Denken und kreatives Denken</a:t>
            </a:r>
          </a:p>
          <a:p>
            <a:pPr marL="171450" indent="-171450">
              <a:lnSpc>
                <a:spcPct val="120000"/>
              </a:lnSpc>
              <a:spcAft>
                <a:spcPts val="60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Im Helferbereich: Anpassungsfähigkeit, Verlässlichkeit und Sorgfalt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Pts val="1000"/>
            </a:pP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Digitale Grundkompetenzen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(vgl. Studie „Future Skills“ 2023 der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AgenturQ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): Umgang mit Computern und arbeitsplatzspezifischer Basissoftware (z. B. MS-Office-Paket, SAP, Umgang mit Betriebssystemen) plus </a:t>
            </a: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KI-Basiskompetenzen</a:t>
            </a:r>
            <a:endParaRPr lang="de-DE" sz="1100" b="1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sp>
        <p:nvSpPr>
          <p:cNvPr id="77" name="Grundkompetenzen"/>
          <p:cNvSpPr/>
          <p:nvPr/>
        </p:nvSpPr>
        <p:spPr>
          <a:xfrm>
            <a:off x="249799" y="3522115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spcAft>
                <a:spcPts val="1200"/>
              </a:spcAft>
              <a:buClr>
                <a:srgbClr val="000000"/>
              </a:buClr>
              <a:buSzPts val="1000"/>
            </a:pPr>
            <a:r>
              <a:rPr lang="de" sz="1350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Grundkompetenzen</a:t>
            </a:r>
            <a:endParaRPr lang="de" sz="1350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lnSpc>
                <a:spcPct val="120000"/>
              </a:lnSpc>
              <a:buSzPts val="1000"/>
              <a:tabLst>
                <a:tab pos="609585" algn="l"/>
              </a:tabLst>
            </a:pP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Interessent*innen für den Beruf Fachlagerist*in müssen </a:t>
            </a:r>
            <a:r>
              <a:rPr lang="de-DE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keine besonderen Zugangsvoraussetzungen </a:t>
            </a: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erfüllen. </a:t>
            </a:r>
          </a:p>
          <a:p>
            <a:pPr>
              <a:lnSpc>
                <a:spcPct val="120000"/>
              </a:lnSpc>
              <a:buSzPts val="1000"/>
              <a:tabLst>
                <a:tab pos="609585" algn="l"/>
              </a:tabLst>
            </a:pP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Für den Einsatz in großen Lagerhallen ist eine </a:t>
            </a:r>
            <a:r>
              <a:rPr lang="de-DE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gutes räumliches Orientierungsvermögen</a:t>
            </a: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von Vorteil.</a:t>
            </a:r>
          </a:p>
          <a:p>
            <a:pPr>
              <a:lnSpc>
                <a:spcPct val="120000"/>
              </a:lnSpc>
              <a:buSzPts val="1000"/>
              <a:tabLst>
                <a:tab pos="609585" algn="l"/>
              </a:tabLst>
            </a:pPr>
            <a:r>
              <a:rPr lang="de-DE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Mündliches Ausdrucksvermögen </a:t>
            </a: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ist für die Kommunikation mit Frachtführer*innen und Kund*innen notwendig.</a:t>
            </a:r>
          </a:p>
          <a:p>
            <a:pPr>
              <a:lnSpc>
                <a:spcPct val="120000"/>
              </a:lnSpc>
              <a:buSzPts val="1000"/>
              <a:tabLst>
                <a:tab pos="609585" algn="l"/>
              </a:tabLst>
            </a:pPr>
            <a:r>
              <a:rPr lang="de-DE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Mathematische Fähigkeiten </a:t>
            </a: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sind z. B. für die Ermittlung des Gesamtgewichts und des Raumbedarfs von Gütern erforderlich. </a:t>
            </a:r>
          </a:p>
          <a:p>
            <a:pPr>
              <a:lnSpc>
                <a:spcPct val="120000"/>
              </a:lnSpc>
              <a:buSzPts val="1000"/>
              <a:tabLst>
                <a:tab pos="609585" algn="l"/>
              </a:tabLst>
            </a:pPr>
            <a:r>
              <a:rPr lang="de-DE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Englisch- oder andere Fremdsprachenkenntnisse </a:t>
            </a: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sind im Hinblick auf die Kommunikation mit </a:t>
            </a:r>
            <a:r>
              <a:rPr lang="de-DE" sz="1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auslän-dischen</a:t>
            </a: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Fachkräften und Lieferant*innen erwünscht.</a:t>
            </a:r>
          </a:p>
        </p:txBody>
      </p:sp>
      <p:sp>
        <p:nvSpPr>
          <p:cNvPr id="70" name="Fachkräftebedarf"/>
          <p:cNvSpPr/>
          <p:nvPr/>
        </p:nvSpPr>
        <p:spPr>
          <a:xfrm>
            <a:off x="8191567" y="209096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spcAft>
                <a:spcPts val="1200"/>
              </a:spcAft>
              <a:buClr>
                <a:srgbClr val="000000"/>
              </a:buClr>
              <a:buSzPts val="1000"/>
            </a:pPr>
            <a:r>
              <a:rPr lang="de" sz="1350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Fachkräfebedarf</a:t>
            </a:r>
            <a:endParaRPr lang="de-DE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Proxima Nova"/>
            </a:endParaRPr>
          </a:p>
          <a:p>
            <a:pPr defTabSz="1219170">
              <a:lnSpc>
                <a:spcPct val="120000"/>
              </a:lnSpc>
              <a:spcAft>
                <a:spcPts val="600"/>
              </a:spcAft>
              <a:buClr>
                <a:srgbClr val="000000"/>
              </a:buClr>
              <a:buSzPts val="800"/>
              <a:defRPr/>
            </a:pPr>
            <a:r>
              <a:rPr lang="de-DE" sz="1200" dirty="0">
                <a:solidFill>
                  <a:srgbClr val="242424"/>
                </a:solidFill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Aktuell sind deutschlandweit über 11.250 Stellen für Fachkräfte in der Lagerwirtschaft und 10.900 Stellen für Helfer*innen ausgeschrieben (vgl. Jobmonitor)</a:t>
            </a:r>
          </a:p>
          <a:p>
            <a:pPr defTabSz="1219170">
              <a:lnSpc>
                <a:spcPct val="120000"/>
              </a:lnSpc>
              <a:buClr>
                <a:srgbClr val="000000"/>
              </a:buClr>
              <a:buSzPts val="800"/>
              <a:defRPr/>
            </a:pPr>
            <a:r>
              <a:rPr lang="de-DE" sz="1200" b="1" dirty="0">
                <a:solidFill>
                  <a:srgbClr val="242424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de-DE" sz="1200" b="1" dirty="0">
                <a:solidFill>
                  <a:srgbClr val="242424"/>
                </a:solidFill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Berufe der Lagerlogistik gehören zu den am stärksten nachgefragten Berufen. </a:t>
            </a:r>
            <a:endParaRPr lang="de-DE" sz="1200" dirty="0">
              <a:solidFill>
                <a:srgbClr val="242424"/>
              </a:solidFill>
              <a:latin typeface="Arial" panose="020B0604020202020204" pitchFamily="34" charset="0"/>
              <a:cs typeface="Arial" panose="020B0604020202020204" pitchFamily="34" charset="0"/>
              <a:sym typeface="Proxima Nova"/>
            </a:endParaRPr>
          </a:p>
          <a:p>
            <a:pPr defTabSz="1219170">
              <a:lnSpc>
                <a:spcPct val="120000"/>
              </a:lnSpc>
              <a:buClr>
                <a:srgbClr val="000000"/>
              </a:buClr>
              <a:buSzPts val="800"/>
              <a:defRPr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Berufe der Lagerlogistik gehören in Deutschland, Bayern und München zu den „Top 10 Teilqualifikationen“ </a:t>
            </a:r>
          </a:p>
          <a:p>
            <a:pPr defTabSz="1219170">
              <a:lnSpc>
                <a:spcPct val="120000"/>
              </a:lnSpc>
              <a:spcAft>
                <a:spcPts val="600"/>
              </a:spcAft>
              <a:buClr>
                <a:srgbClr val="000000"/>
              </a:buClr>
              <a:buSzPts val="800"/>
              <a:defRPr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(vgl. Jobmonitor)</a:t>
            </a:r>
            <a:endParaRPr lang="de-DE" sz="1200" dirty="0">
              <a:solidFill>
                <a:srgbClr val="242424"/>
              </a:solidFill>
              <a:latin typeface="Arial" panose="020B0604020202020204" pitchFamily="34" charset="0"/>
              <a:cs typeface="Arial" panose="020B0604020202020204" pitchFamily="34" charset="0"/>
              <a:sym typeface="Proxima Nova"/>
            </a:endParaRPr>
          </a:p>
          <a:p>
            <a:pPr defTabSz="1219170">
              <a:buClr>
                <a:srgbClr val="000000"/>
              </a:buClr>
              <a:buSzPts val="800"/>
              <a:defRPr/>
            </a:pPr>
            <a:r>
              <a:rPr lang="de-DE" sz="1200" b="1" dirty="0">
                <a:solidFill>
                  <a:srgbClr val="242424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de-DE" sz="1200" b="1" dirty="0">
                <a:solidFill>
                  <a:srgbClr val="242424"/>
                </a:solidFill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Unternehmen fragen zunehmend Beschäftigte mit Teilqualifikationen nach.</a:t>
            </a:r>
          </a:p>
          <a:p>
            <a:pPr defTabSz="1219170">
              <a:buClr>
                <a:srgbClr val="000000"/>
              </a:buClr>
              <a:buSzPts val="800"/>
              <a:defRPr/>
            </a:pPr>
            <a:endParaRPr lang="de-DE" sz="1200" dirty="0">
              <a:solidFill>
                <a:srgbClr val="242424"/>
              </a:solidFill>
              <a:latin typeface="Arial" panose="020B0604020202020204" pitchFamily="34" charset="0"/>
              <a:cs typeface="Arial" panose="020B0604020202020204" pitchFamily="34" charset="0"/>
              <a:sym typeface="Proxima Nova"/>
            </a:endParaRPr>
          </a:p>
        </p:txBody>
      </p:sp>
      <p:sp>
        <p:nvSpPr>
          <p:cNvPr id="71" name="Arbeitsmarktlage"/>
          <p:cNvSpPr/>
          <p:nvPr/>
        </p:nvSpPr>
        <p:spPr>
          <a:xfrm>
            <a:off x="4213219" y="209105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spcAft>
                <a:spcPts val="1200"/>
              </a:spcAft>
              <a:buClr>
                <a:srgbClr val="000000"/>
              </a:buClr>
              <a:buSzPts val="1000"/>
            </a:pPr>
            <a:r>
              <a:rPr lang="de" sz="1350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Arbeitsmarktlage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7996" indent="-167996">
              <a:lnSpc>
                <a:spcPct val="114000"/>
              </a:lnSpc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  <a:tabLst>
                <a:tab pos="609585" algn="l"/>
              </a:tabLst>
              <a:defRPr/>
            </a:pP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Deutschland ist der führende Logistikmarkt in Europa und nach dem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Logistics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Performance Index sogar weltweit.</a:t>
            </a:r>
          </a:p>
          <a:p>
            <a:pPr marL="167996" indent="-167996">
              <a:lnSpc>
                <a:spcPct val="114000"/>
              </a:lnSpc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  <a:tabLst>
                <a:tab pos="609585" algn="l"/>
              </a:tabLst>
              <a:defRPr/>
            </a:pP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Die Branche steht an dritter Stelle der deutschen Wirtschaftszweige.</a:t>
            </a:r>
          </a:p>
          <a:p>
            <a:pPr marL="167996" indent="-167996">
              <a:lnSpc>
                <a:spcPct val="114000"/>
              </a:lnSpc>
              <a:spcAft>
                <a:spcPts val="120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  <a:tabLst>
                <a:tab pos="609585" algn="l"/>
              </a:tabLst>
              <a:defRPr/>
            </a:pP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Sie zeichnet sich durch eine hohe Qualität der Dienstleistungen und der Infrastruktur aus.</a:t>
            </a:r>
          </a:p>
          <a:p>
            <a:pPr>
              <a:spcAft>
                <a:spcPts val="1200"/>
              </a:spcAft>
              <a:buClr>
                <a:srgbClr val="000000"/>
              </a:buClr>
              <a:buSzPts val="1000"/>
              <a:tabLst>
                <a:tab pos="609585" algn="l"/>
              </a:tabLst>
              <a:defRPr/>
            </a:pPr>
            <a:r>
              <a:rPr lang="de-DE" sz="1350" b="1" dirty="0">
                <a:solidFill>
                  <a:srgbClr val="A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Herausforderungen</a:t>
            </a:r>
          </a:p>
          <a:p>
            <a:pPr marL="167996" indent="-167996">
              <a:lnSpc>
                <a:spcPct val="120000"/>
              </a:lnSpc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  <a:tabLst>
                <a:tab pos="609585" algn="l"/>
              </a:tabLst>
              <a:defRPr/>
            </a:pP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Personalmangel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, insbesondere im operativen Bereich </a:t>
            </a:r>
          </a:p>
          <a:p>
            <a:pPr marL="167996" indent="-167996">
              <a:lnSpc>
                <a:spcPct val="120000"/>
              </a:lnSpc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  <a:tabLst>
                <a:tab pos="609585" algn="l"/>
              </a:tabLst>
              <a:defRPr/>
            </a:pP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Kapazitätsengpässe 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aufgrund von Personalmangel</a:t>
            </a:r>
          </a:p>
          <a:p>
            <a:pPr marL="167996" indent="-167996">
              <a:lnSpc>
                <a:spcPct val="120000"/>
              </a:lnSpc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  <a:tabLst>
                <a:tab pos="609585" algn="l"/>
              </a:tabLst>
              <a:defRPr/>
            </a:pPr>
            <a:r>
              <a:rPr 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Nachhaltigkeits- und Effizienzdruck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E5EA640-6482-4A79-9CD2-81924E4EE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50" y="1218386"/>
            <a:ext cx="2942184" cy="221061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7E45C17-4DA1-4124-B32D-B2BBFBF518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9344" y="205579"/>
            <a:ext cx="3591791" cy="853722"/>
          </a:xfrm>
        </p:spPr>
        <p:txBody>
          <a:bodyPr>
            <a:normAutofit/>
          </a:bodyPr>
          <a:lstStyle/>
          <a:p>
            <a:r>
              <a:rPr lang="de-DE" sz="2500" b="1" dirty="0">
                <a:solidFill>
                  <a:srgbClr val="A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Branchensteckbrief Lagerlogistik</a:t>
            </a:r>
          </a:p>
        </p:txBody>
      </p:sp>
    </p:spTree>
    <p:extLst>
      <p:ext uri="{BB962C8B-B14F-4D97-AF65-F5344CB8AC3E}">
        <p14:creationId xmlns:p14="http://schemas.microsoft.com/office/powerpoint/2010/main" val="1382732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431</Words>
  <Application>Microsoft Office PowerPoint</Application>
  <PresentationFormat>Breitbild</PresentationFormat>
  <Paragraphs>39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</vt:lpstr>
      <vt:lpstr>Office</vt:lpstr>
      <vt:lpstr>Branchensteckbrief Lagerlogistik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 Vorlagen</dc:title>
  <dc:creator>Biallahs, Svenja</dc:creator>
  <cp:lastModifiedBy>Schmitt, Melanie</cp:lastModifiedBy>
  <cp:revision>226</cp:revision>
  <cp:lastPrinted>2025-04-30T08:45:52Z</cp:lastPrinted>
  <dcterms:created xsi:type="dcterms:W3CDTF">2025-04-11T10:26:47Z</dcterms:created>
  <dcterms:modified xsi:type="dcterms:W3CDTF">2026-04-24T08:43:27Z</dcterms:modified>
</cp:coreProperties>
</file>