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641" r:id="rId2"/>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iallahs, Svenja" initials="BS" lastIdx="4" clrIdx="0">
    <p:extLst>
      <p:ext uri="{19B8F6BF-5375-455C-9EA6-DF929625EA0E}">
        <p15:presenceInfo xmlns:p15="http://schemas.microsoft.com/office/powerpoint/2012/main" userId="S-1-5-21-1644758697-150128365-4257268962-126169" providerId="AD"/>
      </p:ext>
    </p:extLst>
  </p:cmAuthor>
  <p:cmAuthor id="2" name="Dauser, Dominique" initials="DD" lastIdx="2" clrIdx="1">
    <p:extLst>
      <p:ext uri="{19B8F6BF-5375-455C-9EA6-DF929625EA0E}">
        <p15:presenceInfo xmlns:p15="http://schemas.microsoft.com/office/powerpoint/2012/main" userId="S-1-5-21-1644758697-150128365-4257268962-14567" providerId="AD"/>
      </p:ext>
    </p:extLst>
  </p:cmAuthor>
  <p:cmAuthor id="3" name="Wailand, Elke" initials="WE" lastIdx="1" clrIdx="2">
    <p:extLst>
      <p:ext uri="{19B8F6BF-5375-455C-9EA6-DF929625EA0E}">
        <p15:presenceInfo xmlns:p15="http://schemas.microsoft.com/office/powerpoint/2012/main" userId="S-1-5-21-1644758697-150128365-4257268962-132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353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Mittlere Formatvorlage 1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1" autoAdjust="0"/>
    <p:restoredTop sz="54888" autoAdjust="0"/>
  </p:normalViewPr>
  <p:slideViewPr>
    <p:cSldViewPr snapToGrid="0">
      <p:cViewPr varScale="1">
        <p:scale>
          <a:sx n="62" d="100"/>
          <a:sy n="62" d="100"/>
        </p:scale>
        <p:origin x="2418"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2C7E484-022A-4AF3-875B-CD43D722A105}" type="datetimeFigureOut">
              <a:rPr lang="de-DE" smtClean="0"/>
              <a:t>24.04.2026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3B08D69-0DC9-4868-AFBF-B06D8FAD6491}" type="slidenum">
              <a:rPr lang="de-DE" smtClean="0"/>
              <a:t>‹Nr.›</a:t>
            </a:fld>
            <a:endParaRPr lang="de-DE"/>
          </a:p>
        </p:txBody>
      </p:sp>
    </p:spTree>
    <p:extLst>
      <p:ext uri="{BB962C8B-B14F-4D97-AF65-F5344CB8AC3E}">
        <p14:creationId xmlns:p14="http://schemas.microsoft.com/office/powerpoint/2010/main" val="2125781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a6fe688df4_0_174:notes"/>
          <p:cNvSpPr>
            <a:spLocks noGrp="1" noRot="1" noChangeAspect="1"/>
          </p:cNvSpPr>
          <p:nvPr>
            <p:ph type="sldImg" idx="2"/>
          </p:nvPr>
        </p:nvSpPr>
        <p:spPr>
          <a:xfrm>
            <a:off x="-2894013" y="1077913"/>
            <a:ext cx="9577388" cy="5387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 name="Google Shape;66;ga6fe688df4_0_174:notes"/>
          <p:cNvSpPr txBox="1">
            <a:spLocks noGrp="1"/>
          </p:cNvSpPr>
          <p:nvPr>
            <p:ph type="body" idx="1"/>
          </p:nvPr>
        </p:nvSpPr>
        <p:spPr>
          <a:xfrm>
            <a:off x="379007" y="6824968"/>
            <a:ext cx="3031880" cy="6465285"/>
          </a:xfrm>
          <a:prstGeom prst="rect">
            <a:avLst/>
          </a:prstGeom>
          <a:noFill/>
          <a:ln>
            <a:noFill/>
          </a:ln>
        </p:spPr>
        <p:txBody>
          <a:bodyPr spcFirstLastPara="1" wrap="square" lIns="78879" tIns="78879" rIns="78879" bIns="78879" anchor="ctr" anchorCtr="0">
            <a:noAutofit/>
          </a:bodyPr>
          <a:lstStyle/>
          <a:p>
            <a:pPr>
              <a:buSzPts val="1400"/>
            </a:pPr>
            <a:r>
              <a:rPr lang="de-DE" sz="1200" b="0" i="0" u="none" strike="noStrike" baseline="0" dirty="0">
                <a:solidFill>
                  <a:srgbClr val="000000"/>
                </a:solidFill>
                <a:latin typeface="Calibri" panose="020F0502020204030204" pitchFamily="34" charset="0"/>
              </a:rPr>
              <a:t>Durch die Transformation verändern sich auch im Helferbereich Kompetenzanforderungen.</a:t>
            </a:r>
          </a:p>
          <a:p>
            <a:pPr>
              <a:buSzPts val="1400"/>
            </a:pPr>
            <a:r>
              <a:rPr lang="de-DE" sz="1200" b="0" i="0" u="none" strike="noStrike" baseline="0" dirty="0">
                <a:solidFill>
                  <a:srgbClr val="000000"/>
                </a:solidFill>
                <a:latin typeface="Calibri" panose="020F0502020204030204" pitchFamily="34" charset="0"/>
              </a:rPr>
              <a:t>Die aktuelle Folie gibt beispielhaft einen Überblick über aktuelle Entwicklungen in der Branche Produktion.</a:t>
            </a:r>
          </a:p>
          <a:p>
            <a:pPr>
              <a:buSzPts val="1400"/>
            </a:pPr>
            <a:endParaRPr lang="de-DE"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200" b="0" i="0" u="none" strike="noStrike" baseline="0" dirty="0">
                <a:solidFill>
                  <a:srgbClr val="000000"/>
                </a:solidFill>
                <a:latin typeface="Calibri" panose="020F0502020204030204" pitchFamily="34" charset="0"/>
              </a:rPr>
              <a:t>Die Branche ist ein zentraler Wirtschaftsbereich mit hohem Fachkräftebedarf. </a:t>
            </a:r>
            <a:r>
              <a:rPr lang="de-DE" b="0" i="0" dirty="0">
                <a:effectLst/>
                <a:latin typeface="Segoe UI" panose="020B0502040204020203" pitchFamily="34" charset="0"/>
              </a:rPr>
              <a:t>Bereits heute sind viele Stellen nicht mit passend qualifizierten Arbeitskräften zu besetzen, Prognosen zeigen eine weitere Verschärfung des Mangels.</a:t>
            </a:r>
          </a:p>
          <a:p>
            <a:pPr>
              <a:buSzPts val="1400"/>
            </a:pPr>
            <a:endParaRPr lang="de-DE" sz="1200" b="0" i="0" u="none" strike="noStrike" baseline="0" dirty="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sz="1200" b="0" i="0" u="none" strike="noStrike" baseline="0" dirty="0">
                <a:solidFill>
                  <a:srgbClr val="000000"/>
                </a:solidFill>
                <a:latin typeface="Calibri" panose="020F0502020204030204" pitchFamily="34" charset="0"/>
              </a:rPr>
              <a:t>In der Branche gibt es einen hohen Anteil angelernter Arbeitskräfte. </a:t>
            </a:r>
            <a:r>
              <a:rPr lang="de-DE" b="0" i="0" dirty="0">
                <a:effectLst/>
                <a:latin typeface="Segoe UI" panose="020B0502040204020203" pitchFamily="34" charset="0"/>
              </a:rPr>
              <a:t>Gleichzeitig steigen die Anforderungen durch Digitalisierung, Automatisierung und KI‑gestützte Prozesse deutlich. Beschäftigte müssen zunehmend Maschinen und digitale Systeme bedienen, Prozesse verstehen und einfache Daten auswerten können.</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b="0" i="0" dirty="0">
                <a:effectLst/>
                <a:latin typeface="Segoe UI" panose="020B0502040204020203" pitchFamily="34" charset="0"/>
              </a:rPr>
              <a:t>Als Grundkompetenzen werden Lesen, Schreiben und Rechnen im Arbeitskontext sowie Deutschkenntnisse ab etwa dem Niveau A2 vorausgesetzt. Diese werden von Unternehmen häufig als selbstverständlich angenommen, sind bei nicht formal Qualifizierten jedoch oft unzureichend ausgeprägt.</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r>
              <a:rPr lang="de-DE" b="0" i="0" dirty="0">
                <a:effectLst/>
                <a:latin typeface="Segoe UI" panose="020B0502040204020203" pitchFamily="34" charset="0"/>
              </a:rPr>
              <a:t>Neben fachlichen Grundlagen gewinnen überfachliche Zukunftskompetenzen an Bedeutung, insbesondere Verlässlichkeit, Anpassungsfähigkeit und Sorgfalt im Helferbereich.</a:t>
            </a: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Pts val="1400"/>
              <a:buFontTx/>
              <a:buNone/>
              <a:tabLst/>
              <a:defRPr/>
            </a:pPr>
            <a:endParaRPr lang="de-DE" b="0" i="0" dirty="0">
              <a:effectLst/>
              <a:latin typeface="Segoe UI" panose="020B0502040204020203" pitchFamily="34" charset="0"/>
            </a:endParaRPr>
          </a:p>
          <a:p>
            <a:pPr>
              <a:buSzPts val="1400"/>
            </a:pPr>
            <a:endParaRPr lang="de-DE" sz="1200" b="0" i="0" u="none" strike="noStrike" baseline="0" dirty="0">
              <a:solidFill>
                <a:srgbClr val="000000"/>
              </a:solidFill>
              <a:latin typeface="Calibri" panose="020F0502020204030204" pitchFamily="34" charset="0"/>
            </a:endParaRPr>
          </a:p>
          <a:p>
            <a:pPr>
              <a:buSzPts val="1400"/>
            </a:pPr>
            <a:endParaRPr dirty="0"/>
          </a:p>
        </p:txBody>
      </p:sp>
      <p:sp>
        <p:nvSpPr>
          <p:cNvPr id="67" name="Google Shape;67;ga6fe688df4_0_174:notes"/>
          <p:cNvSpPr txBox="1">
            <a:spLocks noGrp="1"/>
          </p:cNvSpPr>
          <p:nvPr>
            <p:ph type="sldNum" idx="12"/>
          </p:nvPr>
        </p:nvSpPr>
        <p:spPr>
          <a:xfrm>
            <a:off x="2146823" y="13647438"/>
            <a:ext cx="1642358" cy="718417"/>
          </a:xfrm>
          <a:prstGeom prst="rect">
            <a:avLst/>
          </a:prstGeom>
          <a:noFill/>
          <a:ln>
            <a:noFill/>
          </a:ln>
        </p:spPr>
        <p:txBody>
          <a:bodyPr spcFirstLastPara="1" wrap="square" lIns="78879" tIns="39440" rIns="78879" bIns="39440" anchor="b" anchorCtr="0">
            <a:noAutofit/>
          </a:bodyPr>
          <a:lstStyle/>
          <a:p>
            <a:pPr algn="l" rtl="0">
              <a:buSzPts val="1400"/>
            </a:pPr>
            <a:fld id="{00000000-1234-1234-1234-123412341234}" type="slidenum">
              <a:rPr lang="de" sz="1200"/>
              <a:pPr algn="l" rtl="0">
                <a:buSzPts val="1400"/>
              </a:pPr>
              <a:t>1</a:t>
            </a:fld>
            <a:endParaRPr sz="1200"/>
          </a:p>
        </p:txBody>
      </p:sp>
    </p:spTree>
    <p:extLst>
      <p:ext uri="{BB962C8B-B14F-4D97-AF65-F5344CB8AC3E}">
        <p14:creationId xmlns:p14="http://schemas.microsoft.com/office/powerpoint/2010/main" val="28845897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ED76B5-4DAA-4B13-AA33-6F66807C5E8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9AC54157-ECE2-465E-997C-E8185FA7BB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F745F61A-833D-4B39-8AD3-8DFF051BB18D}"/>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FA349FAB-3AE7-4BC5-B153-ACD5549E4DA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57CF91B-0FFE-43EB-A7E7-D4DA13F9DD48}"/>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1712147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284F90-64FC-40E3-8363-CF693939731A}"/>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A9895611-2FB8-4118-98AC-65FD1161DF06}"/>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208C9F8-5A7D-4366-88F5-9A0DA82F5D14}"/>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44EB6C86-60BA-416C-9E95-F8690D99A5C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2F987E-11BE-40A0-9A90-B25F716603CD}"/>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4153067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3F9AE14-A73B-4E39-A245-59C376D0824D}"/>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E209542F-095F-4A9A-8E49-91D9853AAE5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31E47184-814B-4103-BA4C-2E79A1632C8C}"/>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238A129F-A0AC-442B-ADBC-17402694894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29C0EBB-16BD-4BFE-956A-0D4CC6A68BBE}"/>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2755419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AA9332-13C7-4993-8BE8-BD344937B1B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58FD154A-D9D4-4083-B9BE-FE49579AE6F3}"/>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6B37633D-B7BB-4877-8AB7-33611DD5734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2D8E96A3-1757-4619-AEFC-6D8012B33523}"/>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6" name="Fußzeilenplatzhalter 5">
            <a:extLst>
              <a:ext uri="{FF2B5EF4-FFF2-40B4-BE49-F238E27FC236}">
                <a16:creationId xmlns:a16="http://schemas.microsoft.com/office/drawing/2014/main" id="{43B8CE16-B1EA-422E-BD24-410C5F97519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512560D7-90E6-4F09-82FD-7C808CAD3DC7}"/>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679374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2470B1-BC3C-45B3-9717-2427D515EF56}"/>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A826F8B-53A2-4E48-BCDC-84949B8D55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9042DFBA-62E3-4D9A-A171-5F44E539C8EA}"/>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0297E5CA-B6D7-417B-B5C6-9BC8853EE4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1EE00DFC-73D6-43E4-9153-C5F45754DD3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4581CE62-66EB-41AF-98C1-112CE72BD2FE}"/>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8" name="Fußzeilenplatzhalter 7">
            <a:extLst>
              <a:ext uri="{FF2B5EF4-FFF2-40B4-BE49-F238E27FC236}">
                <a16:creationId xmlns:a16="http://schemas.microsoft.com/office/drawing/2014/main" id="{346BA4D4-2E0C-49A0-B125-ED65CDE298F2}"/>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96F153C4-A698-4DB0-8C37-5E6BEE3D797A}"/>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9110689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98CC13-B723-4E8C-8172-CD3CE4BBFD2D}"/>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52A6922A-1A0B-4A96-A67A-5B0E8B97B0C2}"/>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4" name="Fußzeilenplatzhalter 3">
            <a:extLst>
              <a:ext uri="{FF2B5EF4-FFF2-40B4-BE49-F238E27FC236}">
                <a16:creationId xmlns:a16="http://schemas.microsoft.com/office/drawing/2014/main" id="{020C3AF4-0A79-43DC-B824-ECC86FBA599B}"/>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AAED2F23-739C-4531-9064-657A0C8A3349}"/>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517067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7858FD4-1AB4-463B-AAC1-DB6846C8FFB1}"/>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3" name="Fußzeilenplatzhalter 2">
            <a:extLst>
              <a:ext uri="{FF2B5EF4-FFF2-40B4-BE49-F238E27FC236}">
                <a16:creationId xmlns:a16="http://schemas.microsoft.com/office/drawing/2014/main" id="{0D35F7E3-0C34-4E95-9D58-0200A32E78F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B359BC8B-1BFB-4A0B-BB45-23F767206A73}"/>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1569955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43D742-BF91-4F9C-842B-899AE8BB4C3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D99CA-2692-413A-B300-85B52F948E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C1554289-A7AF-4399-BBFE-D07DEAD28E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A685C10-ACF7-4912-A62C-72ED1CAE929D}"/>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6" name="Fußzeilenplatzhalter 5">
            <a:extLst>
              <a:ext uri="{FF2B5EF4-FFF2-40B4-BE49-F238E27FC236}">
                <a16:creationId xmlns:a16="http://schemas.microsoft.com/office/drawing/2014/main" id="{BC3406C8-81A4-4CF9-86B3-9110B8EBB22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7AFF3D99-8206-41BB-9655-151B906663DF}"/>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3074911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62AEA0-F784-435D-925B-1C46593A2B9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9F4BA70-A164-415D-BBA6-25738C6D32F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AA023D7-891A-48BF-A73D-D99DCD7629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5C53F05-C1E5-4C7C-AA2F-FA42F4B393D8}"/>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6" name="Fußzeilenplatzhalter 5">
            <a:extLst>
              <a:ext uri="{FF2B5EF4-FFF2-40B4-BE49-F238E27FC236}">
                <a16:creationId xmlns:a16="http://schemas.microsoft.com/office/drawing/2014/main" id="{A45A46B6-1B4D-4EFF-BF23-D9297F840575}"/>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E530048-084E-4BD6-B255-EB3B721D7971}"/>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27249241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1EEA1B-9F88-4DE3-9B50-62FC8A00E85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52EFFD6-188B-491E-B103-5B3B92AB64AB}"/>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B0B64540-6F8A-460F-94A2-0D53E566EFB8}"/>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C0980250-0C67-42D1-8964-3E9A19FB684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4C214E3-37E3-4D2B-8C65-34F76D3545ED}"/>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502648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D57DFABB-637E-4896-B17A-D2BE61B6E304}"/>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D7C2E9DE-C524-44A1-AADA-2F5477140BA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ECF71A4-7B5B-4B70-A94C-7796A59C3602}"/>
              </a:ext>
            </a:extLst>
          </p:cNvPr>
          <p:cNvSpPr>
            <a:spLocks noGrp="1"/>
          </p:cNvSpPr>
          <p:nvPr>
            <p:ph type="dt" sz="half" idx="10"/>
          </p:nvPr>
        </p:nvSpPr>
        <p:spPr/>
        <p:txBody>
          <a:body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F4D6E476-D01A-471A-BA45-678BDFF3403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4F800BF-072F-4CFF-8408-DD8D78C882C6}"/>
              </a:ext>
            </a:extLst>
          </p:cNvPr>
          <p:cNvSpPr>
            <a:spLocks noGrp="1"/>
          </p:cNvSpPr>
          <p:nvPr>
            <p:ph type="sldNum" sz="quarter" idx="12"/>
          </p:nvPr>
        </p:nvSpPr>
        <p:spPr/>
        <p:txBody>
          <a:bodyPr/>
          <a:lstStyle/>
          <a:p>
            <a:fld id="{812EA19C-D2A3-4CDA-8FE8-D2814500BFD5}" type="slidenum">
              <a:rPr lang="de-DE" smtClean="0"/>
              <a:t>‹Nr.›</a:t>
            </a:fld>
            <a:endParaRPr lang="de-DE"/>
          </a:p>
        </p:txBody>
      </p:sp>
    </p:spTree>
    <p:extLst>
      <p:ext uri="{BB962C8B-B14F-4D97-AF65-F5344CB8AC3E}">
        <p14:creationId xmlns:p14="http://schemas.microsoft.com/office/powerpoint/2010/main" val="2034569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D813AAC-74CB-4596-B8D7-0BAF14808C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2C763229-A0B5-42EE-85E2-729089AA44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34B3556-40E2-47EE-8BA8-5B38B1CFE2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D5C5AB-4A55-477B-8EB1-E05F53DE3E24}" type="datetimeFigureOut">
              <a:rPr lang="de-DE" smtClean="0"/>
              <a:t>24.04.2026</a:t>
            </a:fld>
            <a:endParaRPr lang="de-DE"/>
          </a:p>
        </p:txBody>
      </p:sp>
      <p:sp>
        <p:nvSpPr>
          <p:cNvPr id="5" name="Fußzeilenplatzhalter 4">
            <a:extLst>
              <a:ext uri="{FF2B5EF4-FFF2-40B4-BE49-F238E27FC236}">
                <a16:creationId xmlns:a16="http://schemas.microsoft.com/office/drawing/2014/main" id="{EB9060FB-028E-4DD1-8046-A1398FADCB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7F358199-6762-45F6-A7C7-F9380DD2D1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2EA19C-D2A3-4CDA-8FE8-D2814500BFD5}" type="slidenum">
              <a:rPr lang="de-DE" smtClean="0"/>
              <a:t>‹Nr.›</a:t>
            </a:fld>
            <a:endParaRPr lang="de-DE"/>
          </a:p>
        </p:txBody>
      </p:sp>
    </p:spTree>
    <p:extLst>
      <p:ext uri="{BB962C8B-B14F-4D97-AF65-F5344CB8AC3E}">
        <p14:creationId xmlns:p14="http://schemas.microsoft.com/office/powerpoint/2010/main" val="305769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Digitale Branchenkompetenzen"/>
          <p:cNvSpPr/>
          <p:nvPr/>
        </p:nvSpPr>
        <p:spPr>
          <a:xfrm>
            <a:off x="8191567" y="3522033"/>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DE" sz="1330" b="1" dirty="0">
                <a:solidFill>
                  <a:srgbClr val="A35353"/>
                </a:solidFill>
                <a:latin typeface="Arial" panose="020B0604020202020204" pitchFamily="34" charset="0"/>
                <a:ea typeface="Proxima Nova"/>
                <a:cs typeface="Arial" panose="020B0604020202020204" pitchFamily="34" charset="0"/>
                <a:sym typeface="Proxima Nova"/>
              </a:rPr>
              <a:t>Digitale Branchenkompetenzen</a:t>
            </a:r>
            <a:endParaRPr lang="de-DE" sz="1200" b="1" dirty="0">
              <a:solidFill>
                <a:srgbClr val="A35353"/>
              </a:solidFill>
              <a:latin typeface="Arial" panose="020B0604020202020204" pitchFamily="34" charset="0"/>
              <a:ea typeface="Proxima Nova"/>
              <a:cs typeface="Arial" panose="020B0604020202020204" pitchFamily="34" charset="0"/>
              <a:sym typeface="Proxima Nova"/>
            </a:endParaRPr>
          </a:p>
          <a:p>
            <a:pPr>
              <a:lnSpc>
                <a:spcPct val="120000"/>
              </a:lnSpc>
              <a:buClr>
                <a:srgbClr val="000000"/>
              </a:buClr>
              <a:buSzPts val="1000"/>
              <a:tabLst>
                <a:tab pos="609585" algn="l"/>
              </a:tabLst>
            </a:pPr>
            <a:r>
              <a:rPr lang="de-DE" sz="1200" dirty="0">
                <a:latin typeface="Arial" panose="020B0604020202020204" pitchFamily="34" charset="0"/>
                <a:cs typeface="Arial" panose="020B0604020202020204" pitchFamily="34" charset="0"/>
                <a:sym typeface="Proxima Nova"/>
              </a:rPr>
              <a:t>Gefragte digitale Kompetenzen in der Produktion: </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Prozessverständnis</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Bedienung und Wartung digitaler Systeme</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Datenanalyse</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Programmierkenntnisse</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Automatisierungs- und Robotik-Kompetenz</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Integration von Automatisierungssystemen</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KI-Basiskompetenzen</a:t>
            </a:r>
          </a:p>
          <a:p>
            <a:pPr marL="625196" lvl="1" indent="-167996">
              <a:lnSpc>
                <a:spcPct val="120000"/>
              </a:lnSpc>
              <a:buClr>
                <a:srgbClr val="000000"/>
              </a:buClr>
              <a:buSzPts val="1000"/>
              <a:buFont typeface="Arial" panose="020B0604020202020204" pitchFamily="34" charset="0"/>
              <a:buChar char="•"/>
              <a:tabLst>
                <a:tab pos="609585" algn="l"/>
              </a:tabLst>
            </a:pPr>
            <a:r>
              <a:rPr lang="de-DE" sz="1200" dirty="0">
                <a:latin typeface="Arial" panose="020B0604020202020204" pitchFamily="34" charset="0"/>
                <a:cs typeface="Arial" panose="020B0604020202020204" pitchFamily="34" charset="0"/>
              </a:rPr>
              <a:t>…</a:t>
            </a:r>
            <a:endParaRPr lang="de-DE" sz="1200" b="1" dirty="0">
              <a:latin typeface="Arial" panose="020B0604020202020204" pitchFamily="34" charset="0"/>
              <a:cs typeface="Arial" panose="020B0604020202020204" pitchFamily="34" charset="0"/>
              <a:sym typeface="Proxima Nova"/>
            </a:endParaRPr>
          </a:p>
          <a:p>
            <a:pPr marL="0" lvl="1">
              <a:lnSpc>
                <a:spcPct val="120000"/>
              </a:lnSpc>
              <a:buClr>
                <a:srgbClr val="000000"/>
              </a:buClr>
              <a:buSzPts val="1000"/>
              <a:tabLst>
                <a:tab pos="609585" algn="l"/>
              </a:tabLst>
            </a:pPr>
            <a:r>
              <a:rPr lang="de-DE" sz="1200" b="1" dirty="0">
                <a:latin typeface="Arial" panose="020B0604020202020204" pitchFamily="34" charset="0"/>
                <a:cs typeface="Arial" panose="020B0604020202020204" pitchFamily="34" charset="0"/>
                <a:sym typeface="Wingdings" panose="05000000000000000000" pitchFamily="2" charset="2"/>
              </a:rPr>
              <a:t></a:t>
            </a:r>
            <a:r>
              <a:rPr lang="de-DE" sz="1200" b="1" dirty="0">
                <a:latin typeface="Arial" panose="020B0604020202020204" pitchFamily="34" charset="0"/>
                <a:cs typeface="Arial" panose="020B0604020202020204" pitchFamily="34" charset="0"/>
                <a:sym typeface="Proxima Nova"/>
              </a:rPr>
              <a:t>Branchenspezifische digitale Kompetenzen werden immer wichtiger!</a:t>
            </a:r>
          </a:p>
        </p:txBody>
      </p:sp>
      <p:sp>
        <p:nvSpPr>
          <p:cNvPr id="78" name="Zukunftskompetenzen"/>
          <p:cNvSpPr/>
          <p:nvPr/>
        </p:nvSpPr>
        <p:spPr>
          <a:xfrm>
            <a:off x="4213219" y="352207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3" b="1" dirty="0">
                <a:solidFill>
                  <a:srgbClr val="A35353"/>
                </a:solidFill>
                <a:latin typeface="Arial" panose="020B0604020202020204" pitchFamily="34" charset="0"/>
                <a:cs typeface="Arial" panose="020B0604020202020204" pitchFamily="34" charset="0"/>
                <a:sym typeface="Proxima Nova"/>
              </a:rPr>
              <a:t>Zukunftskompetenzen (branchenübergreifend)</a:t>
            </a:r>
            <a:endParaRPr lang="de-DE" sz="1200" dirty="0">
              <a:latin typeface="Arial" panose="020B0604020202020204" pitchFamily="34" charset="0"/>
              <a:cs typeface="Arial" panose="020B0604020202020204" pitchFamily="34" charset="0"/>
              <a:sym typeface="Proxima Nova"/>
            </a:endParaRPr>
          </a:p>
          <a:p>
            <a:pPr>
              <a:lnSpc>
                <a:spcPct val="120000"/>
              </a:lnSpc>
              <a:buClr>
                <a:srgbClr val="000000"/>
              </a:buClr>
              <a:buSzPts val="1000"/>
            </a:pPr>
            <a:r>
              <a:rPr lang="de-DE" sz="1150" b="1" dirty="0">
                <a:latin typeface="Arial" panose="020B0604020202020204" pitchFamily="34" charset="0"/>
                <a:cs typeface="Arial" panose="020B0604020202020204" pitchFamily="34" charset="0"/>
                <a:sym typeface="Proxima Nova"/>
              </a:rPr>
              <a:t>Überfachliche Future Skills </a:t>
            </a:r>
            <a:r>
              <a:rPr lang="de-DE" sz="1150" dirty="0">
                <a:latin typeface="Arial" panose="020B0604020202020204" pitchFamily="34" charset="0"/>
                <a:cs typeface="Arial" panose="020B0604020202020204" pitchFamily="34" charset="0"/>
                <a:sym typeface="Proxima Nova"/>
              </a:rPr>
              <a:t>(vgl. Jobmonitor 2024)</a:t>
            </a:r>
            <a:endParaRPr lang="de" sz="1150" dirty="0">
              <a:latin typeface="Arial" panose="020B0604020202020204" pitchFamily="34" charset="0"/>
              <a:cs typeface="Arial" panose="020B0604020202020204" pitchFamily="34" charset="0"/>
              <a:sym typeface="Proxima Nova"/>
            </a:endParaRPr>
          </a:p>
          <a:p>
            <a:pPr marL="171450" indent="-171450">
              <a:lnSpc>
                <a:spcPct val="120000"/>
              </a:lnSpc>
              <a:buClr>
                <a:srgbClr val="000000"/>
              </a:buClr>
              <a:buSzPts val="1000"/>
              <a:buFont typeface="Arial" panose="020B0604020202020204" pitchFamily="34" charset="0"/>
              <a:buChar char="•"/>
            </a:pPr>
            <a:r>
              <a:rPr lang="de-DE" sz="1150" dirty="0">
                <a:latin typeface="Arial" panose="020B0604020202020204" pitchFamily="34" charset="0"/>
                <a:cs typeface="Arial" panose="020B0604020202020204" pitchFamily="34" charset="0"/>
                <a:sym typeface="Proxima Nova"/>
              </a:rPr>
              <a:t>Auf Facharbeiterebene: Einfühlungsvermögen, Teamfähigkeit, Selbstständigkeit, kritisches Denken und kreatives Denken</a:t>
            </a:r>
          </a:p>
          <a:p>
            <a:pPr marL="171450" indent="-171450">
              <a:lnSpc>
                <a:spcPct val="120000"/>
              </a:lnSpc>
              <a:spcAft>
                <a:spcPts val="600"/>
              </a:spcAft>
              <a:buClr>
                <a:srgbClr val="000000"/>
              </a:buClr>
              <a:buSzPts val="1000"/>
              <a:buFont typeface="Arial" panose="020B0604020202020204" pitchFamily="34" charset="0"/>
              <a:buChar char="•"/>
            </a:pPr>
            <a:r>
              <a:rPr lang="de-DE" sz="1150" dirty="0">
                <a:latin typeface="Arial" panose="020B0604020202020204" pitchFamily="34" charset="0"/>
                <a:cs typeface="Arial" panose="020B0604020202020204" pitchFamily="34" charset="0"/>
                <a:sym typeface="Proxima Nova"/>
              </a:rPr>
              <a:t>Im Helferbereich: Anpassungsfähigkeit, Verlässlichkeit und Sorgfalt</a:t>
            </a:r>
          </a:p>
          <a:p>
            <a:pPr>
              <a:lnSpc>
                <a:spcPct val="120000"/>
              </a:lnSpc>
              <a:buClr>
                <a:srgbClr val="000000"/>
              </a:buClr>
              <a:buSzPts val="1000"/>
            </a:pPr>
            <a:r>
              <a:rPr lang="de-DE" sz="1150" b="1" dirty="0">
                <a:latin typeface="Arial" panose="020B0604020202020204" pitchFamily="34" charset="0"/>
                <a:cs typeface="Arial" panose="020B0604020202020204" pitchFamily="34" charset="0"/>
                <a:sym typeface="Proxima Nova"/>
              </a:rPr>
              <a:t>Digitale Grundkompetenzen </a:t>
            </a:r>
            <a:r>
              <a:rPr lang="de-DE" sz="1150" dirty="0">
                <a:latin typeface="Arial" panose="020B0604020202020204" pitchFamily="34" charset="0"/>
                <a:cs typeface="Arial" panose="020B0604020202020204" pitchFamily="34" charset="0"/>
                <a:sym typeface="Proxima Nova"/>
              </a:rPr>
              <a:t>(vgl. Studie „Future Skills“ 2023 der </a:t>
            </a:r>
            <a:r>
              <a:rPr lang="de-DE" sz="1150" dirty="0" err="1">
                <a:latin typeface="Arial" panose="020B0604020202020204" pitchFamily="34" charset="0"/>
                <a:cs typeface="Arial" panose="020B0604020202020204" pitchFamily="34" charset="0"/>
                <a:sym typeface="Proxima Nova"/>
              </a:rPr>
              <a:t>AgenturQ</a:t>
            </a:r>
            <a:r>
              <a:rPr lang="de-DE" sz="1150" dirty="0">
                <a:latin typeface="Arial" panose="020B0604020202020204" pitchFamily="34" charset="0"/>
                <a:cs typeface="Arial" panose="020B0604020202020204" pitchFamily="34" charset="0"/>
                <a:sym typeface="Proxima Nova"/>
              </a:rPr>
              <a:t>): Umgang mit Computern und arbeitsplatzspezifischer Basissoftware (z. B. MS-Office-Paket, SAP, Umgang mit Betriebssystemen) plus </a:t>
            </a:r>
            <a:r>
              <a:rPr lang="de-DE" sz="1150" b="1" dirty="0">
                <a:latin typeface="Arial" panose="020B0604020202020204" pitchFamily="34" charset="0"/>
                <a:cs typeface="Arial" panose="020B0604020202020204" pitchFamily="34" charset="0"/>
                <a:sym typeface="Proxima Nova"/>
              </a:rPr>
              <a:t>KI-Basiskompetenzen</a:t>
            </a:r>
            <a:endParaRPr lang="de-DE" sz="1150" dirty="0">
              <a:solidFill>
                <a:srgbClr val="000000"/>
              </a:solidFill>
              <a:latin typeface="Arial" panose="020B0604020202020204" pitchFamily="34" charset="0"/>
              <a:ea typeface="Proxima Nova"/>
              <a:cs typeface="Arial" panose="020B0604020202020204" pitchFamily="34" charset="0"/>
              <a:sym typeface="Proxima Nova"/>
            </a:endParaRPr>
          </a:p>
        </p:txBody>
      </p:sp>
      <p:sp>
        <p:nvSpPr>
          <p:cNvPr id="77" name="Grundkompetenzen"/>
          <p:cNvSpPr/>
          <p:nvPr/>
        </p:nvSpPr>
        <p:spPr>
          <a:xfrm>
            <a:off x="249799" y="352211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DE" sz="1333" b="1" dirty="0">
                <a:solidFill>
                  <a:srgbClr val="A35353"/>
                </a:solidFill>
                <a:latin typeface="Arial" panose="020B0604020202020204" pitchFamily="34" charset="0"/>
                <a:cs typeface="Arial" panose="020B0604020202020204" pitchFamily="34" charset="0"/>
                <a:sym typeface="Proxima Nova"/>
              </a:rPr>
              <a:t>Grundkompetenzen</a:t>
            </a:r>
            <a:endParaRPr lang="de-DE" sz="1200" b="1" dirty="0">
              <a:solidFill>
                <a:srgbClr val="000000"/>
              </a:solidFill>
              <a:latin typeface="Arial" panose="020B0604020202020204" pitchFamily="34" charset="0"/>
              <a:ea typeface="Proxima Nova"/>
              <a:cs typeface="Arial" panose="020B0604020202020204" pitchFamily="34" charset="0"/>
              <a:sym typeface="Proxima Nova"/>
            </a:endParaRPr>
          </a:p>
          <a:p>
            <a:pPr>
              <a:lnSpc>
                <a:spcPct val="120000"/>
              </a:lnSpc>
              <a:spcAft>
                <a:spcPts val="600"/>
              </a:spcAft>
              <a:buSzPts val="1000"/>
              <a:tabLst>
                <a:tab pos="609585" algn="l"/>
              </a:tabLst>
            </a:pPr>
            <a:r>
              <a:rPr lang="de-DE" sz="1200" dirty="0">
                <a:solidFill>
                  <a:srgbClr val="000000"/>
                </a:solidFill>
                <a:latin typeface="Arial" panose="020B0604020202020204" pitchFamily="34" charset="0"/>
                <a:ea typeface="Proxima Nova"/>
                <a:cs typeface="Arial" panose="020B0604020202020204" pitchFamily="34" charset="0"/>
                <a:sym typeface="Proxima Nova"/>
              </a:rPr>
              <a:t>In der Produktion sind grundlegende Kompetenzanforderungen in den Bereichen </a:t>
            </a:r>
            <a:r>
              <a:rPr lang="de-DE" sz="1200" b="1" dirty="0">
                <a:solidFill>
                  <a:srgbClr val="000000"/>
                </a:solidFill>
                <a:latin typeface="Arial" panose="020B0604020202020204" pitchFamily="34" charset="0"/>
                <a:ea typeface="Proxima Nova"/>
                <a:cs typeface="Arial" panose="020B0604020202020204" pitchFamily="34" charset="0"/>
                <a:sym typeface="Proxima Nova"/>
              </a:rPr>
              <a:t>Lesen und Schreiben </a:t>
            </a:r>
            <a:r>
              <a:rPr lang="de-DE" sz="1200" dirty="0">
                <a:solidFill>
                  <a:srgbClr val="000000"/>
                </a:solidFill>
                <a:latin typeface="Arial" panose="020B0604020202020204" pitchFamily="34" charset="0"/>
                <a:ea typeface="Proxima Nova"/>
                <a:cs typeface="Arial" panose="020B0604020202020204" pitchFamily="34" charset="0"/>
                <a:sym typeface="Proxima Nova"/>
              </a:rPr>
              <a:t>sowie </a:t>
            </a:r>
            <a:r>
              <a:rPr lang="de-DE" sz="1200" b="1" dirty="0">
                <a:solidFill>
                  <a:srgbClr val="000000"/>
                </a:solidFill>
                <a:latin typeface="Arial" panose="020B0604020202020204" pitchFamily="34" charset="0"/>
                <a:ea typeface="Proxima Nova"/>
                <a:cs typeface="Arial" panose="020B0604020202020204" pitchFamily="34" charset="0"/>
                <a:sym typeface="Proxima Nova"/>
              </a:rPr>
              <a:t>Rechnen</a:t>
            </a:r>
            <a:r>
              <a:rPr lang="de-DE" sz="1200" dirty="0">
                <a:solidFill>
                  <a:srgbClr val="000000"/>
                </a:solidFill>
                <a:latin typeface="Arial" panose="020B0604020202020204" pitchFamily="34" charset="0"/>
                <a:ea typeface="Proxima Nova"/>
                <a:cs typeface="Arial" panose="020B0604020202020204" pitchFamily="34" charset="0"/>
                <a:sym typeface="Proxima Nova"/>
              </a:rPr>
              <a:t> von entscheidender Bedeutung. Zudem wird eine Sprachkompetenz in </a:t>
            </a:r>
            <a:r>
              <a:rPr lang="de-DE" sz="1200" b="1" dirty="0">
                <a:solidFill>
                  <a:srgbClr val="000000"/>
                </a:solidFill>
                <a:latin typeface="Arial" panose="020B0604020202020204" pitchFamily="34" charset="0"/>
                <a:ea typeface="Proxima Nova"/>
                <a:cs typeface="Arial" panose="020B0604020202020204" pitchFamily="34" charset="0"/>
                <a:sym typeface="Proxima Nova"/>
              </a:rPr>
              <a:t>Deutsch ab A2 </a:t>
            </a:r>
            <a:r>
              <a:rPr lang="de-DE" sz="1200" dirty="0">
                <a:solidFill>
                  <a:srgbClr val="000000"/>
                </a:solidFill>
                <a:latin typeface="Arial" panose="020B0604020202020204" pitchFamily="34" charset="0"/>
                <a:ea typeface="Proxima Nova"/>
                <a:cs typeface="Arial" panose="020B0604020202020204" pitchFamily="34" charset="0"/>
                <a:sym typeface="Proxima Nova"/>
              </a:rPr>
              <a:t>vorausgesetzt.</a:t>
            </a:r>
            <a:endParaRPr lang="de-DE" sz="1200" dirty="0">
              <a:latin typeface="Arial" panose="020B0604020202020204" pitchFamily="34" charset="0"/>
              <a:cs typeface="Arial" panose="020B0604020202020204" pitchFamily="34" charset="0"/>
            </a:endParaRPr>
          </a:p>
          <a:p>
            <a:pPr>
              <a:lnSpc>
                <a:spcPct val="120000"/>
              </a:lnSpc>
              <a:buSzPts val="1000"/>
              <a:tabLst>
                <a:tab pos="609585" algn="l"/>
              </a:tabLst>
            </a:pPr>
            <a:r>
              <a:rPr lang="de-DE" sz="1200" dirty="0">
                <a:latin typeface="Arial" panose="020B0604020202020204" pitchFamily="34" charset="0"/>
                <a:cs typeface="Arial" panose="020B0604020202020204" pitchFamily="34" charset="0"/>
                <a:sym typeface="Wingdings" panose="05000000000000000000" pitchFamily="2" charset="2"/>
              </a:rPr>
              <a:t></a:t>
            </a:r>
            <a:r>
              <a:rPr lang="de-DE" sz="1200" dirty="0">
                <a:latin typeface="Arial" panose="020B0604020202020204" pitchFamily="34" charset="0"/>
                <a:cs typeface="Arial" panose="020B0604020202020204" pitchFamily="34" charset="0"/>
              </a:rPr>
              <a:t>Diese werden von den Unternehmen in der Regel als selbstverständlich vorausgesetzt, müssen aber bei nicht formal Qualifizierten oft erst entwickelt werden.</a:t>
            </a:r>
          </a:p>
        </p:txBody>
      </p:sp>
      <p:sp>
        <p:nvSpPr>
          <p:cNvPr id="70" name="Fachkräftebedarf"/>
          <p:cNvSpPr/>
          <p:nvPr/>
        </p:nvSpPr>
        <p:spPr>
          <a:xfrm>
            <a:off x="8191567" y="209096"/>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3" b="1" dirty="0">
                <a:solidFill>
                  <a:srgbClr val="A35353"/>
                </a:solidFill>
                <a:latin typeface="Arial" panose="020B0604020202020204" pitchFamily="34" charset="0"/>
                <a:cs typeface="Arial" panose="020B0604020202020204" pitchFamily="34" charset="0"/>
                <a:sym typeface="Proxima Nova"/>
              </a:rPr>
              <a:t>Fachkräfebedarf</a:t>
            </a:r>
            <a:endParaRPr lang="de-DE" sz="1200" b="1" dirty="0">
              <a:solidFill>
                <a:srgbClr val="A35353"/>
              </a:solidFill>
              <a:latin typeface="Arial" panose="020B0604020202020204" pitchFamily="34" charset="0"/>
              <a:cs typeface="Arial" panose="020B0604020202020204" pitchFamily="34" charset="0"/>
              <a:sym typeface="Proxima Nova"/>
            </a:endParaRPr>
          </a:p>
          <a:p>
            <a:pPr defTabSz="1219170">
              <a:lnSpc>
                <a:spcPct val="120000"/>
              </a:lnSpc>
              <a:spcAft>
                <a:spcPts val="600"/>
              </a:spcAft>
              <a:buClr>
                <a:srgbClr val="000000"/>
              </a:buClr>
              <a:buSzPts val="800"/>
              <a:defRPr/>
            </a:pPr>
            <a:r>
              <a:rPr lang="de-DE" sz="1200" dirty="0">
                <a:solidFill>
                  <a:srgbClr val="242424"/>
                </a:solidFill>
                <a:latin typeface="Arial" panose="020B0604020202020204" pitchFamily="34" charset="0"/>
                <a:cs typeface="Arial" panose="020B0604020202020204" pitchFamily="34" charset="0"/>
                <a:sym typeface="Proxima Nova"/>
              </a:rPr>
              <a:t>Im Jahr 2024 fehlten in Bayern etwa 150.000 Arbeitskräfte. Bereits jetzt sind mehr als die Hälfte der offenen Stellen (rund 54 %) nicht mit passend qualifizierten Bewerber*innen zu besetzen (IHK Bayern)</a:t>
            </a:r>
            <a:endParaRPr lang="de-DE" sz="1000" dirty="0">
              <a:solidFill>
                <a:srgbClr val="242424"/>
              </a:solidFill>
              <a:latin typeface="Arial" panose="020B0604020202020204" pitchFamily="34" charset="0"/>
              <a:cs typeface="Arial" panose="020B0604020202020204" pitchFamily="34" charset="0"/>
              <a:sym typeface="Proxima Nova"/>
            </a:endParaRPr>
          </a:p>
          <a:p>
            <a:pPr marL="0" lvl="1">
              <a:lnSpc>
                <a:spcPct val="120000"/>
              </a:lnSpc>
              <a:buClr>
                <a:srgbClr val="000000"/>
              </a:buClr>
              <a:buSzPts val="1000"/>
              <a:tabLst>
                <a:tab pos="609585" algn="l"/>
              </a:tabLst>
              <a:defRPr/>
            </a:pPr>
            <a:r>
              <a:rPr lang="de-DE" sz="1200" b="1" dirty="0">
                <a:latin typeface="Arial" panose="020B0604020202020204" pitchFamily="34" charset="0"/>
                <a:cs typeface="Arial" panose="020B0604020202020204" pitchFamily="34" charset="0"/>
                <a:sym typeface="Wingdings" panose="05000000000000000000" pitchFamily="2" charset="2"/>
              </a:rPr>
              <a:t></a:t>
            </a:r>
            <a:r>
              <a:rPr lang="de-DE" sz="1200" b="1" dirty="0">
                <a:latin typeface="Arial" panose="020B0604020202020204" pitchFamily="34" charset="0"/>
                <a:cs typeface="Arial" panose="020B0604020202020204" pitchFamily="34" charset="0"/>
                <a:sym typeface="Proxima Nova"/>
              </a:rPr>
              <a:t>Prognosen: bis 2027 Anstieg des Fachkräftemangel im produzierenden Gewerbe auf 176.000 (12%) </a:t>
            </a:r>
            <a:r>
              <a:rPr lang="de-DE" sz="1200" dirty="0">
                <a:latin typeface="Arial" panose="020B0604020202020204" pitchFamily="34" charset="0"/>
                <a:cs typeface="Arial" panose="020B0604020202020204" pitchFamily="34" charset="0"/>
                <a:sym typeface="Proxima Nova"/>
              </a:rPr>
              <a:t>(IHK-Arbeitsmarktradar-Studie des IW Köln im Auftrag des Bayerischen Industrie- und Handelskammertags (BIHK)) </a:t>
            </a:r>
          </a:p>
        </p:txBody>
      </p:sp>
      <p:sp>
        <p:nvSpPr>
          <p:cNvPr id="71" name="Arbeitsmarktlage"/>
          <p:cNvSpPr/>
          <p:nvPr/>
        </p:nvSpPr>
        <p:spPr>
          <a:xfrm>
            <a:off x="4213219" y="209105"/>
            <a:ext cx="3724000" cy="3123600"/>
          </a:xfrm>
          <a:prstGeom prst="rect">
            <a:avLst/>
          </a:prstGeom>
          <a:noFill/>
          <a:ln w="19050" cap="flat" cmpd="sng">
            <a:solidFill>
              <a:srgbClr val="6B9399"/>
            </a:solidFill>
            <a:prstDash val="solid"/>
            <a:round/>
            <a:headEnd type="none" w="sm" len="sm"/>
            <a:tailEnd type="none" w="sm" len="sm"/>
          </a:ln>
        </p:spPr>
        <p:txBody>
          <a:bodyPr spcFirstLastPara="1" wrap="square" lIns="135133" tIns="135133" rIns="33800" bIns="17167" anchor="t" anchorCtr="0">
            <a:noAutofit/>
          </a:bodyPr>
          <a:lstStyle/>
          <a:p>
            <a:pPr>
              <a:spcAft>
                <a:spcPts val="1200"/>
              </a:spcAft>
              <a:buClr>
                <a:srgbClr val="000000"/>
              </a:buClr>
              <a:buSzPts val="1000"/>
            </a:pPr>
            <a:r>
              <a:rPr lang="de" sz="1330" b="1" dirty="0">
                <a:solidFill>
                  <a:srgbClr val="A35353"/>
                </a:solidFill>
                <a:latin typeface="Arial" panose="020B0604020202020204" pitchFamily="34" charset="0"/>
                <a:cs typeface="Arial" panose="020B0604020202020204" pitchFamily="34" charset="0"/>
                <a:sym typeface="Proxima Nova"/>
              </a:rPr>
              <a:t>Arbeitsmarktlage</a:t>
            </a:r>
            <a:endParaRPr lang="de-DE" sz="1150" i="1" dirty="0">
              <a:solidFill>
                <a:srgbClr val="A35353"/>
              </a:solidFill>
              <a:latin typeface="Arial" panose="020B0604020202020204" pitchFamily="34" charset="0"/>
              <a:ea typeface="Proxima Nova"/>
              <a:cs typeface="Arial" panose="020B0604020202020204" pitchFamily="34" charset="0"/>
              <a:sym typeface="Proxima Nova"/>
            </a:endParaRPr>
          </a:p>
          <a:p>
            <a:pPr defTabSz="1219170">
              <a:lnSpc>
                <a:spcPct val="120000"/>
              </a:lnSpc>
              <a:spcAft>
                <a:spcPts val="600"/>
              </a:spcAft>
              <a:buClr>
                <a:srgbClr val="000000"/>
              </a:buClr>
              <a:buSzPts val="800"/>
              <a:defRPr/>
            </a:pP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Bayern zählt zu den führenden Industriestandorten in Deutschland, mit einer breiten Branchenvielfalt, darunter Maschinenbau, Automobilindustrie, Elektrotechnik, Chemie- und Pharmaindustrie. Unternehmen wie BMW, Audi, Siemens und MAN prägen das Bild. Diese starke industrielle Basis bietet zahlreiche Arbeitsplätze, insbesondere für Fachkräfte mit technischer Ausbildung (vgl. Bayerisches Wirtschaftsministerium).</a:t>
            </a:r>
          </a:p>
          <a:p>
            <a:pPr defTabSz="1219170">
              <a:lnSpc>
                <a:spcPct val="120000"/>
              </a:lnSpc>
              <a:buClr>
                <a:srgbClr val="000000"/>
              </a:buClr>
              <a:buSzPts val="800"/>
              <a:defRPr/>
            </a:pPr>
            <a:r>
              <a:rPr lang="de-DE" sz="1100" dirty="0">
                <a:solidFill>
                  <a:srgbClr val="242424"/>
                </a:solidFill>
                <a:latin typeface="Arial" panose="020B0604020202020204" pitchFamily="34" charset="0"/>
                <a:ea typeface="Times New Roman" panose="02020603050405020304" pitchFamily="18" charset="0"/>
                <a:cs typeface="Arial" panose="020B0604020202020204" pitchFamily="34" charset="0"/>
              </a:rPr>
              <a:t>Die Produktion ist historisch von einem hohen Anteil an angelernter Arbeitskraft geprägt, insbesondere in Bereichen wie der Maschinen- und Anlagenführung, der Montage sowie der Qualitätskontrolle.</a:t>
            </a:r>
          </a:p>
          <a:p>
            <a:pPr defTabSz="1219170">
              <a:buClr>
                <a:srgbClr val="000000"/>
              </a:buClr>
              <a:buSzPts val="800"/>
              <a:defRPr/>
            </a:pPr>
            <a:endParaRPr lang="de-DE" sz="1150" dirty="0">
              <a:solidFill>
                <a:srgbClr val="242424"/>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026" name="Picture 2">
            <a:extLst>
              <a:ext uri="{FF2B5EF4-FFF2-40B4-BE49-F238E27FC236}">
                <a16:creationId xmlns:a16="http://schemas.microsoft.com/office/drawing/2014/main" id="{B6588483-759D-4629-A89B-59DB289327F8}"/>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9799" y="1106576"/>
            <a:ext cx="3251394" cy="2322424"/>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a:extLst>
              <a:ext uri="{FF2B5EF4-FFF2-40B4-BE49-F238E27FC236}">
                <a16:creationId xmlns:a16="http://schemas.microsoft.com/office/drawing/2014/main" id="{A8D6037D-ADD2-49FD-BFB3-A491A07822F1}"/>
              </a:ext>
            </a:extLst>
          </p:cNvPr>
          <p:cNvSpPr>
            <a:spLocks noGrp="1"/>
          </p:cNvSpPr>
          <p:nvPr>
            <p:ph type="title" idx="4294967295"/>
          </p:nvPr>
        </p:nvSpPr>
        <p:spPr>
          <a:xfrm>
            <a:off x="249799" y="209096"/>
            <a:ext cx="3484001" cy="804365"/>
          </a:xfrm>
        </p:spPr>
        <p:txBody>
          <a:bodyPr>
            <a:normAutofit fontScale="90000"/>
          </a:bodyPr>
          <a:lstStyle/>
          <a:p>
            <a:r>
              <a:rPr lang="de-DE" sz="2800" b="1" dirty="0">
                <a:solidFill>
                  <a:srgbClr val="A35353"/>
                </a:solidFill>
                <a:latin typeface="Arial" panose="020B0604020202020204" pitchFamily="34" charset="0"/>
                <a:cs typeface="Arial" panose="020B0604020202020204" pitchFamily="34" charset="0"/>
              </a:rPr>
              <a:t>Branchensteckbrief Produktion</a:t>
            </a:r>
            <a:endParaRPr lang="de-DE" b="1" dirty="0">
              <a:solidFill>
                <a:srgbClr val="A3535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8711955"/>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470</Words>
  <Application>Microsoft Office PowerPoint</Application>
  <PresentationFormat>Breitbild</PresentationFormat>
  <Paragraphs>39</Paragraphs>
  <Slides>1</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1</vt:i4>
      </vt:variant>
    </vt:vector>
  </HeadingPairs>
  <TitlesOfParts>
    <vt:vector size="6" baseType="lpstr">
      <vt:lpstr>Arial</vt:lpstr>
      <vt:lpstr>Calibri</vt:lpstr>
      <vt:lpstr>Calibri Light</vt:lpstr>
      <vt:lpstr>Segoe UI</vt:lpstr>
      <vt:lpstr>Office</vt:lpstr>
      <vt:lpstr>Branchensteckbrief Produktion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 Vorlagen</dc:title>
  <dc:creator>Biallahs, Svenja</dc:creator>
  <cp:lastModifiedBy>Schmitt, Melanie</cp:lastModifiedBy>
  <cp:revision>226</cp:revision>
  <cp:lastPrinted>2025-04-30T08:45:52Z</cp:lastPrinted>
  <dcterms:created xsi:type="dcterms:W3CDTF">2025-04-11T10:26:47Z</dcterms:created>
  <dcterms:modified xsi:type="dcterms:W3CDTF">2026-04-24T08:43:37Z</dcterms:modified>
</cp:coreProperties>
</file>